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8" r:id="rId3"/>
    <p:sldId id="259" r:id="rId4"/>
    <p:sldId id="260" r:id="rId5"/>
    <p:sldId id="268" r:id="rId6"/>
    <p:sldId id="269" r:id="rId7"/>
    <p:sldId id="270" r:id="rId8"/>
    <p:sldId id="261" r:id="rId9"/>
    <p:sldId id="266" r:id="rId10"/>
    <p:sldId id="262" r:id="rId11"/>
    <p:sldId id="263" r:id="rId12"/>
    <p:sldId id="264" r:id="rId13"/>
    <p:sldId id="265" r:id="rId14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0000"/>
    <a:srgbClr val="000099"/>
    <a:srgbClr val="000066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82" d="100"/>
          <a:sy n="82" d="100"/>
        </p:scale>
        <p:origin x="-48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2.wav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1.wav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2.wav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3.wav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4.wav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5.wav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6.wav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7.wav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8.wav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9.wav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0.wav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tIns="0" rIns="18288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EBEBC6-0F15-4C12-8066-6EE9CFF50274}" type="datetimeFigureOut">
              <a:rPr lang="en-US"/>
              <a:pPr>
                <a:defRPr/>
              </a:pPr>
              <a:t>3/4/2016</a:t>
            </a:fld>
            <a:endParaRPr lang="en-US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6688EA-1A64-4285-B65F-09CEC4E13E5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wedge/>
    <p:sndAc>
      <p:stSnd>
        <p:snd r:embed="rId1" name="camera.wav"/>
      </p:stSnd>
    </p:sndAc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992DAB-A169-44D1-A2B4-AC50C1C18C2C}" type="datetimeFigureOut">
              <a:rPr lang="en-US"/>
              <a:pPr>
                <a:defRPr/>
              </a:pPr>
              <a:t>3/4/2016</a:t>
            </a:fld>
            <a:endParaRPr lang="en-US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836CEF-E6B5-4D12-B9EC-3636DBDA42F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wedge/>
    <p:sndAc>
      <p:stSnd>
        <p:snd r:embed="rId1" name="camera.wav"/>
      </p:stSnd>
    </p:sndAc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831976-68B1-472F-AF15-2756975BEC5A}" type="datetimeFigureOut">
              <a:rPr lang="en-US"/>
              <a:pPr>
                <a:defRPr/>
              </a:pPr>
              <a:t>3/4/2016</a:t>
            </a:fld>
            <a:endParaRPr lang="en-US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AB9EDA-9552-4719-9FE9-3673E828F4D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wedge/>
    <p:sndAc>
      <p:stSnd>
        <p:snd r:embed="rId1" name="camera.wav"/>
      </p:stSnd>
    </p:sndAc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9F8FE0-B807-4888-B144-59D7018A7E99}" type="datetimeFigureOut">
              <a:rPr lang="en-US"/>
              <a:pPr>
                <a:defRPr/>
              </a:pPr>
              <a:t>3/4/2016</a:t>
            </a:fld>
            <a:endParaRPr lang="en-US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E61A3D-8DA2-4537-AFAC-02FC83D7D6D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wedge/>
    <p:sndAc>
      <p:stSnd>
        <p:snd r:embed="rId1" name="camera.wav"/>
      </p:stSnd>
    </p:sndAc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tIns="0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8C10B3-74BB-4978-B8F7-0C685E4F4014}" type="datetimeFigureOut">
              <a:rPr lang="en-US"/>
              <a:pPr>
                <a:defRPr/>
              </a:pPr>
              <a:t>3/4/2016</a:t>
            </a:fld>
            <a:endParaRPr lang="en-US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71F98B-6E8C-47EE-A428-97D67A7A03B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wedge/>
    <p:sndAc>
      <p:stSnd>
        <p:snd r:embed="rId1" name="camera.wav"/>
      </p:stSnd>
    </p:sndAc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4A57D8-1CC2-4CF8-A790-816A3567E7F5}" type="datetimeFigureOut">
              <a:rPr lang="en-US"/>
              <a:pPr>
                <a:defRPr/>
              </a:pPr>
              <a:t>3/4/2016</a:t>
            </a:fld>
            <a:endParaRPr lang="en-US"/>
          </a:p>
        </p:txBody>
      </p:sp>
      <p:sp>
        <p:nvSpPr>
          <p:cNvPr id="6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643C9C-9EBC-450C-8532-C8EF0EB4131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wedge/>
    <p:sndAc>
      <p:stSnd>
        <p:snd r:embed="rId1" name="camera.wav"/>
      </p:stSnd>
    </p:sndAc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922E31-F84D-40B8-85E7-0CCCA68AE88C}" type="datetimeFigureOut">
              <a:rPr lang="en-US"/>
              <a:pPr>
                <a:defRPr/>
              </a:pPr>
              <a:t>3/4/2016</a:t>
            </a:fld>
            <a:endParaRPr lang="en-US"/>
          </a:p>
        </p:txBody>
      </p:sp>
      <p:sp>
        <p:nvSpPr>
          <p:cNvPr id="8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82D700-88EB-45F9-8511-DAFA2B15E7A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wedge/>
    <p:sndAc>
      <p:stSnd>
        <p:snd r:embed="rId1" name="camera.wav"/>
      </p:stSnd>
    </p:sndAc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A20880-17E2-47CD-9F0E-9C0CED24109B}" type="datetimeFigureOut">
              <a:rPr lang="en-US"/>
              <a:pPr>
                <a:defRPr/>
              </a:pPr>
              <a:t>3/4/2016</a:t>
            </a:fld>
            <a:endParaRPr lang="en-US"/>
          </a:p>
        </p:txBody>
      </p:sp>
      <p:sp>
        <p:nvSpPr>
          <p:cNvPr id="4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561F0F-4B0E-41AA-A93D-ADF13791CA9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wedge/>
    <p:sndAc>
      <p:stSnd>
        <p:snd r:embed="rId1" name="camera.wav"/>
      </p:stSnd>
    </p:sndAc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484E79-2A5C-43D7-AD72-EB7E90B60D3C}" type="datetimeFigureOut">
              <a:rPr lang="en-US"/>
              <a:pPr>
                <a:defRPr/>
              </a:pPr>
              <a:t>3/4/2016</a:t>
            </a:fld>
            <a:endParaRPr lang="en-US"/>
          </a:p>
        </p:txBody>
      </p:sp>
      <p:sp>
        <p:nvSpPr>
          <p:cNvPr id="3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6383C9-06ED-4245-880E-4FF1D3BF327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wedge/>
    <p:sndAc>
      <p:stSnd>
        <p:snd r:embed="rId1" name="camera.wav"/>
      </p:stSnd>
    </p:sndAc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402321-B312-42F1-8BB6-16746D1D7885}" type="datetimeFigureOut">
              <a:rPr lang="en-US"/>
              <a:pPr>
                <a:defRPr/>
              </a:pPr>
              <a:t>3/4/2016</a:t>
            </a:fld>
            <a:endParaRPr lang="en-US"/>
          </a:p>
        </p:txBody>
      </p:sp>
      <p:sp>
        <p:nvSpPr>
          <p:cNvPr id="6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FCA6BD-79B9-42CB-9647-9A329BDEF06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wedge/>
    <p:sndAc>
      <p:stSnd>
        <p:snd r:embed="rId1" name="camera.wav"/>
      </p:stSnd>
    </p:sndAc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с одним вырезанным скругленным углом 4"/>
          <p:cNvSpPr/>
          <p:nvPr/>
        </p:nvSpPr>
        <p:spPr>
          <a:xfrm rot="420000" flipV="1">
            <a:off x="3165475" y="1108075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Прямоугольный треугольник 5"/>
          <p:cNvSpPr/>
          <p:nvPr/>
        </p:nvSpPr>
        <p:spPr>
          <a:xfrm rot="420000" flipV="1">
            <a:off x="8004175" y="5359400"/>
            <a:ext cx="155575" cy="155575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Полилиния 6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lIns="45720" rIns="45720" bIns="45720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9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47C246-68C3-4EDE-9B65-C04B3E5A0C59}" type="datetimeFigureOut">
              <a:rPr lang="en-US"/>
              <a:pPr>
                <a:defRPr/>
              </a:pPr>
              <a:t>3/4/2016</a:t>
            </a:fld>
            <a:endParaRPr lang="en-US"/>
          </a:p>
        </p:txBody>
      </p:sp>
      <p:sp>
        <p:nvSpPr>
          <p:cNvPr id="10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059ED40-1D9A-417C-8CE0-3618E91F72D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wedge/>
    <p:sndAc>
      <p:stSnd>
        <p:snd r:embed="rId1" name="camera.wav"/>
      </p:stSnd>
    </p:sndAc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audio" Target="../media/audio1.wav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938"/>
            <a:ext cx="9163050" cy="104140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938"/>
            <a:ext cx="4762500" cy="6381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028" name="Заголовок 8"/>
          <p:cNvSpPr>
            <a:spLocks noGrp="1"/>
          </p:cNvSpPr>
          <p:nvPr>
            <p:ph type="title"/>
          </p:nvPr>
        </p:nvSpPr>
        <p:spPr bwMode="auto">
          <a:xfrm>
            <a:off x="457200" y="70485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029" name="Текст 29"/>
          <p:cNvSpPr>
            <a:spLocks noGrp="1"/>
          </p:cNvSpPr>
          <p:nvPr>
            <p:ph type="body" idx="1"/>
          </p:nvPr>
        </p:nvSpPr>
        <p:spPr bwMode="auto">
          <a:xfrm>
            <a:off x="457200" y="1935163"/>
            <a:ext cx="8229600" cy="438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>
                    <a:shade val="9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3EA5031E-2376-4991-94D1-83D488A5AD3A}" type="datetimeFigureOut">
              <a:rPr lang="en-US"/>
              <a:pPr>
                <a:defRPr/>
              </a:pPr>
              <a:t>3/4/2016</a:t>
            </a:fld>
            <a:endParaRPr lang="en-US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>
                    <a:shade val="9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>
                    <a:shade val="9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3F50E566-3876-44B3-96B6-4BEEB3784E2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grpSp>
        <p:nvGrpSpPr>
          <p:cNvPr id="1033" name="Группа 1"/>
          <p:cNvGrpSpPr>
            <a:grpSpLocks/>
          </p:cNvGrpSpPr>
          <p:nvPr/>
        </p:nvGrpSpPr>
        <p:grpSpPr bwMode="auto">
          <a:xfrm>
            <a:off x="-19050" y="203200"/>
            <a:ext cx="9180513" cy="647700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31" r:id="rId9"/>
    <p:sldLayoutId id="2147483729" r:id="rId10"/>
    <p:sldLayoutId id="2147483730" r:id="rId11"/>
  </p:sldLayoutIdLst>
  <p:transition>
    <p:wedge/>
    <p:sndAc>
      <p:stSnd>
        <p:snd r:embed="rId13" name="camera.wav" builtIn="1"/>
      </p:stSnd>
    </p:sndAc>
  </p:transition>
  <p:txStyles>
    <p:titleStyle>
      <a:lvl1pPr algn="l" rtl="0" eaLnBrk="0" fontAlgn="base" hangingPunct="0">
        <a:spcBef>
          <a:spcPct val="0"/>
        </a:spcBef>
        <a:spcAft>
          <a:spcPct val="0"/>
        </a:spcAft>
        <a:defRPr sz="5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Arial" charset="0"/>
        </a:defRPr>
      </a:lvl9pPr>
    </p:titleStyle>
    <p:bodyStyle>
      <a:lvl1pPr marL="273050" indent="-273050" algn="l" rtl="0" eaLnBrk="0" fontAlgn="base" hangingPunct="0">
        <a:spcBef>
          <a:spcPct val="20000"/>
        </a:spcBef>
        <a:spcAft>
          <a:spcPct val="0"/>
        </a:spcAft>
        <a:buClr>
          <a:srgbClr val="9BBB59"/>
        </a:buClr>
        <a:buSzPct val="95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46063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06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209550" algn="l" rtl="0" eaLnBrk="0" fontAlgn="base" hangingPunct="0">
        <a:spcBef>
          <a:spcPct val="20000"/>
        </a:spcBef>
        <a:spcAft>
          <a:spcPct val="0"/>
        </a:spcAft>
        <a:buClr>
          <a:srgbClr val="9BBB59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209550" algn="l" rtl="0" eaLnBrk="0" fontAlgn="base" hangingPunct="0">
        <a:spcBef>
          <a:spcPct val="20000"/>
        </a:spcBef>
        <a:spcAft>
          <a:spcPct val="0"/>
        </a:spcAft>
        <a:buClr>
          <a:srgbClr val="8064A2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7" Type="http://schemas.openxmlformats.org/officeDocument/2006/relationships/image" Target="../media/image17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19.jpeg"/><Relationship Id="rId7" Type="http://schemas.openxmlformats.org/officeDocument/2006/relationships/image" Target="../media/image23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2.jpe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691680" y="332656"/>
            <a:ext cx="6027626" cy="1128722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i="1" dirty="0" smtClean="0">
                <a:solidFill>
                  <a:srgbClr val="CC0000"/>
                </a:solidFill>
              </a:rPr>
              <a:t>МИР ЗАПАХОВ</a:t>
            </a:r>
            <a:endParaRPr lang="en-US" i="1" dirty="0">
              <a:solidFill>
                <a:srgbClr val="CC0000"/>
              </a:solidFill>
            </a:endParaRPr>
          </a:p>
        </p:txBody>
      </p:sp>
      <p:sp>
        <p:nvSpPr>
          <p:cNvPr id="3075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143375" y="2786063"/>
            <a:ext cx="4786313" cy="2357437"/>
          </a:xfrm>
        </p:spPr>
        <p:txBody>
          <a:bodyPr/>
          <a:lstStyle/>
          <a:p>
            <a:pPr marR="0" eaLnBrk="1" hangingPunct="1"/>
            <a:r>
              <a:rPr lang="ru-RU" i="1" smtClean="0"/>
              <a:t>“Мыслящий ум не чувствует себя счастливым, пока ему не удастся связать воедино </a:t>
            </a:r>
          </a:p>
          <a:p>
            <a:pPr marR="0" eaLnBrk="1" hangingPunct="1"/>
            <a:r>
              <a:rPr lang="ru-RU" i="1" smtClean="0"/>
              <a:t>разрозненные факты, им наблюдаемые”.</a:t>
            </a:r>
            <a:endParaRPr lang="ru-RU" smtClean="0"/>
          </a:p>
          <a:p>
            <a:pPr marR="0" eaLnBrk="1" hangingPunct="1"/>
            <a:endParaRPr lang="en-US" smtClean="0"/>
          </a:p>
        </p:txBody>
      </p:sp>
      <p:pic>
        <p:nvPicPr>
          <p:cNvPr id="3076" name="Рисунок 3" descr="Forest Flowers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11188" y="2492375"/>
            <a:ext cx="3929062" cy="3500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1719263" y="0"/>
            <a:ext cx="5572125" cy="496888"/>
          </a:xfrm>
        </p:spPr>
        <p:txBody>
          <a:bodyPr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3200" b="1" dirty="0" smtClean="0">
                <a:solidFill>
                  <a:srgbClr val="CC0000"/>
                </a:solidFill>
                <a:latin typeface="+mn-lt"/>
              </a:rPr>
              <a:t>Получение эфиров</a:t>
            </a:r>
            <a:endParaRPr lang="en-US" sz="3200" b="1" dirty="0">
              <a:solidFill>
                <a:srgbClr val="CC0000"/>
              </a:solidFill>
              <a:latin typeface="+mn-lt"/>
            </a:endParaRPr>
          </a:p>
        </p:txBody>
      </p:sp>
      <p:pic>
        <p:nvPicPr>
          <p:cNvPr id="12291" name="Picture 4" descr="F:\«Открытый урок» — Фестиваль педагогических идей.files\Image514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95288" y="2565400"/>
            <a:ext cx="8215312" cy="1071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292" name="Прямоугольник 4"/>
          <p:cNvSpPr>
            <a:spLocks noChangeArrowheads="1"/>
          </p:cNvSpPr>
          <p:nvPr/>
        </p:nvSpPr>
        <p:spPr bwMode="auto">
          <a:xfrm>
            <a:off x="0" y="3729038"/>
            <a:ext cx="9139238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 i="1">
                <a:solidFill>
                  <a:srgbClr val="CC0000"/>
                </a:solidFill>
                <a:latin typeface="Times New Roman" pitchFamily="18" charset="0"/>
              </a:rPr>
              <a:t>Реакция этерификации </a:t>
            </a:r>
            <a:r>
              <a:rPr lang="ru-RU" sz="2800">
                <a:latin typeface="Times New Roman" pitchFamily="18" charset="0"/>
              </a:rPr>
              <a:t>(от латинского слова aether – эфир)</a:t>
            </a:r>
            <a:endParaRPr lang="en-US" sz="2800">
              <a:latin typeface="Times New Roman" pitchFamily="18" charset="0"/>
            </a:endParaRPr>
          </a:p>
        </p:txBody>
      </p:sp>
      <p:sp>
        <p:nvSpPr>
          <p:cNvPr id="15365" name="Прямоугольник 5"/>
          <p:cNvSpPr>
            <a:spLocks noChangeArrowheads="1"/>
          </p:cNvSpPr>
          <p:nvPr/>
        </p:nvSpPr>
        <p:spPr bwMode="auto">
          <a:xfrm>
            <a:off x="0" y="4575175"/>
            <a:ext cx="9001125" cy="230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>
                <a:solidFill>
                  <a:srgbClr val="CC0000"/>
                </a:solidFill>
                <a:latin typeface="Times New Roman" pitchFamily="18" charset="0"/>
              </a:rPr>
              <a:t>Задание:</a:t>
            </a:r>
          </a:p>
          <a:p>
            <a:r>
              <a:rPr lang="ru-RU" sz="2400">
                <a:latin typeface="Times New Roman" pitchFamily="18" charset="0"/>
              </a:rPr>
              <a:t>Используя формулы веществ: 1. пропановая кислота и этанол </a:t>
            </a:r>
          </a:p>
          <a:p>
            <a:r>
              <a:rPr lang="ru-RU" sz="2400">
                <a:latin typeface="Times New Roman" pitchFamily="18" charset="0"/>
              </a:rPr>
              <a:t>                                                    2. бутановая кислота и метанол</a:t>
            </a:r>
          </a:p>
          <a:p>
            <a:r>
              <a:rPr lang="ru-RU" sz="2400">
                <a:latin typeface="Times New Roman" pitchFamily="18" charset="0"/>
              </a:rPr>
              <a:t>                                                    3.  метановая кислота и пропанол               получите эфир</a:t>
            </a:r>
          </a:p>
          <a:p>
            <a:endParaRPr lang="ru-RU" sz="2400">
              <a:latin typeface="Times New Roman" pitchFamily="18" charset="0"/>
            </a:endParaRPr>
          </a:p>
        </p:txBody>
      </p:sp>
      <p:sp>
        <p:nvSpPr>
          <p:cNvPr id="12294" name="Прямоугольник 6"/>
          <p:cNvSpPr>
            <a:spLocks noChangeArrowheads="1"/>
          </p:cNvSpPr>
          <p:nvPr/>
        </p:nvSpPr>
        <p:spPr bwMode="auto">
          <a:xfrm>
            <a:off x="395288" y="692150"/>
            <a:ext cx="3643312" cy="1570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>
                <a:latin typeface="Times New Roman" pitchFamily="18" charset="0"/>
              </a:rPr>
              <a:t>Если спирт и кислота</a:t>
            </a:r>
            <a:br>
              <a:rPr lang="ru-RU" sz="2400">
                <a:latin typeface="Times New Roman" pitchFamily="18" charset="0"/>
              </a:rPr>
            </a:br>
            <a:r>
              <a:rPr lang="ru-RU" sz="2400">
                <a:latin typeface="Times New Roman" pitchFamily="18" charset="0"/>
              </a:rPr>
              <a:t>Участвуют в реакции – </a:t>
            </a:r>
            <a:br>
              <a:rPr lang="ru-RU" sz="2400">
                <a:latin typeface="Times New Roman" pitchFamily="18" charset="0"/>
              </a:rPr>
            </a:br>
            <a:r>
              <a:rPr lang="ru-RU" sz="2400">
                <a:latin typeface="Times New Roman" pitchFamily="18" charset="0"/>
              </a:rPr>
              <a:t>Получаются эфиры</a:t>
            </a:r>
            <a:br>
              <a:rPr lang="ru-RU" sz="2400">
                <a:latin typeface="Times New Roman" pitchFamily="18" charset="0"/>
              </a:rPr>
            </a:br>
            <a:r>
              <a:rPr lang="ru-RU" sz="2400">
                <a:latin typeface="Times New Roman" pitchFamily="18" charset="0"/>
              </a:rPr>
              <a:t>Путем этерификации.</a:t>
            </a:r>
            <a:endParaRPr lang="en-US" sz="2400">
              <a:latin typeface="Times New Roman" pitchFamily="18" charset="0"/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53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Прямоугольник 1"/>
          <p:cNvSpPr>
            <a:spLocks noChangeArrowheads="1"/>
          </p:cNvSpPr>
          <p:nvPr/>
        </p:nvSpPr>
        <p:spPr bwMode="auto">
          <a:xfrm>
            <a:off x="184150" y="908050"/>
            <a:ext cx="8715375" cy="2678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ru-RU" sz="2800">
                <a:latin typeface="Times New Roman" pitchFamily="18" charset="0"/>
              </a:rPr>
              <a:t>В носу у человека около 50 млн. рецепторов обонятельного эпителия (у собаки – свыше 200млн), представляющих собой оголенные нервные окончания.</a:t>
            </a:r>
          </a:p>
          <a:p>
            <a:pPr algn="just"/>
            <a:r>
              <a:rPr lang="ru-RU" sz="2800">
                <a:latin typeface="Times New Roman" pitchFamily="18" charset="0"/>
              </a:rPr>
              <a:t>Предлагается следующая классификация запахов: гнилостный, острый, эфирный, мятный, цветочный, мускусный, камфорный.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179513" y="153988"/>
            <a:ext cx="7000875" cy="646112"/>
          </a:xfrm>
          <a:prstGeom prst="rect">
            <a:avLst/>
          </a:prstGeom>
          <a:noFill/>
          <a:ln>
            <a:solidFill>
              <a:schemeClr val="bg2">
                <a:lumMod val="60000"/>
                <a:lumOff val="40000"/>
              </a:schemeClr>
            </a:solidFill>
          </a:ln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i="1" dirty="0">
                <a:latin typeface="+mn-lt"/>
                <a:cs typeface="+mn-cs"/>
              </a:rPr>
              <a:t> </a:t>
            </a:r>
            <a:r>
              <a:rPr lang="ru-RU" sz="3600" b="1" dirty="0">
                <a:solidFill>
                  <a:srgbClr val="CC0000"/>
                </a:solidFill>
                <a:latin typeface="+mn-lt"/>
                <a:cs typeface="+mn-cs"/>
              </a:rPr>
              <a:t>КЛАССИФИКАЦИЯ ЗАПАХА</a:t>
            </a:r>
            <a:endParaRPr lang="en-US" sz="3600" b="1" dirty="0">
              <a:solidFill>
                <a:srgbClr val="CC0000"/>
              </a:solidFill>
              <a:latin typeface="+mn-lt"/>
              <a:cs typeface="+mn-cs"/>
            </a:endParaRPr>
          </a:p>
        </p:txBody>
      </p:sp>
      <p:pic>
        <p:nvPicPr>
          <p:cNvPr id="13316" name="Рисунок 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3800" y="3554413"/>
            <a:ext cx="3717925" cy="3195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7" name="Рисунок 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88963" y="3586163"/>
            <a:ext cx="3935412" cy="3163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0"/>
            <a:ext cx="8286774" cy="571504"/>
          </a:xfrm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3200" b="1" dirty="0" smtClean="0">
                <a:solidFill>
                  <a:srgbClr val="CC0000"/>
                </a:solidFill>
                <a:latin typeface="+mn-lt"/>
              </a:rPr>
              <a:t>Значение и влияние запахов для человека</a:t>
            </a:r>
            <a:endParaRPr lang="en-US" sz="3200" b="1" dirty="0">
              <a:solidFill>
                <a:srgbClr val="CC0000"/>
              </a:solidFill>
              <a:latin typeface="+mn-lt"/>
            </a:endParaRPr>
          </a:p>
        </p:txBody>
      </p:sp>
      <p:sp>
        <p:nvSpPr>
          <p:cNvPr id="3" name="Прямоугольник 2"/>
          <p:cNvSpPr>
            <a:spLocks noChangeArrowheads="1"/>
          </p:cNvSpPr>
          <p:nvPr/>
        </p:nvSpPr>
        <p:spPr bwMode="auto">
          <a:xfrm>
            <a:off x="26988" y="4779963"/>
            <a:ext cx="4400550" cy="1939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>
                <a:solidFill>
                  <a:srgbClr val="000000"/>
                </a:solidFill>
                <a:latin typeface="Times New Roman" pitchFamily="18" charset="0"/>
              </a:rPr>
              <a:t>Если воздух загрязнен дымом, мозг подает сигнал тревоги, носовая щель сужается, и в легкие поступает меньше воздуха. </a:t>
            </a:r>
            <a:endParaRPr lang="ru-RU" sz="2400"/>
          </a:p>
        </p:txBody>
      </p:sp>
      <p:sp>
        <p:nvSpPr>
          <p:cNvPr id="4" name="Прямоугольник 3"/>
          <p:cNvSpPr>
            <a:spLocks noChangeArrowheads="1"/>
          </p:cNvSpPr>
          <p:nvPr/>
        </p:nvSpPr>
        <p:spPr bwMode="auto">
          <a:xfrm>
            <a:off x="4686300" y="4156075"/>
            <a:ext cx="4313238" cy="1939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ru-RU" sz="2400">
                <a:latin typeface="Times New Roman" pitchFamily="18" charset="0"/>
              </a:rPr>
              <a:t>Одежда впитывает запахи табачного дыма, пищи, духов; часто по запаху одежды можно определить профессию человека.</a:t>
            </a:r>
          </a:p>
        </p:txBody>
      </p:sp>
      <p:sp>
        <p:nvSpPr>
          <p:cNvPr id="5" name="Прямоугольник 4"/>
          <p:cNvSpPr>
            <a:spLocks noChangeArrowheads="1"/>
          </p:cNvSpPr>
          <p:nvPr/>
        </p:nvSpPr>
        <p:spPr bwMode="auto">
          <a:xfrm>
            <a:off x="107950" y="4057650"/>
            <a:ext cx="4427538" cy="2678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ru-RU" sz="2400">
                <a:latin typeface="Times New Roman" pitchFamily="18" charset="0"/>
              </a:rPr>
              <a:t>Вещество, запах которого человек может обнаружить, при наименьшей концентрации в воздухе - ванилин. Достаточно 2</a:t>
            </a:r>
            <a:r>
              <a:rPr lang="ru-RU" sz="2400" baseline="30000">
                <a:latin typeface="Times New Roman" pitchFamily="18" charset="0"/>
              </a:rPr>
              <a:t>.</a:t>
            </a:r>
            <a:r>
              <a:rPr lang="ru-RU" sz="2400">
                <a:latin typeface="Times New Roman" pitchFamily="18" charset="0"/>
              </a:rPr>
              <a:t>10</a:t>
            </a:r>
            <a:r>
              <a:rPr lang="ru-RU" sz="2400" baseline="30000">
                <a:latin typeface="Times New Roman" pitchFamily="18" charset="0"/>
              </a:rPr>
              <a:t>-11</a:t>
            </a:r>
            <a:r>
              <a:rPr lang="ru-RU" sz="2400">
                <a:latin typeface="Times New Roman" pitchFamily="18" charset="0"/>
              </a:rPr>
              <a:t> г ванилина на 1 л воздуха, чтобы мы его почувствовали.</a:t>
            </a:r>
          </a:p>
        </p:txBody>
      </p:sp>
      <p:sp>
        <p:nvSpPr>
          <p:cNvPr id="6" name="Прямоугольник 5"/>
          <p:cNvSpPr>
            <a:spLocks noChangeArrowheads="1"/>
          </p:cNvSpPr>
          <p:nvPr/>
        </p:nvSpPr>
        <p:spPr bwMode="auto">
          <a:xfrm>
            <a:off x="4687888" y="4872038"/>
            <a:ext cx="4456112" cy="184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ru-RU" sz="2400">
                <a:latin typeface="Times New Roman" pitchFamily="18" charset="0"/>
              </a:rPr>
              <a:t>У курящих острота обоняния ниже, чем у некурящих. Огорчение и волнение притупляет обоняние. </a:t>
            </a:r>
          </a:p>
          <a:p>
            <a:pPr algn="just"/>
            <a:endParaRPr lang="ru-RU">
              <a:latin typeface="Times New Roman" pitchFamily="18" charset="0"/>
            </a:endParaRPr>
          </a:p>
        </p:txBody>
      </p:sp>
      <p:sp>
        <p:nvSpPr>
          <p:cNvPr id="7" name="Прямоугольник 6"/>
          <p:cNvSpPr>
            <a:spLocks noChangeArrowheads="1"/>
          </p:cNvSpPr>
          <p:nvPr/>
        </p:nvSpPr>
        <p:spPr bwMode="auto">
          <a:xfrm>
            <a:off x="482600" y="4779963"/>
            <a:ext cx="8407400" cy="1938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ru-RU" sz="2400">
                <a:latin typeface="Times New Roman" pitchFamily="18" charset="0"/>
              </a:rPr>
              <a:t>Люди способны выделять  притягивающие ароматические вещества (антрактанты), и отталкивающие (репелленты). Антрактанты чаще выделяются тогда, когда человек находится в хорошем состоянии, репелленты – во время депрессии, стрессов, ссор, когда человек ощущает страх и дискомфорт. </a:t>
            </a: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859338" y="692150"/>
            <a:ext cx="4064000" cy="4041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5450" y="692150"/>
            <a:ext cx="4002088" cy="4041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643438" y="550863"/>
            <a:ext cx="4356100" cy="4202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6988" y="550863"/>
            <a:ext cx="4400550" cy="4183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943475" y="566738"/>
            <a:ext cx="4056063" cy="3490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6988" y="566738"/>
            <a:ext cx="4400550" cy="3490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  <p:bldP spid="4" grpId="0"/>
      <p:bldP spid="5" grpId="0"/>
      <p:bldP spid="6" grpId="0"/>
      <p:bldP spid="6" grpId="1"/>
      <p:bldP spid="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63688" y="16559"/>
            <a:ext cx="6552728" cy="510334"/>
          </a:xfrm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2800" b="1" dirty="0" smtClean="0">
                <a:solidFill>
                  <a:srgbClr val="CC0000"/>
                </a:solidFill>
                <a:latin typeface="+mn-lt"/>
              </a:rPr>
              <a:t>Значение запахов для животных </a:t>
            </a:r>
            <a:endParaRPr lang="en-US" sz="2800" b="1" dirty="0">
              <a:solidFill>
                <a:srgbClr val="CC0000"/>
              </a:solidFill>
              <a:latin typeface="+mn-lt"/>
            </a:endParaRPr>
          </a:p>
        </p:txBody>
      </p:sp>
      <p:sp>
        <p:nvSpPr>
          <p:cNvPr id="3" name="Прямоугольник 2"/>
          <p:cNvSpPr>
            <a:spLocks noChangeArrowheads="1"/>
          </p:cNvSpPr>
          <p:nvPr/>
        </p:nvSpPr>
        <p:spPr bwMode="auto">
          <a:xfrm>
            <a:off x="25400" y="549275"/>
            <a:ext cx="9059863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400">
                <a:latin typeface="Times New Roman" pitchFamily="18" charset="0"/>
              </a:rPr>
              <a:t>Животные используют обоняние для поисков пищи, запах для них – средство коммуникации, взаимодействия полов.</a:t>
            </a:r>
          </a:p>
        </p:txBody>
      </p:sp>
      <p:sp>
        <p:nvSpPr>
          <p:cNvPr id="4" name="Прямоугольник 3"/>
          <p:cNvSpPr>
            <a:spLocks noChangeArrowheads="1"/>
          </p:cNvSpPr>
          <p:nvPr/>
        </p:nvSpPr>
        <p:spPr bwMode="auto">
          <a:xfrm>
            <a:off x="463550" y="3643313"/>
            <a:ext cx="3703638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000">
                <a:latin typeface="Times New Roman" pitchFamily="18" charset="0"/>
              </a:rPr>
              <a:t>Акула способна за 1 км почуять в воде запах капли крови. </a:t>
            </a:r>
            <a:endParaRPr lang="ru-RU" sz="2000"/>
          </a:p>
        </p:txBody>
      </p:sp>
      <p:sp>
        <p:nvSpPr>
          <p:cNvPr id="5" name="Прямоугольник 4"/>
          <p:cNvSpPr>
            <a:spLocks noChangeArrowheads="1"/>
          </p:cNvSpPr>
          <p:nvPr/>
        </p:nvSpPr>
        <p:spPr bwMode="auto">
          <a:xfrm>
            <a:off x="47625" y="6200775"/>
            <a:ext cx="45720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ru-RU" sz="2000">
                <a:latin typeface="Times New Roman" pitchFamily="18" charset="0"/>
              </a:rPr>
              <a:t>Лосось находит место своего рождения по запаху за сотни километров.</a:t>
            </a:r>
          </a:p>
        </p:txBody>
      </p:sp>
      <p:sp>
        <p:nvSpPr>
          <p:cNvPr id="6" name="Прямоугольник 5"/>
          <p:cNvSpPr>
            <a:spLocks noChangeArrowheads="1"/>
          </p:cNvSpPr>
          <p:nvPr/>
        </p:nvSpPr>
        <p:spPr bwMode="auto">
          <a:xfrm>
            <a:off x="4932363" y="5503863"/>
            <a:ext cx="41529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ru-RU" sz="2000">
                <a:latin typeface="Times New Roman" pitchFamily="18" charset="0"/>
              </a:rPr>
              <a:t>Собака-ищейка различает до 500 тыс. запахов.</a:t>
            </a:r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4960938" y="4287838"/>
            <a:ext cx="3987800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ru-RU" sz="2000">
                <a:latin typeface="Times New Roman" pitchFamily="18" charset="0"/>
              </a:rPr>
              <a:t>Комаров привлекает запах молочной кислоты, содержащейся в поте человека.</a:t>
            </a: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4938" y="1312863"/>
            <a:ext cx="4479925" cy="2259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129213" y="1300163"/>
            <a:ext cx="3530600" cy="4073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11125" y="4351338"/>
            <a:ext cx="4443413" cy="1860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06375" y="146050"/>
            <a:ext cx="3568700" cy="2333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Прямоугольник 6"/>
          <p:cNvSpPr>
            <a:spLocks noChangeArrowheads="1"/>
          </p:cNvSpPr>
          <p:nvPr/>
        </p:nvSpPr>
        <p:spPr bwMode="auto">
          <a:xfrm>
            <a:off x="330200" y="2243138"/>
            <a:ext cx="332105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000">
                <a:latin typeface="Times New Roman" pitchFamily="18" charset="0"/>
              </a:rPr>
              <a:t>Моль чует запах за 10-11 км.</a:t>
            </a:r>
            <a:endParaRPr lang="ru-RU" sz="2000"/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070475" y="523875"/>
            <a:ext cx="3960813" cy="2849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Прямоугольник 8"/>
          <p:cNvSpPr>
            <a:spLocks noChangeArrowheads="1"/>
          </p:cNvSpPr>
          <p:nvPr/>
        </p:nvSpPr>
        <p:spPr bwMode="auto">
          <a:xfrm>
            <a:off x="5099050" y="3352800"/>
            <a:ext cx="3960813" cy="2246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ru-RU" sz="2000">
                <a:latin typeface="Times New Roman" pitchFamily="18" charset="0"/>
              </a:rPr>
              <a:t>Сильный запах сложных эфиров очень мудро используют пчелы. Ужалив жертву, они вместе с ядом впрыскивают в ранку смесь сложных эфиров, характерный запах которой и побуждает других пчел устремиться к месту укуса.</a:t>
            </a:r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14313" y="2735263"/>
            <a:ext cx="4348162" cy="274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Прямоугольник 9"/>
          <p:cNvSpPr>
            <a:spLocks noChangeArrowheads="1"/>
          </p:cNvSpPr>
          <p:nvPr/>
        </p:nvSpPr>
        <p:spPr bwMode="auto">
          <a:xfrm>
            <a:off x="139700" y="5538788"/>
            <a:ext cx="4414838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ru-RU" sz="2000">
                <a:latin typeface="Times New Roman" pitchFamily="18" charset="0"/>
              </a:rPr>
              <a:t>В Бразилии обитают бабочки, которые издают сильный и приятный запах, поэтому их специально держат дома для ароматизации воздуха.</a:t>
            </a:r>
          </a:p>
        </p:txBody>
      </p:sp>
      <p:pic>
        <p:nvPicPr>
          <p:cNvPr id="17" name="Рисунок 16"/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5097463" y="854075"/>
            <a:ext cx="3851275" cy="3178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4" grpId="1"/>
      <p:bldP spid="5" grpId="0"/>
      <p:bldP spid="5" grpId="1"/>
      <p:bldP spid="6" grpId="0"/>
      <p:bldP spid="6" grpId="1"/>
      <p:bldP spid="8" grpId="0"/>
      <p:bldP spid="7" grpId="0"/>
      <p:bldP spid="9" grpId="0"/>
      <p:bldP spid="9" grpId="1"/>
      <p:bldP spid="1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152271" y="81587"/>
            <a:ext cx="5991729" cy="76944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0099"/>
                </a:solidFill>
                <a:latin typeface="+mn-lt"/>
                <a:cs typeface="+mn-cs"/>
              </a:rPr>
              <a:t> СЛОЖНЫЕ </a:t>
            </a:r>
            <a:r>
              <a:rPr lang="ru-RU" sz="4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0099"/>
                </a:solidFill>
                <a:latin typeface="+mn-lt"/>
                <a:cs typeface="+mn-cs"/>
              </a:rPr>
              <a:t>ЭФИРЫ</a:t>
            </a:r>
          </a:p>
        </p:txBody>
      </p:sp>
      <p:sp>
        <p:nvSpPr>
          <p:cNvPr id="4099" name="Прямоугольник 2"/>
          <p:cNvSpPr>
            <a:spLocks noChangeArrowheads="1"/>
          </p:cNvSpPr>
          <p:nvPr/>
        </p:nvSpPr>
        <p:spPr bwMode="auto">
          <a:xfrm>
            <a:off x="179388" y="981075"/>
            <a:ext cx="4392612" cy="4892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>
                <a:latin typeface="Times New Roman" pitchFamily="18" charset="0"/>
              </a:rPr>
              <a:t>Управляют целым миром.</a:t>
            </a:r>
            <a:br>
              <a:rPr lang="ru-RU" sz="2400">
                <a:latin typeface="Times New Roman" pitchFamily="18" charset="0"/>
              </a:rPr>
            </a:br>
            <a:r>
              <a:rPr lang="ru-RU" sz="2400">
                <a:latin typeface="Times New Roman" pitchFamily="18" charset="0"/>
              </a:rPr>
              <a:t>В барбариске и ириске, </a:t>
            </a:r>
            <a:br>
              <a:rPr lang="ru-RU" sz="2400">
                <a:latin typeface="Times New Roman" pitchFamily="18" charset="0"/>
              </a:rPr>
            </a:br>
            <a:r>
              <a:rPr lang="ru-RU" sz="2400">
                <a:latin typeface="Times New Roman" pitchFamily="18" charset="0"/>
              </a:rPr>
              <a:t>В мармеладке, в шоколадке,</a:t>
            </a:r>
            <a:br>
              <a:rPr lang="ru-RU" sz="2400">
                <a:latin typeface="Times New Roman" pitchFamily="18" charset="0"/>
              </a:rPr>
            </a:br>
            <a:r>
              <a:rPr lang="ru-RU" sz="2400">
                <a:latin typeface="Times New Roman" pitchFamily="18" charset="0"/>
              </a:rPr>
              <a:t>В лепестках сирени майской  </a:t>
            </a:r>
            <a:br>
              <a:rPr lang="ru-RU" sz="2400">
                <a:latin typeface="Times New Roman" pitchFamily="18" charset="0"/>
              </a:rPr>
            </a:br>
            <a:r>
              <a:rPr lang="ru-RU" sz="2400">
                <a:latin typeface="Times New Roman" pitchFamily="18" charset="0"/>
              </a:rPr>
              <a:t>Всюду их незримый след.</a:t>
            </a:r>
            <a:br>
              <a:rPr lang="ru-RU" sz="2400">
                <a:latin typeface="Times New Roman" pitchFamily="18" charset="0"/>
              </a:rPr>
            </a:br>
            <a:r>
              <a:rPr lang="ru-RU" sz="2400">
                <a:latin typeface="Times New Roman" pitchFamily="18" charset="0"/>
              </a:rPr>
              <a:t>Ароматами жасмина, </a:t>
            </a:r>
            <a:br>
              <a:rPr lang="ru-RU" sz="2400">
                <a:latin typeface="Times New Roman" pitchFamily="18" charset="0"/>
              </a:rPr>
            </a:br>
            <a:r>
              <a:rPr lang="ru-RU" sz="2400">
                <a:latin typeface="Times New Roman" pitchFamily="18" charset="0"/>
              </a:rPr>
              <a:t>“Пепси-колы”, апельсина,</a:t>
            </a:r>
            <a:br>
              <a:rPr lang="ru-RU" sz="2400">
                <a:latin typeface="Times New Roman" pitchFamily="18" charset="0"/>
              </a:rPr>
            </a:br>
            <a:r>
              <a:rPr lang="ru-RU" sz="2400">
                <a:latin typeface="Times New Roman" pitchFamily="18" charset="0"/>
              </a:rPr>
              <a:t>Несравненной розы алой</a:t>
            </a:r>
            <a:br>
              <a:rPr lang="ru-RU" sz="2400">
                <a:latin typeface="Times New Roman" pitchFamily="18" charset="0"/>
              </a:rPr>
            </a:br>
            <a:r>
              <a:rPr lang="ru-RU" sz="2400">
                <a:latin typeface="Times New Roman" pitchFamily="18" charset="0"/>
              </a:rPr>
              <a:t>Они пленяют белый свет.</a:t>
            </a:r>
            <a:br>
              <a:rPr lang="ru-RU" sz="2400">
                <a:latin typeface="Times New Roman" pitchFamily="18" charset="0"/>
              </a:rPr>
            </a:br>
            <a:r>
              <a:rPr lang="ru-RU" sz="2400">
                <a:latin typeface="Times New Roman" pitchFamily="18" charset="0"/>
              </a:rPr>
              <a:t>Чашка кофе по утрам и</a:t>
            </a:r>
            <a:br>
              <a:rPr lang="ru-RU" sz="2400">
                <a:latin typeface="Times New Roman" pitchFamily="18" charset="0"/>
              </a:rPr>
            </a:br>
            <a:r>
              <a:rPr lang="ru-RU" sz="2400">
                <a:latin typeface="Times New Roman" pitchFamily="18" charset="0"/>
              </a:rPr>
              <a:t>И от насморка бальзам,</a:t>
            </a:r>
            <a:br>
              <a:rPr lang="ru-RU" sz="2400">
                <a:latin typeface="Times New Roman" pitchFamily="18" charset="0"/>
              </a:rPr>
            </a:br>
            <a:r>
              <a:rPr lang="ru-RU" sz="2400">
                <a:latin typeface="Times New Roman" pitchFamily="18" charset="0"/>
              </a:rPr>
              <a:t>Сливки с капельками жира –</a:t>
            </a:r>
          </a:p>
          <a:p>
            <a:r>
              <a:rPr lang="ru-RU" sz="2400">
                <a:latin typeface="Times New Roman" pitchFamily="18" charset="0"/>
              </a:rPr>
              <a:t>Это </a:t>
            </a:r>
            <a:endParaRPr lang="en-US" sz="2400" b="1">
              <a:latin typeface="Times New Roman" pitchFamily="18" charset="0"/>
            </a:endParaRPr>
          </a:p>
        </p:txBody>
      </p:sp>
      <p:pic>
        <p:nvPicPr>
          <p:cNvPr id="4100" name="Рисунок 3" descr="Frangipani Flowers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859338" y="1125538"/>
            <a:ext cx="4000500" cy="4535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0" y="76148"/>
            <a:ext cx="3420888" cy="76944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0099"/>
                </a:solidFill>
                <a:latin typeface="+mn-lt"/>
                <a:cs typeface="+mn-cs"/>
              </a:rPr>
              <a:t> </a:t>
            </a:r>
            <a:r>
              <a:rPr lang="ru-RU" sz="3600" b="1" i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0099"/>
                </a:solidFill>
                <a:latin typeface="+mn-lt"/>
                <a:cs typeface="+mn-cs"/>
              </a:rPr>
              <a:t>тема урока:</a:t>
            </a:r>
            <a:endParaRPr lang="ru-RU" sz="4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000099"/>
              </a:solidFill>
              <a:latin typeface="+mn-lt"/>
              <a:cs typeface="+mn-cs"/>
            </a:endParaRPr>
          </a:p>
        </p:txBody>
      </p:sp>
      <p:sp>
        <p:nvSpPr>
          <p:cNvPr id="3" name="Прямоугольник 2"/>
          <p:cNvSpPr>
            <a:spLocks noChangeArrowheads="1"/>
          </p:cNvSpPr>
          <p:nvPr/>
        </p:nvSpPr>
        <p:spPr bwMode="auto">
          <a:xfrm>
            <a:off x="1122363" y="5413375"/>
            <a:ext cx="2506662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400" b="1">
                <a:latin typeface="Times New Roman" pitchFamily="18" charset="0"/>
              </a:rPr>
              <a:t> сложные эфиры</a:t>
            </a:r>
            <a:endParaRPr lang="ru-RU" sz="2400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858838" y="-26988"/>
            <a:ext cx="6929437" cy="10922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>
              <a:defRPr/>
            </a:pPr>
            <a:r>
              <a:rPr lang="ru-RU" sz="3200" b="1" i="1" dirty="0" err="1">
                <a:solidFill>
                  <a:srgbClr val="CC0000"/>
                </a:solidFill>
                <a:latin typeface="+mn-lt"/>
                <a:cs typeface="Arial" pitchFamily="34" charset="0"/>
              </a:rPr>
              <a:t>О</a:t>
            </a:r>
            <a:r>
              <a:rPr lang="en-US" sz="3200" b="1" i="1" dirty="0" err="1">
                <a:solidFill>
                  <a:srgbClr val="CC0000"/>
                </a:solidFill>
                <a:latin typeface="+mn-lt"/>
                <a:cs typeface="Arial" pitchFamily="34" charset="0"/>
              </a:rPr>
              <a:t>бщая</a:t>
            </a:r>
            <a:r>
              <a:rPr lang="en-US" sz="3200" b="1" i="1" dirty="0">
                <a:solidFill>
                  <a:srgbClr val="CC0000"/>
                </a:solidFill>
                <a:latin typeface="+mn-lt"/>
                <a:cs typeface="Arial" pitchFamily="34" charset="0"/>
              </a:rPr>
              <a:t> </a:t>
            </a:r>
            <a:r>
              <a:rPr lang="ru-RU" sz="3200" b="1" i="1" dirty="0">
                <a:solidFill>
                  <a:srgbClr val="CC0000"/>
                </a:solidFill>
                <a:latin typeface="+mn-lt"/>
                <a:cs typeface="Arial" pitchFamily="34" charset="0"/>
              </a:rPr>
              <a:t> </a:t>
            </a:r>
            <a:r>
              <a:rPr lang="en-US" sz="3200" b="1" i="1" dirty="0" err="1">
                <a:solidFill>
                  <a:srgbClr val="CC0000"/>
                </a:solidFill>
                <a:latin typeface="+mn-lt"/>
                <a:cs typeface="Arial" pitchFamily="34" charset="0"/>
              </a:rPr>
              <a:t>формула</a:t>
            </a:r>
            <a:r>
              <a:rPr lang="en-US" sz="3200" b="1" i="1" dirty="0">
                <a:solidFill>
                  <a:srgbClr val="CC0000"/>
                </a:solidFill>
                <a:latin typeface="+mn-lt"/>
                <a:cs typeface="Arial" pitchFamily="34" charset="0"/>
              </a:rPr>
              <a:t> сложных эфиров:</a:t>
            </a:r>
          </a:p>
          <a:p>
            <a:pPr eaLnBrk="0" hangingPunct="0">
              <a:defRPr/>
            </a:pPr>
            <a:r>
              <a:rPr lang="en-US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  </a:t>
            </a:r>
            <a:endParaRPr lang="en-US" sz="3300" dirty="0">
              <a:solidFill>
                <a:schemeClr val="tx2">
                  <a:lumMod val="60000"/>
                  <a:lumOff val="4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5123" name="Picture 2" descr="F:\«Открытый урок» — Фестиваль педагогических идей.files\img1.gif"/>
          <p:cNvPicPr>
            <a:picLocks noChangeAspect="1" noChangeArrowheads="1"/>
          </p:cNvPicPr>
          <p:nvPr/>
        </p:nvPicPr>
        <p:blipFill>
          <a:blip r:embed="rId2">
            <a:lum bright="-10000"/>
          </a:blip>
          <a:srcRect/>
          <a:stretch>
            <a:fillRect/>
          </a:stretch>
        </p:blipFill>
        <p:spPr bwMode="auto">
          <a:xfrm>
            <a:off x="611188" y="1196975"/>
            <a:ext cx="3032125" cy="1660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4" name="TextBox 3"/>
          <p:cNvSpPr txBox="1">
            <a:spLocks noChangeArrowheads="1"/>
          </p:cNvSpPr>
          <p:nvPr/>
        </p:nvSpPr>
        <p:spPr bwMode="auto">
          <a:xfrm>
            <a:off x="4143375" y="1065213"/>
            <a:ext cx="4857750" cy="1939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>
                <a:latin typeface="Times New Roman" pitchFamily="18" charset="0"/>
              </a:rPr>
              <a:t>Сложными эфирами называются вещества, в молекулах которых углеводородные фрагменты соединены друг с другом через  мостик  - СОО - . </a:t>
            </a:r>
            <a:endParaRPr lang="en-US" sz="2400">
              <a:latin typeface="Times New Roman" pitchFamily="18" charset="0"/>
            </a:endParaRPr>
          </a:p>
        </p:txBody>
      </p:sp>
      <p:sp>
        <p:nvSpPr>
          <p:cNvPr id="5125" name="Прямоугольник 4"/>
          <p:cNvSpPr>
            <a:spLocks noChangeArrowheads="1"/>
          </p:cNvSpPr>
          <p:nvPr/>
        </p:nvSpPr>
        <p:spPr bwMode="auto">
          <a:xfrm>
            <a:off x="107950" y="3902075"/>
            <a:ext cx="5929313" cy="1201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>
                <a:latin typeface="Times New Roman" pitchFamily="18" charset="0"/>
              </a:rPr>
              <a:t>Сложные эфиры</a:t>
            </a:r>
            <a:r>
              <a:rPr lang="ru-RU" sz="2400">
                <a:latin typeface="Times New Roman" pitchFamily="18" charset="0"/>
              </a:rPr>
              <a:t> – продукт совместной  дегидратации молекулы спирта и молекулы кислоты </a:t>
            </a:r>
            <a:endParaRPr lang="en-US" sz="2400">
              <a:latin typeface="Times New Roman" pitchFamily="18" charset="0"/>
            </a:endParaRPr>
          </a:p>
        </p:txBody>
      </p:sp>
      <p:pic>
        <p:nvPicPr>
          <p:cNvPr id="5126" name="Рисунок 7" descr="Garden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929313" y="3284538"/>
            <a:ext cx="3071812" cy="3214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28625" y="0"/>
            <a:ext cx="8072438" cy="6002338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i="1" dirty="0">
                <a:solidFill>
                  <a:srgbClr val="CC0000"/>
                </a:solidFill>
                <a:latin typeface="+mn-lt"/>
                <a:cs typeface="+mn-cs"/>
              </a:rPr>
              <a:t>                        Номенклатура</a:t>
            </a:r>
            <a:r>
              <a:rPr lang="ru-RU" sz="3200" b="1" i="1" dirty="0">
                <a:solidFill>
                  <a:srgbClr val="CC0000"/>
                </a:solidFill>
                <a:latin typeface="+mn-lt"/>
                <a:cs typeface="+mn-cs"/>
              </a:rPr>
              <a:t>. 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400" dirty="0">
              <a:latin typeface="+mn-lt"/>
              <a:cs typeface="+mn-cs"/>
            </a:endParaRPr>
          </a:p>
          <a:p>
            <a:pPr marL="342900" indent="-342900"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dirty="0">
                <a:latin typeface="+mn-lt"/>
                <a:cs typeface="+mn-cs"/>
              </a:rPr>
              <a:t>Названия </a:t>
            </a:r>
            <a:r>
              <a:rPr lang="ru-RU" sz="2800" dirty="0">
                <a:latin typeface="+mn-lt"/>
                <a:cs typeface="+mn-cs"/>
              </a:rPr>
              <a:t>сложных эфиров происходит от </a:t>
            </a:r>
          </a:p>
          <a:p>
            <a:pPr marL="342900" indent="-342900" algn="just" fontAlgn="auto">
              <a:spcBef>
                <a:spcPts val="0"/>
              </a:spcBef>
              <a:spcAft>
                <a:spcPts val="0"/>
              </a:spcAft>
              <a:buFontTx/>
              <a:buAutoNum type="arabicPeriod"/>
              <a:defRPr/>
            </a:pPr>
            <a:r>
              <a:rPr lang="ru-RU" sz="2800" dirty="0">
                <a:latin typeface="+mn-lt"/>
                <a:cs typeface="+mn-cs"/>
              </a:rPr>
              <a:t>Н</a:t>
            </a:r>
            <a:r>
              <a:rPr lang="ru-RU" sz="2800" dirty="0">
                <a:latin typeface="+mn-lt"/>
                <a:cs typeface="+mn-cs"/>
              </a:rPr>
              <a:t>азвания </a:t>
            </a:r>
            <a:r>
              <a:rPr lang="ru-RU" sz="2800" dirty="0">
                <a:latin typeface="+mn-lt"/>
                <a:cs typeface="+mn-cs"/>
              </a:rPr>
              <a:t>предельного углеводородного радикала и названия соответствующей кислоты, в которой окончание - </a:t>
            </a:r>
            <a:r>
              <a:rPr lang="ru-RU" sz="2800" dirty="0" err="1">
                <a:latin typeface="+mn-lt"/>
                <a:cs typeface="+mn-cs"/>
              </a:rPr>
              <a:t>овая</a:t>
            </a:r>
            <a:r>
              <a:rPr lang="ru-RU" sz="2800" dirty="0">
                <a:latin typeface="+mn-lt"/>
                <a:cs typeface="+mn-cs"/>
              </a:rPr>
              <a:t> заменяется на суффикс – </a:t>
            </a:r>
            <a:r>
              <a:rPr lang="ru-RU" sz="2800" dirty="0" err="1">
                <a:latin typeface="+mn-lt"/>
                <a:cs typeface="+mn-cs"/>
              </a:rPr>
              <a:t>ат</a:t>
            </a:r>
            <a:r>
              <a:rPr lang="ru-RU" sz="2800" dirty="0">
                <a:latin typeface="+mn-lt"/>
                <a:cs typeface="+mn-cs"/>
              </a:rPr>
              <a:t>.</a:t>
            </a:r>
          </a:p>
          <a:p>
            <a:pPr marL="342900" indent="-342900" algn="just" fontAlgn="auto">
              <a:spcBef>
                <a:spcPts val="0"/>
              </a:spcBef>
              <a:spcAft>
                <a:spcPts val="0"/>
              </a:spcAft>
              <a:buFontTx/>
              <a:buAutoNum type="arabicPeriod"/>
              <a:defRPr/>
            </a:pPr>
            <a:r>
              <a:rPr lang="ru-RU" sz="2800" dirty="0">
                <a:latin typeface="+mn-lt"/>
                <a:cs typeface="+mn-cs"/>
              </a:rPr>
              <a:t> </a:t>
            </a:r>
            <a:r>
              <a:rPr lang="ru-RU" sz="2800" dirty="0">
                <a:latin typeface="+mn-lt"/>
                <a:cs typeface="+mn-cs"/>
              </a:rPr>
              <a:t>Названия </a:t>
            </a:r>
            <a:r>
              <a:rPr lang="ru-RU" sz="2800" dirty="0">
                <a:latin typeface="+mn-lt"/>
                <a:cs typeface="+mn-cs"/>
              </a:rPr>
              <a:t>соответствующего радикала с добавлением  слова «эфир» и  названия соответствующей кислоты .</a:t>
            </a:r>
          </a:p>
          <a:p>
            <a:pPr marL="342900" indent="-342900"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dirty="0">
                <a:latin typeface="+mn-lt"/>
                <a:cs typeface="+mn-cs"/>
              </a:rPr>
              <a:t>Например:                                        </a:t>
            </a:r>
            <a:r>
              <a:rPr lang="ru-RU" sz="2400" dirty="0">
                <a:latin typeface="+mn-lt"/>
                <a:cs typeface="+mn-cs"/>
              </a:rPr>
              <a:t>О</a:t>
            </a:r>
            <a:endParaRPr lang="ru-RU" sz="2400" dirty="0">
              <a:latin typeface="+mn-lt"/>
              <a:cs typeface="+mn-cs"/>
            </a:endParaRP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>
                <a:latin typeface="+mn-lt"/>
                <a:cs typeface="+mn-cs"/>
              </a:rPr>
              <a:t>                                                                  ∕ ∕ 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>
                <a:latin typeface="+mn-lt"/>
                <a:cs typeface="+mn-cs"/>
              </a:rPr>
              <a:t>                           СН3 – СН2 – СН2 – С – О – СН3     </a:t>
            </a:r>
            <a:r>
              <a:rPr lang="ru-RU" sz="2800" dirty="0" err="1">
                <a:latin typeface="+mn-lt"/>
                <a:cs typeface="+mn-cs"/>
              </a:rPr>
              <a:t>метилбутират</a:t>
            </a:r>
            <a:r>
              <a:rPr lang="ru-RU" sz="2800" dirty="0">
                <a:latin typeface="+mn-lt"/>
                <a:cs typeface="+mn-cs"/>
              </a:rPr>
              <a:t>     или 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dirty="0">
                <a:latin typeface="+mn-lt"/>
                <a:cs typeface="+mn-cs"/>
              </a:rPr>
              <a:t>    </a:t>
            </a:r>
            <a:r>
              <a:rPr lang="ru-RU" sz="2800" dirty="0">
                <a:latin typeface="+mn-lt"/>
                <a:cs typeface="+mn-cs"/>
              </a:rPr>
              <a:t>метиловый </a:t>
            </a:r>
            <a:r>
              <a:rPr lang="ru-RU" sz="2800" dirty="0">
                <a:latin typeface="+mn-lt"/>
                <a:cs typeface="+mn-cs"/>
              </a:rPr>
              <a:t>эфир бутановой кислоты    </a:t>
            </a: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Рисунок 1" descr="15-2.gif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Рисунок 2" descr="16-1.gif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Прямоугольник 1"/>
          <p:cNvSpPr>
            <a:spLocks noChangeArrowheads="1"/>
          </p:cNvSpPr>
          <p:nvPr/>
        </p:nvSpPr>
        <p:spPr bwMode="auto">
          <a:xfrm>
            <a:off x="539750" y="188913"/>
            <a:ext cx="8135938" cy="5200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200" b="1">
                <a:solidFill>
                  <a:srgbClr val="CC0000"/>
                </a:solidFill>
                <a:latin typeface="Times New Roman" pitchFamily="18" charset="0"/>
              </a:rPr>
              <a:t>Задание: </a:t>
            </a:r>
          </a:p>
          <a:p>
            <a:r>
              <a:rPr lang="ru-RU" sz="3200">
                <a:latin typeface="Times New Roman" pitchFamily="18" charset="0"/>
              </a:rPr>
              <a:t>1. Составьте формулы : а) этилацетат, б) пропилпропанат, в) метиловый эфир метановой кислоты , г) этиловый эфир пентановой кислоты.</a:t>
            </a:r>
          </a:p>
          <a:p>
            <a:r>
              <a:rPr lang="ru-RU" sz="2800">
                <a:latin typeface="Times New Roman" pitchFamily="18" charset="0"/>
              </a:rPr>
              <a:t>2. </a:t>
            </a:r>
            <a:r>
              <a:rPr lang="ru-RU" sz="3200">
                <a:latin typeface="Times New Roman" pitchFamily="18" charset="0"/>
              </a:rPr>
              <a:t>Назовите </a:t>
            </a:r>
            <a:r>
              <a:rPr lang="ru-RU" sz="2800">
                <a:latin typeface="Times New Roman" pitchFamily="18" charset="0"/>
              </a:rPr>
              <a:t>            О                                                                </a:t>
            </a:r>
          </a:p>
          <a:p>
            <a:r>
              <a:rPr lang="ru-RU" sz="2800">
                <a:latin typeface="Times New Roman" pitchFamily="18" charset="0"/>
              </a:rPr>
              <a:t>                               //                                                                        </a:t>
            </a:r>
          </a:p>
          <a:p>
            <a:r>
              <a:rPr lang="ru-RU" sz="2800">
                <a:latin typeface="Times New Roman" pitchFamily="18" charset="0"/>
              </a:rPr>
              <a:t>             а) Н – С – О – СН2 – СН3      </a:t>
            </a:r>
          </a:p>
          <a:p>
            <a:r>
              <a:rPr lang="ru-RU" sz="2800">
                <a:latin typeface="Times New Roman" pitchFamily="18" charset="0"/>
              </a:rPr>
              <a:t>                                         О</a:t>
            </a:r>
          </a:p>
          <a:p>
            <a:r>
              <a:rPr lang="ru-RU" sz="2800">
                <a:latin typeface="Times New Roman" pitchFamily="18" charset="0"/>
              </a:rPr>
              <a:t>                                        //</a:t>
            </a:r>
          </a:p>
          <a:p>
            <a:r>
              <a:rPr lang="ru-RU" sz="2800">
                <a:latin typeface="Times New Roman" pitchFamily="18" charset="0"/>
              </a:rPr>
              <a:t>            б) СН3 – СН2 – С – О – СН2 – СН3</a:t>
            </a:r>
            <a:endParaRPr lang="en-US" sz="2800">
              <a:latin typeface="Times New Roman" pitchFamily="18" charset="0"/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98775" y="123825"/>
            <a:ext cx="2928938" cy="584200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i="1" dirty="0">
                <a:solidFill>
                  <a:srgbClr val="CC0000"/>
                </a:solidFill>
                <a:latin typeface="+mn-lt"/>
                <a:cs typeface="+mn-cs"/>
              </a:rPr>
              <a:t>ИЗОМЕРИЯ</a:t>
            </a:r>
            <a:r>
              <a:rPr lang="ru-RU" dirty="0">
                <a:solidFill>
                  <a:srgbClr val="CC0000"/>
                </a:solidFill>
                <a:latin typeface="+mn-lt"/>
                <a:cs typeface="+mn-cs"/>
              </a:rPr>
              <a:t> </a:t>
            </a:r>
            <a:endParaRPr lang="en-US" dirty="0">
              <a:solidFill>
                <a:srgbClr val="CC0000"/>
              </a:solidFill>
              <a:latin typeface="+mn-lt"/>
              <a:cs typeface="+mn-cs"/>
            </a:endParaRPr>
          </a:p>
        </p:txBody>
      </p:sp>
      <p:sp>
        <p:nvSpPr>
          <p:cNvPr id="10243" name="Прямоугольник 2"/>
          <p:cNvSpPr>
            <a:spLocks noChangeArrowheads="1"/>
          </p:cNvSpPr>
          <p:nvPr/>
        </p:nvSpPr>
        <p:spPr bwMode="auto">
          <a:xfrm>
            <a:off x="142875" y="981075"/>
            <a:ext cx="8786813" cy="4186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>
                <a:latin typeface="Times New Roman" pitchFamily="18" charset="0"/>
              </a:rPr>
              <a:t>1. Изомерия углеродной цепи по кислотному остатку, начиная с бутановой кислоты, и по спиртовому остатку, начиная с пропанола. Например:</a:t>
            </a:r>
          </a:p>
          <a:p>
            <a:r>
              <a:rPr lang="ru-RU" sz="2000">
                <a:latin typeface="Times New Roman" pitchFamily="18" charset="0"/>
              </a:rPr>
              <a:t>                                                 О                                                       О</a:t>
            </a:r>
          </a:p>
          <a:p>
            <a:r>
              <a:rPr lang="ru-RU">
                <a:latin typeface="Times New Roman" pitchFamily="18" charset="0"/>
              </a:rPr>
              <a:t>                                                     </a:t>
            </a:r>
            <a:r>
              <a:rPr lang="ru-RU" sz="2000">
                <a:latin typeface="Times New Roman" pitchFamily="18" charset="0"/>
              </a:rPr>
              <a:t>∕ ∕                                                        ∕ ∕</a:t>
            </a:r>
          </a:p>
          <a:p>
            <a:r>
              <a:rPr lang="ru-RU" sz="2000">
                <a:latin typeface="Times New Roman" pitchFamily="18" charset="0"/>
              </a:rPr>
              <a:t>СН3 – СН2 – СН2 – СН2 – С – О – СН3     СН3 – СН – СН2 – С – О – СН3 </a:t>
            </a:r>
          </a:p>
          <a:p>
            <a:r>
              <a:rPr lang="ru-RU" sz="1400">
                <a:latin typeface="Times New Roman" pitchFamily="18" charset="0"/>
              </a:rPr>
              <a:t>                                                                                                                         |</a:t>
            </a:r>
          </a:p>
          <a:p>
            <a:r>
              <a:rPr lang="ru-RU" sz="1400">
                <a:latin typeface="Times New Roman" pitchFamily="18" charset="0"/>
              </a:rPr>
              <a:t>                                                                                                                        </a:t>
            </a:r>
            <a:r>
              <a:rPr lang="ru-RU">
                <a:latin typeface="Times New Roman" pitchFamily="18" charset="0"/>
              </a:rPr>
              <a:t>СН</a:t>
            </a:r>
            <a:r>
              <a:rPr lang="ru-RU" sz="1400">
                <a:latin typeface="Times New Roman" pitchFamily="18" charset="0"/>
              </a:rPr>
              <a:t>3                                                   </a:t>
            </a:r>
            <a:endParaRPr lang="ru-RU">
              <a:latin typeface="Times New Roman" pitchFamily="18" charset="0"/>
            </a:endParaRPr>
          </a:p>
          <a:p>
            <a:r>
              <a:rPr lang="ru-RU" sz="2400">
                <a:latin typeface="Times New Roman" pitchFamily="18" charset="0"/>
              </a:rPr>
              <a:t>2. Межклассовая изомерия               </a:t>
            </a:r>
          </a:p>
          <a:p>
            <a:r>
              <a:rPr lang="ru-RU" sz="2400">
                <a:latin typeface="Times New Roman" pitchFamily="18" charset="0"/>
              </a:rPr>
              <a:t>                                                   </a:t>
            </a:r>
            <a:r>
              <a:rPr lang="ru-RU" sz="2000">
                <a:latin typeface="Times New Roman" pitchFamily="18" charset="0"/>
              </a:rPr>
              <a:t>О                                                           О  </a:t>
            </a:r>
          </a:p>
          <a:p>
            <a:r>
              <a:rPr lang="ru-RU" sz="2000">
                <a:latin typeface="Times New Roman" pitchFamily="18" charset="0"/>
              </a:rPr>
              <a:t>                                                            //                                                            //</a:t>
            </a:r>
          </a:p>
          <a:p>
            <a:r>
              <a:rPr lang="ru-RU" sz="2000">
                <a:latin typeface="Times New Roman" pitchFamily="18" charset="0"/>
              </a:rPr>
              <a:t>                                  СН3 – СН2 – С – О - СН3          СН3 -  СН2– СН2 – С – ОН </a:t>
            </a:r>
          </a:p>
          <a:p>
            <a:r>
              <a:rPr lang="ru-RU" sz="1400">
                <a:latin typeface="Times New Roman" pitchFamily="18" charset="0"/>
              </a:rPr>
              <a:t>                                                                                                       </a:t>
            </a:r>
            <a:endParaRPr lang="en-US" sz="1400">
              <a:latin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42875" y="5167313"/>
            <a:ext cx="8799513" cy="15684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sz="2400" b="1" dirty="0">
                <a:solidFill>
                  <a:srgbClr val="CC0000"/>
                </a:solidFill>
                <a:latin typeface="+mn-lt"/>
              </a:rPr>
              <a:t>Задание:</a:t>
            </a:r>
          </a:p>
          <a:p>
            <a:pPr>
              <a:defRPr/>
            </a:pPr>
            <a:r>
              <a:rPr lang="ru-RU" sz="2400" dirty="0">
                <a:latin typeface="+mn-lt"/>
              </a:rPr>
              <a:t>1. Составьте формулу </a:t>
            </a:r>
            <a:r>
              <a:rPr lang="ru-RU" sz="2400" dirty="0" err="1">
                <a:latin typeface="+mn-lt"/>
              </a:rPr>
              <a:t>пропиловый</a:t>
            </a:r>
            <a:r>
              <a:rPr lang="ru-RU" sz="2400" dirty="0">
                <a:latin typeface="+mn-lt"/>
              </a:rPr>
              <a:t> эфир бутановой кислоты.</a:t>
            </a:r>
          </a:p>
          <a:p>
            <a:pPr>
              <a:defRPr/>
            </a:pPr>
            <a:r>
              <a:rPr lang="ru-RU" sz="2400" dirty="0">
                <a:latin typeface="+mn-lt"/>
              </a:rPr>
              <a:t>2. Составьте для этого вещества формулы двух изомеров. Назовите их.</a:t>
            </a: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643188" y="188913"/>
            <a:ext cx="4232275" cy="584200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rgbClr val="CC0000"/>
                </a:solidFill>
                <a:latin typeface="+mn-lt"/>
                <a:cs typeface="+mn-cs"/>
              </a:rPr>
              <a:t>Физические свойства </a:t>
            </a:r>
            <a:endParaRPr lang="en-US" sz="3200" b="1" dirty="0">
              <a:solidFill>
                <a:srgbClr val="CC0000"/>
              </a:solidFill>
              <a:latin typeface="+mn-lt"/>
              <a:cs typeface="+mn-cs"/>
            </a:endParaRPr>
          </a:p>
        </p:txBody>
      </p:sp>
      <p:sp>
        <p:nvSpPr>
          <p:cNvPr id="11267" name="TextBox 3"/>
          <p:cNvSpPr txBox="1">
            <a:spLocks noChangeArrowheads="1"/>
          </p:cNvSpPr>
          <p:nvPr/>
        </p:nvSpPr>
        <p:spPr bwMode="auto">
          <a:xfrm>
            <a:off x="214313" y="981075"/>
            <a:ext cx="8821737" cy="230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>
                <a:latin typeface="Times New Roman" pitchFamily="18" charset="0"/>
              </a:rPr>
              <a:t>Этиловый эфир муравьиной кислоты – запах рома,</a:t>
            </a:r>
          </a:p>
          <a:p>
            <a:r>
              <a:rPr lang="ru-RU" sz="2400">
                <a:latin typeface="Times New Roman" pitchFamily="18" charset="0"/>
              </a:rPr>
              <a:t>Этиловый эфир бутановой кислоты – запах ананасов,</a:t>
            </a:r>
          </a:p>
          <a:p>
            <a:r>
              <a:rPr lang="ru-RU" sz="2400">
                <a:latin typeface="Times New Roman" pitchFamily="18" charset="0"/>
              </a:rPr>
              <a:t>Октиловый эфир этановой кислоты – запах апельсина, </a:t>
            </a:r>
          </a:p>
          <a:p>
            <a:r>
              <a:rPr lang="ru-RU" sz="2400">
                <a:latin typeface="Times New Roman" pitchFamily="18" charset="0"/>
              </a:rPr>
              <a:t>Этиловый эфир этановой кислоты – запах свежести,</a:t>
            </a:r>
          </a:p>
          <a:p>
            <a:r>
              <a:rPr lang="ru-RU" sz="2400">
                <a:latin typeface="Times New Roman" pitchFamily="18" charset="0"/>
              </a:rPr>
              <a:t>Метиловый эфир п-аминобензойной кислоты – запах винограда,</a:t>
            </a:r>
          </a:p>
          <a:p>
            <a:r>
              <a:rPr lang="ru-RU" sz="2400">
                <a:latin typeface="Times New Roman" pitchFamily="18" charset="0"/>
              </a:rPr>
              <a:t>Амиловый эфир муравьиной кислоты – запах вишни.</a:t>
            </a:r>
            <a:endParaRPr lang="en-US" sz="2400">
              <a:latin typeface="Times New Roman" pitchFamily="18" charset="0"/>
            </a:endParaRPr>
          </a:p>
        </p:txBody>
      </p:sp>
      <p:sp>
        <p:nvSpPr>
          <p:cNvPr id="11268" name="TextBox 4"/>
          <p:cNvSpPr txBox="1">
            <a:spLocks noChangeArrowheads="1"/>
          </p:cNvSpPr>
          <p:nvPr/>
        </p:nvSpPr>
        <p:spPr bwMode="auto">
          <a:xfrm>
            <a:off x="107950" y="3716338"/>
            <a:ext cx="4410075" cy="2678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>
                <a:latin typeface="Times New Roman" pitchFamily="18" charset="0"/>
              </a:rPr>
              <a:t>Эфиры низших карбоновых кислот и простейших спиртов – летучие ждкости. </a:t>
            </a:r>
          </a:p>
          <a:p>
            <a:r>
              <a:rPr lang="ru-RU" sz="2400">
                <a:latin typeface="Times New Roman" pitchFamily="18" charset="0"/>
              </a:rPr>
              <a:t>Эфиры высших карбоновых кислот и спиртов – воскообразные, твердые вещества.</a:t>
            </a:r>
            <a:endParaRPr lang="en-US" sz="2400">
              <a:latin typeface="Times New Roman" pitchFamily="18" charset="0"/>
            </a:endParaRPr>
          </a:p>
        </p:txBody>
      </p:sp>
      <p:pic>
        <p:nvPicPr>
          <p:cNvPr id="11269" name="Рисунок 6" descr="Waterfall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803775" y="3376613"/>
            <a:ext cx="4143375" cy="3143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Классическая">
      <a:maj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Открытая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385</TotalTime>
  <Words>747</Words>
  <Application>Microsoft Office PowerPoint</Application>
  <PresentationFormat>Экран (4:3)</PresentationFormat>
  <Paragraphs>78</Paragraphs>
  <Slides>13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8" baseType="lpstr">
      <vt:lpstr>Arial</vt:lpstr>
      <vt:lpstr>Times New Roman</vt:lpstr>
      <vt:lpstr>Wingdings 2</vt:lpstr>
      <vt:lpstr>Calibri</vt:lpstr>
      <vt:lpstr>Поток</vt:lpstr>
      <vt:lpstr>МИР ЗАПАХОВ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Получение эфиров</vt:lpstr>
      <vt:lpstr>Слайд 11</vt:lpstr>
      <vt:lpstr>Значение и влияние запахов для человека</vt:lpstr>
      <vt:lpstr>Значение запахов для животных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Наташа</dc:creator>
  <cp:lastModifiedBy>User</cp:lastModifiedBy>
  <cp:revision>41</cp:revision>
  <dcterms:created xsi:type="dcterms:W3CDTF">2008-02-09T18:58:19Z</dcterms:created>
  <dcterms:modified xsi:type="dcterms:W3CDTF">2016-03-04T11:21:45Z</dcterms:modified>
</cp:coreProperties>
</file>