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2"/>
  </p:notesMasterIdLst>
  <p:handoutMasterIdLst>
    <p:handoutMasterId r:id="rId33"/>
  </p:handoutMasterIdLst>
  <p:sldIdLst>
    <p:sldId id="256" r:id="rId2"/>
    <p:sldId id="351" r:id="rId3"/>
    <p:sldId id="518" r:id="rId4"/>
    <p:sldId id="429" r:id="rId5"/>
    <p:sldId id="506" r:id="rId6"/>
    <p:sldId id="353" r:id="rId7"/>
    <p:sldId id="431" r:id="rId8"/>
    <p:sldId id="434" r:id="rId9"/>
    <p:sldId id="437" r:id="rId10"/>
    <p:sldId id="432" r:id="rId11"/>
    <p:sldId id="510" r:id="rId12"/>
    <p:sldId id="439" r:id="rId13"/>
    <p:sldId id="442" r:id="rId14"/>
    <p:sldId id="441" r:id="rId15"/>
    <p:sldId id="438" r:id="rId16"/>
    <p:sldId id="446" r:id="rId17"/>
    <p:sldId id="447" r:id="rId18"/>
    <p:sldId id="450" r:id="rId19"/>
    <p:sldId id="511" r:id="rId20"/>
    <p:sldId id="455" r:id="rId21"/>
    <p:sldId id="480" r:id="rId22"/>
    <p:sldId id="371" r:id="rId23"/>
    <p:sldId id="468" r:id="rId24"/>
    <p:sldId id="475" r:id="rId25"/>
    <p:sldId id="417" r:id="rId26"/>
    <p:sldId id="473" r:id="rId27"/>
    <p:sldId id="516" r:id="rId28"/>
    <p:sldId id="515" r:id="rId29"/>
    <p:sldId id="401" r:id="rId30"/>
    <p:sldId id="513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0000"/>
    <a:srgbClr val="FF0000"/>
    <a:srgbClr val="FCE7B2"/>
    <a:srgbClr val="F9F6BD"/>
    <a:srgbClr val="FFFFCC"/>
    <a:srgbClr val="FFFF99"/>
    <a:srgbClr val="FDFC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391" autoAdjust="0"/>
    <p:restoredTop sz="93165" autoAdjust="0"/>
  </p:normalViewPr>
  <p:slideViewPr>
    <p:cSldViewPr>
      <p:cViewPr>
        <p:scale>
          <a:sx n="130" d="100"/>
          <a:sy n="130" d="100"/>
        </p:scale>
        <p:origin x="-2544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"/>
    </p:cViewPr>
  </p:sorterViewPr>
  <p:notesViewPr>
    <p:cSldViewPr>
      <p:cViewPr varScale="1">
        <p:scale>
          <a:sx n="69" d="100"/>
          <a:sy n="69" d="100"/>
        </p:scale>
        <p:origin x="-135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A0F590-9D4A-4F3A-9349-A1B65606E7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932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9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8A1F5F1-85D0-4D4D-924D-D09F10F187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648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/>
        </p:spPr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EFEFE-6DA8-4BAC-9374-F26848EE09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1BBB7-467D-4441-832C-42A78C1B9D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5988C-BD3F-47E4-B614-D792A13758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C0E4E-8014-42EA-8FAE-A8D218FE32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80CFF-3392-41A3-A659-64DFEE6EC3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775E-9746-46FB-8D61-7AEA4EE3DA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7AA8F-7D19-4BE3-8816-09259F9EC7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1D33C-6FA6-40B5-A077-A82381082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5888F-7A36-4783-9516-2CACFF7292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68E7E-0431-48A9-80D1-29491B1D8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2147C-1154-4D8C-910E-309ED750AE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B65B538A-50D6-48CA-BE63-E54D832097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78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 descr="Почтовая бумага"/>
          <p:cNvSpPr>
            <a:spLocks noGrp="1" noChangeArrowheads="1"/>
          </p:cNvSpPr>
          <p:nvPr>
            <p:ph type="subTitle" idx="1"/>
          </p:nvPr>
        </p:nvSpPr>
        <p:spPr>
          <a:xfrm>
            <a:off x="179512" y="3789040"/>
            <a:ext cx="8820472" cy="2808312"/>
          </a:xfrm>
          <a:blipFill dpi="0" rotWithShape="1">
            <a:blip r:embed="rId2" cstate="print"/>
            <a:srcRect/>
            <a:tile tx="0" ty="0" sx="100000" sy="100000" flip="none" algn="tl"/>
          </a:blipFill>
          <a:ln w="76200" cmpd="tri"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000" b="1" dirty="0" smtClean="0">
              <a:solidFill>
                <a:srgbClr val="C00000"/>
              </a:solidFill>
            </a:endParaRPr>
          </a:p>
          <a:p>
            <a:pPr algn="l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5600" b="1" dirty="0" smtClean="0">
                <a:solidFill>
                  <a:srgbClr val="C00000"/>
                </a:solidFill>
              </a:rPr>
              <a:t>Дата рождения: </a:t>
            </a:r>
            <a:r>
              <a:rPr lang="ru-RU" sz="5600" dirty="0" smtClean="0">
                <a:solidFill>
                  <a:srgbClr val="680000"/>
                </a:solidFill>
              </a:rPr>
              <a:t>07.01.1959 г.</a:t>
            </a:r>
          </a:p>
          <a:p>
            <a:pPr algn="l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5600" b="1" dirty="0" smtClean="0">
                <a:solidFill>
                  <a:srgbClr val="C00000"/>
                </a:solidFill>
              </a:rPr>
              <a:t>Профессиональное образование: </a:t>
            </a:r>
            <a:r>
              <a:rPr lang="ru-RU" sz="5600" dirty="0" smtClean="0">
                <a:solidFill>
                  <a:srgbClr val="680000"/>
                </a:solidFill>
              </a:rPr>
              <a:t>Закончила Московское художественно-промышленное училище им. Н. И. Калинина, по специальности «Художник-мастер по вышивке», 1978  г.</a:t>
            </a:r>
          </a:p>
          <a:p>
            <a:pPr algn="l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altLang="ru-RU" sz="5600" kern="0" dirty="0" smtClean="0">
                <a:solidFill>
                  <a:srgbClr val="680000"/>
                </a:solidFill>
              </a:rPr>
              <a:t>Ленинградское ВХПУ им. В.И.Мухиной, по специальности – художник-модельер 1987 г.</a:t>
            </a:r>
          </a:p>
          <a:p>
            <a:pPr algn="l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ru-RU" sz="5600" kern="0" dirty="0" smtClean="0">
                <a:solidFill>
                  <a:srgbClr val="680000"/>
                </a:solidFill>
              </a:rPr>
              <a:t>- </a:t>
            </a:r>
            <a:r>
              <a:rPr lang="ru-RU" sz="5600" dirty="0" smtClean="0">
                <a:solidFill>
                  <a:srgbClr val="680000"/>
                </a:solidFill>
              </a:rPr>
              <a:t>Мордовский государственный педагогический институт им. М. Е. </a:t>
            </a:r>
            <a:r>
              <a:rPr lang="ru-RU" sz="5600" dirty="0" err="1" smtClean="0">
                <a:solidFill>
                  <a:srgbClr val="680000"/>
                </a:solidFill>
              </a:rPr>
              <a:t>Евсевьева</a:t>
            </a:r>
            <a:r>
              <a:rPr lang="ru-RU" sz="5600" dirty="0" smtClean="0">
                <a:solidFill>
                  <a:srgbClr val="680000"/>
                </a:solidFill>
              </a:rPr>
              <a:t>, квалификация педагог (учитель, преподаватель) изобразительного искусства,  2018 г.</a:t>
            </a:r>
          </a:p>
          <a:p>
            <a:pPr algn="l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5600" b="1" dirty="0" smtClean="0">
                <a:solidFill>
                  <a:srgbClr val="C00000"/>
                </a:solidFill>
              </a:rPr>
              <a:t>Стаж педагогической работы  (по специальности) </a:t>
            </a:r>
            <a:r>
              <a:rPr lang="ru-RU" sz="5600" dirty="0" smtClean="0">
                <a:solidFill>
                  <a:srgbClr val="680000"/>
                </a:solidFill>
              </a:rPr>
              <a:t>33 года</a:t>
            </a:r>
          </a:p>
          <a:p>
            <a:pPr algn="l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5600" b="1" dirty="0" smtClean="0">
                <a:solidFill>
                  <a:srgbClr val="C00000"/>
                </a:solidFill>
              </a:rPr>
              <a:t>                                                       в данной должности: </a:t>
            </a:r>
            <a:r>
              <a:rPr lang="ru-RU" sz="5600" dirty="0" smtClean="0">
                <a:solidFill>
                  <a:srgbClr val="680000"/>
                </a:solidFill>
              </a:rPr>
              <a:t>33 года</a:t>
            </a:r>
          </a:p>
          <a:p>
            <a:pPr algn="l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5600" b="1" dirty="0" smtClean="0">
                <a:solidFill>
                  <a:srgbClr val="C00000"/>
                </a:solidFill>
              </a:rPr>
              <a:t>                                                       в данном учреждении: </a:t>
            </a:r>
            <a:r>
              <a:rPr lang="ru-RU" sz="5600" dirty="0" smtClean="0">
                <a:solidFill>
                  <a:srgbClr val="680000"/>
                </a:solidFill>
              </a:rPr>
              <a:t>30 лет</a:t>
            </a:r>
          </a:p>
          <a:p>
            <a:pPr algn="l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5600" b="1" dirty="0" smtClean="0">
                <a:solidFill>
                  <a:srgbClr val="C00000"/>
                </a:solidFill>
              </a:rPr>
              <a:t>Общий трудовой стаж: </a:t>
            </a:r>
            <a:r>
              <a:rPr lang="ru-RU" sz="5600" dirty="0" smtClean="0">
                <a:solidFill>
                  <a:srgbClr val="680000"/>
                </a:solidFill>
              </a:rPr>
              <a:t>40лет</a:t>
            </a:r>
          </a:p>
          <a:p>
            <a:pPr algn="l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5600" b="1" dirty="0" smtClean="0">
                <a:solidFill>
                  <a:srgbClr val="C00000"/>
                </a:solidFill>
              </a:rPr>
              <a:t>Наличие квалификационной категории:</a:t>
            </a:r>
            <a:r>
              <a:rPr lang="ru-RU" sz="5600" b="1" dirty="0" smtClean="0">
                <a:solidFill>
                  <a:srgbClr val="B80047"/>
                </a:solidFill>
              </a:rPr>
              <a:t> </a:t>
            </a:r>
            <a:r>
              <a:rPr lang="ru-RU" sz="5600" dirty="0" smtClean="0">
                <a:solidFill>
                  <a:srgbClr val="680000"/>
                </a:solidFill>
              </a:rPr>
              <a:t>высшая квалификационная категория</a:t>
            </a:r>
            <a:endParaRPr lang="ru-RU" sz="5600" b="1" kern="0" dirty="0" smtClean="0">
              <a:solidFill>
                <a:srgbClr val="680000"/>
              </a:solidFill>
              <a:cs typeface="Times New Roman" pitchFamily="18" charset="0"/>
            </a:endParaRPr>
          </a:p>
          <a:p>
            <a:pPr algn="l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5600" b="1" dirty="0" smtClean="0">
                <a:solidFill>
                  <a:srgbClr val="C00000"/>
                </a:solidFill>
              </a:rPr>
              <a:t>Дата последней аттестации: </a:t>
            </a:r>
            <a:r>
              <a:rPr lang="ru-RU" altLang="ru-RU" sz="5600" kern="0" dirty="0" smtClean="0">
                <a:solidFill>
                  <a:srgbClr val="680000"/>
                </a:solidFill>
                <a:cs typeface="Times New Roman" pitchFamily="18" charset="0"/>
              </a:rPr>
              <a:t>Приказ от 01.06.2015 г. №556 по Министерству образования РМ.</a:t>
            </a:r>
            <a:endParaRPr lang="ru-RU" sz="5600" dirty="0" smtClean="0">
              <a:solidFill>
                <a:srgbClr val="680000"/>
              </a:solidFill>
            </a:endParaRPr>
          </a:p>
        </p:txBody>
      </p:sp>
      <p:sp>
        <p:nvSpPr>
          <p:cNvPr id="2051" name="Rectangle 10"/>
          <p:cNvSpPr>
            <a:spLocks noChangeArrowheads="1"/>
          </p:cNvSpPr>
          <p:nvPr/>
        </p:nvSpPr>
        <p:spPr bwMode="auto">
          <a:xfrm>
            <a:off x="-180528" y="116632"/>
            <a:ext cx="8893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chemeClr val="accent6">
                    <a:lumMod val="20000"/>
                    <a:lumOff val="80000"/>
                  </a:schemeClr>
                </a:solidFill>
                <a:cs typeface="+mn-cs"/>
              </a:rPr>
              <a:t>Министерство образования РМ</a:t>
            </a:r>
            <a:br>
              <a:rPr lang="ru-RU" sz="2000" b="1" i="1" dirty="0">
                <a:solidFill>
                  <a:schemeClr val="accent6">
                    <a:lumMod val="20000"/>
                    <a:lumOff val="80000"/>
                  </a:schemeClr>
                </a:solidFill>
                <a:cs typeface="+mn-cs"/>
              </a:rPr>
            </a:br>
            <a:endParaRPr lang="ru-RU" sz="2000" b="1" i="1" dirty="0">
              <a:solidFill>
                <a:schemeClr val="accent6">
                  <a:lumMod val="20000"/>
                  <a:lumOff val="80000"/>
                </a:schemeClr>
              </a:solidFill>
              <a:cs typeface="+mn-cs"/>
            </a:endParaRPr>
          </a:p>
        </p:txBody>
      </p:sp>
      <p:sp>
        <p:nvSpPr>
          <p:cNvPr id="2052" name="Rectangle 11"/>
          <p:cNvSpPr>
            <a:spLocks noChangeArrowheads="1"/>
          </p:cNvSpPr>
          <p:nvPr/>
        </p:nvSpPr>
        <p:spPr bwMode="auto">
          <a:xfrm>
            <a:off x="395536" y="1130548"/>
            <a:ext cx="5544616" cy="215443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680000"/>
                </a:solidFill>
                <a:cs typeface="+mn-cs"/>
              </a:rPr>
              <a:t>Портфолио 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Алёшкиной 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Татьяны Анатольевны–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ru-RU" b="1" i="1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 </a:t>
            </a:r>
            <a:r>
              <a:rPr lang="ru-RU" i="1" dirty="0">
                <a:solidFill>
                  <a:srgbClr val="680000"/>
                </a:solidFill>
                <a:cs typeface="+mn-cs"/>
              </a:rPr>
              <a:t>преподавателя </a:t>
            </a:r>
            <a:r>
              <a:rPr lang="ru-RU" i="1" dirty="0" smtClean="0">
                <a:solidFill>
                  <a:srgbClr val="680000"/>
                </a:solidFill>
                <a:cs typeface="+mn-cs"/>
              </a:rPr>
              <a:t>прикладного </a:t>
            </a:r>
            <a:r>
              <a:rPr lang="ru-RU" i="1" dirty="0">
                <a:solidFill>
                  <a:srgbClr val="680000"/>
                </a:solidFill>
                <a:cs typeface="+mn-cs"/>
              </a:rPr>
              <a:t>отделения</a:t>
            </a:r>
          </a:p>
          <a:p>
            <a:pPr algn="ctr">
              <a:defRPr/>
            </a:pPr>
            <a:r>
              <a:rPr lang="ru-RU" altLang="ru-RU" i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МБУДО «Детская художественная школа №4» г.о.Саранск</a:t>
            </a:r>
            <a:endParaRPr lang="ru-RU" i="1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7" t="5901" r="26028" b="45800"/>
          <a:stretch/>
        </p:blipFill>
        <p:spPr>
          <a:xfrm>
            <a:off x="6300192" y="395471"/>
            <a:ext cx="2448272" cy="2889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Почтовая бумага"/>
          <p:cNvSpPr txBox="1">
            <a:spLocks noChangeArrowheads="1"/>
          </p:cNvSpPr>
          <p:nvPr/>
        </p:nvSpPr>
        <p:spPr>
          <a:xfrm>
            <a:off x="539552" y="1484784"/>
            <a:ext cx="8136904" cy="1944216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57150" cmpd="thickThin">
            <a:solidFill>
              <a:schemeClr val="tx1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2400" b="1" dirty="0" smtClean="0">
              <a:solidFill>
                <a:srgbClr val="680000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КРИТЕРИЙ 2</a:t>
            </a:r>
            <a: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80000"/>
                </a:solidFill>
                <a:latin typeface="+mn-lt"/>
              </a:rPr>
              <a:t>Выступления на научно-практических конференциях, педагогических чтениях, семинарах, секциях, методических объединениях</a:t>
            </a:r>
          </a:p>
          <a:p>
            <a:pPr algn="ctr"/>
            <a:r>
              <a:rPr lang="ru-RU" sz="2000" b="1" dirty="0" smtClean="0">
                <a:solidFill>
                  <a:srgbClr val="680000"/>
                </a:solidFill>
                <a:latin typeface="+mn-lt"/>
              </a:rPr>
              <a:t> </a:t>
            </a:r>
          </a:p>
          <a:p>
            <a:pPr algn="ctr"/>
            <a:endParaRPr lang="ru-RU" sz="2000" b="1" dirty="0" smtClean="0">
              <a:solidFill>
                <a:srgbClr val="680000"/>
              </a:solidFill>
              <a:latin typeface="+mn-lt"/>
            </a:endParaRPr>
          </a:p>
          <a:p>
            <a:pPr algn="ctr"/>
            <a:endParaRPr lang="ru-RU" sz="2000" dirty="0">
              <a:solidFill>
                <a:srgbClr val="68000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3244334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80000"/>
                </a:solidFill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Почтовая бумага"/>
          <p:cNvSpPr txBox="1">
            <a:spLocks noChangeArrowheads="1"/>
          </p:cNvSpPr>
          <p:nvPr/>
        </p:nvSpPr>
        <p:spPr>
          <a:xfrm>
            <a:off x="323528" y="260648"/>
            <a:ext cx="8568952" cy="1368152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57150" cmpd="thickThin">
            <a:solidFill>
              <a:schemeClr val="tx1"/>
            </a:solidFill>
          </a:ln>
        </p:spPr>
        <p:txBody>
          <a:bodyPr/>
          <a:lstStyle/>
          <a:p>
            <a:pPr algn="ctr" fontAlgn="t"/>
            <a:r>
              <a:rPr lang="ru-RU" sz="1600" dirty="0" smtClean="0">
                <a:solidFill>
                  <a:srgbClr val="680000"/>
                </a:solidFill>
                <a:latin typeface="+mn-lt"/>
              </a:rPr>
              <a:t>Выступление и мастер-класс по методике преподавания </a:t>
            </a:r>
            <a:r>
              <a:rPr lang="ru-RU" sz="1600" dirty="0" err="1" smtClean="0">
                <a:solidFill>
                  <a:srgbClr val="680000"/>
                </a:solidFill>
                <a:latin typeface="+mn-lt"/>
              </a:rPr>
              <a:t>бисероплетения</a:t>
            </a:r>
            <a:r>
              <a:rPr lang="ru-RU" sz="1600" dirty="0" smtClean="0">
                <a:solidFill>
                  <a:srgbClr val="680000"/>
                </a:solidFill>
                <a:latin typeface="+mn-lt"/>
              </a:rPr>
              <a:t> на курсах повышения квалификации работников культуры и искусства в ГБУК «Национальная библиотека имени </a:t>
            </a:r>
            <a:r>
              <a:rPr lang="ru-RU" sz="1600" dirty="0" err="1" smtClean="0">
                <a:solidFill>
                  <a:srgbClr val="680000"/>
                </a:solidFill>
                <a:latin typeface="+mn-lt"/>
              </a:rPr>
              <a:t>А.С.Пушкина</a:t>
            </a:r>
            <a:r>
              <a:rPr lang="ru-RU" sz="1600" dirty="0" smtClean="0">
                <a:solidFill>
                  <a:srgbClr val="680000"/>
                </a:solidFill>
                <a:latin typeface="+mn-lt"/>
              </a:rPr>
              <a:t> Республики Мордовия» по дополнительной профессиональной программе повышения квалификации «Теория и методика профессиональной деятельности», 20 июня 2019 г. </a:t>
            </a:r>
            <a:r>
              <a:rPr lang="ru-RU" sz="1600" b="1" dirty="0" smtClean="0">
                <a:latin typeface="+mn-lt"/>
              </a:rPr>
              <a:t>	</a:t>
            </a:r>
          </a:p>
          <a:p>
            <a:pPr algn="ctr"/>
            <a:endParaRPr lang="ru-RU" sz="2000" b="1" dirty="0" smtClean="0">
              <a:solidFill>
                <a:srgbClr val="680000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rgbClr val="680000"/>
                </a:solidFill>
                <a:latin typeface="+mn-lt"/>
              </a:rPr>
              <a:t> </a:t>
            </a:r>
          </a:p>
          <a:p>
            <a:pPr algn="ctr"/>
            <a:endParaRPr lang="ru-RU" sz="2000" b="1" dirty="0" smtClean="0">
              <a:solidFill>
                <a:srgbClr val="680000"/>
              </a:solidFill>
              <a:latin typeface="+mn-lt"/>
            </a:endParaRPr>
          </a:p>
          <a:p>
            <a:pPr algn="ctr"/>
            <a:endParaRPr lang="ru-RU" sz="2000" dirty="0">
              <a:solidFill>
                <a:srgbClr val="68000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03504"/>
            <a:ext cx="3469710" cy="4930418"/>
          </a:xfrm>
          <a:prstGeom prst="rect">
            <a:avLst/>
          </a:prstGeom>
        </p:spPr>
      </p:pic>
      <p:pic>
        <p:nvPicPr>
          <p:cNvPr id="4" name="Picture 2" descr="C:\Users\Acer\Desktop\мастер\DSC_0988.JPG"/>
          <p:cNvPicPr>
            <a:picLocks noChangeAspect="1" noChangeArrowheads="1"/>
          </p:cNvPicPr>
          <p:nvPr/>
        </p:nvPicPr>
        <p:blipFill>
          <a:blip r:embed="rId4" cstate="print">
            <a:lum bright="40000" contrast="40000"/>
          </a:blip>
          <a:srcRect/>
          <a:stretch>
            <a:fillRect/>
          </a:stretch>
        </p:blipFill>
        <p:spPr bwMode="auto">
          <a:xfrm>
            <a:off x="827584" y="1799693"/>
            <a:ext cx="3364557" cy="4911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9875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Почтовая бумага"/>
          <p:cNvSpPr txBox="1">
            <a:spLocks noChangeArrowheads="1"/>
          </p:cNvSpPr>
          <p:nvPr/>
        </p:nvSpPr>
        <p:spPr>
          <a:xfrm>
            <a:off x="907976" y="1772816"/>
            <a:ext cx="7336432" cy="1728192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57150" cmpd="thickThin">
            <a:solidFill>
              <a:schemeClr val="tx1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2400" b="1" dirty="0" smtClean="0">
              <a:solidFill>
                <a:srgbClr val="680000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КРИТЕРИЙ 3</a:t>
            </a:r>
            <a: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80000"/>
                </a:solidFill>
                <a:latin typeface="+mn-lt"/>
              </a:rPr>
              <a:t>Позитивная динамика доли учащихся, успевающих </a:t>
            </a:r>
          </a:p>
          <a:p>
            <a:pPr algn="ctr"/>
            <a:r>
              <a:rPr lang="ru-RU" sz="2000" b="1" dirty="0" smtClean="0">
                <a:solidFill>
                  <a:srgbClr val="680000"/>
                </a:solidFill>
                <a:latin typeface="+mn-lt"/>
              </a:rPr>
              <a:t>на «4» и «5» за предшествующий учебный год (%)</a:t>
            </a:r>
            <a:endParaRPr lang="ru-RU" sz="2000" dirty="0">
              <a:solidFill>
                <a:srgbClr val="68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Почтовая бумага"/>
          <p:cNvSpPr txBox="1">
            <a:spLocks noChangeArrowheads="1"/>
          </p:cNvSpPr>
          <p:nvPr/>
        </p:nvSpPr>
        <p:spPr>
          <a:xfrm>
            <a:off x="1475656" y="260648"/>
            <a:ext cx="5832648" cy="50323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57150" cmpd="thickThin">
            <a:solidFill>
              <a:schemeClr val="tx1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+mj-cs"/>
              </a:rPr>
              <a:t>Качество знаний – 97%</a:t>
            </a:r>
            <a:endParaRPr lang="ru-RU" sz="2400" b="1" dirty="0">
              <a:ln w="6350">
                <a:noFill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2" name="Picture 2" descr="C:\Users\Admin\Desktop\Алёшкина\конкурс\DSC_099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 rot="5400000">
            <a:off x="3992412" y="1920356"/>
            <a:ext cx="5465637" cy="3586382"/>
          </a:xfrm>
          <a:prstGeom prst="rect">
            <a:avLst/>
          </a:prstGeom>
          <a:noFill/>
        </p:spPr>
      </p:pic>
      <p:pic>
        <p:nvPicPr>
          <p:cNvPr id="1027" name="Picture 3" descr="C:\Users\Admin\Desktop\Алёшкина\конкурс\DSC_1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203876" y="1796164"/>
            <a:ext cx="5538700" cy="39078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Почтовая бумага"/>
          <p:cNvSpPr txBox="1">
            <a:spLocks noChangeArrowheads="1"/>
          </p:cNvSpPr>
          <p:nvPr/>
        </p:nvSpPr>
        <p:spPr>
          <a:xfrm>
            <a:off x="907976" y="1772816"/>
            <a:ext cx="7336432" cy="180020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57150" cmpd="thickThin">
            <a:solidFill>
              <a:schemeClr val="tx1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2400" b="1" dirty="0" smtClean="0">
              <a:solidFill>
                <a:srgbClr val="680000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КРИТЕРИЙ 4</a:t>
            </a:r>
            <a: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8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 профессиональных конкурсах, проводимых под патронатом Министерств культуры</a:t>
            </a:r>
            <a:r>
              <a:rPr lang="ru-RU" sz="2000" dirty="0" smtClean="0">
                <a:solidFill>
                  <a:srgbClr val="680000"/>
                </a:solidFill>
                <a:latin typeface="Times New Roman" pitchFamily="18" charset="0"/>
              </a:rPr>
              <a:t> </a:t>
            </a:r>
          </a:p>
          <a:p>
            <a:pPr algn="ctr"/>
            <a:endParaRPr lang="ru-RU" sz="2000" dirty="0">
              <a:solidFill>
                <a:srgbClr val="68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" y="476672"/>
            <a:ext cx="3840104" cy="54759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76672"/>
            <a:ext cx="3834716" cy="55051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Почтовая бумага"/>
          <p:cNvSpPr txBox="1">
            <a:spLocks noChangeArrowheads="1"/>
          </p:cNvSpPr>
          <p:nvPr/>
        </p:nvSpPr>
        <p:spPr>
          <a:xfrm>
            <a:off x="683568" y="1772816"/>
            <a:ext cx="7920880" cy="1944216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57150" cmpd="thickThin">
            <a:solidFill>
              <a:schemeClr val="tx1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2400" b="1" dirty="0" smtClean="0">
              <a:solidFill>
                <a:srgbClr val="680000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КРИТЕРИЙ 5</a:t>
            </a:r>
            <a: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8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 мероприятиях различных уровней по учебной деятельности: -предметные олимпиады; конкурсы; -фестивали; -выставки-конкурсы и т. д.</a:t>
            </a:r>
            <a:endParaRPr lang="ru-RU" sz="2000" dirty="0" smtClean="0">
              <a:solidFill>
                <a:srgbClr val="680000"/>
              </a:solidFill>
              <a:latin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68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680000"/>
                </a:solidFill>
                <a:latin typeface="Times New Roman" pitchFamily="18" charset="0"/>
              </a:rPr>
              <a:t> </a:t>
            </a:r>
          </a:p>
          <a:p>
            <a:pPr algn="ctr"/>
            <a:endParaRPr lang="ru-RU" sz="2000" dirty="0">
              <a:solidFill>
                <a:srgbClr val="68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cer\Desktop\мастер\DSC_0960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 rot="5400000">
            <a:off x="1747247" y="1213192"/>
            <a:ext cx="5904656" cy="428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Почтовая бумага"/>
          <p:cNvSpPr txBox="1">
            <a:spLocks noChangeArrowheads="1"/>
          </p:cNvSpPr>
          <p:nvPr/>
        </p:nvSpPr>
        <p:spPr>
          <a:xfrm>
            <a:off x="683568" y="1772816"/>
            <a:ext cx="7920880" cy="1944216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57150" cmpd="thickThin">
            <a:solidFill>
              <a:schemeClr val="tx1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2400" b="1" dirty="0" smtClean="0">
              <a:solidFill>
                <a:srgbClr val="680000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КРИТЕРИЙ 6</a:t>
            </a:r>
            <a: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8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Количество учащихся (коллективов), принимающих участие в конкурсах, фестивалях, выставках различного уровня за </a:t>
            </a:r>
            <a:r>
              <a:rPr lang="ru-RU" sz="2000" b="1" dirty="0" err="1" smtClean="0">
                <a:solidFill>
                  <a:srgbClr val="68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solidFill>
                  <a:srgbClr val="68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период</a:t>
            </a:r>
            <a:endParaRPr lang="ru-RU" sz="2000" dirty="0" smtClean="0">
              <a:solidFill>
                <a:srgbClr val="68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rgbClr val="680000"/>
              </a:solidFill>
              <a:latin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68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680000"/>
                </a:solidFill>
                <a:latin typeface="Times New Roman" pitchFamily="18" charset="0"/>
              </a:rPr>
              <a:t> </a:t>
            </a:r>
          </a:p>
          <a:p>
            <a:pPr algn="ctr"/>
            <a:endParaRPr lang="ru-RU" sz="2000" dirty="0">
              <a:solidFill>
                <a:srgbClr val="68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cer\Desktop\мастер\DSC_0989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 rot="5400000">
            <a:off x="-111035" y="1127259"/>
            <a:ext cx="5328592" cy="3739386"/>
          </a:xfrm>
          <a:prstGeom prst="rect">
            <a:avLst/>
          </a:prstGeom>
          <a:noFill/>
        </p:spPr>
      </p:pic>
      <p:pic>
        <p:nvPicPr>
          <p:cNvPr id="3" name="Picture 4" descr="C:\Users\Acer\Desktop\мастер\DSC_0993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 rot="5400000">
            <a:off x="3860684" y="1115979"/>
            <a:ext cx="5256584" cy="3689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cer\Desktop\Алёшкина Т.А\Т.А\DSC_0942.JPG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/>
          <a:stretch>
            <a:fillRect/>
          </a:stretch>
        </p:blipFill>
        <p:spPr bwMode="auto">
          <a:xfrm rot="5400000">
            <a:off x="1522413" y="1184275"/>
            <a:ext cx="6099175" cy="4489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Почтовая бумага"/>
          <p:cNvSpPr txBox="1">
            <a:spLocks noChangeArrowheads="1"/>
          </p:cNvSpPr>
          <p:nvPr/>
        </p:nvSpPr>
        <p:spPr>
          <a:xfrm>
            <a:off x="683568" y="1772816"/>
            <a:ext cx="7920880" cy="1944216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57150" cmpd="thickThin">
            <a:solidFill>
              <a:schemeClr val="tx1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2400" b="1" dirty="0" smtClean="0">
              <a:solidFill>
                <a:srgbClr val="680000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КРИТЕРИЙ 7</a:t>
            </a:r>
            <a: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680000"/>
                </a:solidFill>
                <a:latin typeface="+mn-lt"/>
                <a:ea typeface="Calibri" pitchFamily="34" charset="0"/>
                <a:cs typeface="Times New Roman" pitchFamily="18" charset="0"/>
              </a:rPr>
              <a:t>Участие преподавателя или учащихся в мероприятиях концертно-просветительского, художественно-творческого характера</a:t>
            </a:r>
            <a:endParaRPr lang="ru-RU" sz="2000" dirty="0" smtClean="0">
              <a:solidFill>
                <a:srgbClr val="680000"/>
              </a:solidFill>
              <a:latin typeface="+mn-lt"/>
            </a:endParaRPr>
          </a:p>
          <a:p>
            <a:pPr algn="ctr"/>
            <a:endParaRPr lang="ru-RU" sz="2000" b="1" dirty="0" smtClean="0">
              <a:solidFill>
                <a:srgbClr val="68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680000"/>
                </a:solidFill>
                <a:latin typeface="Times New Roman" pitchFamily="18" charset="0"/>
              </a:rPr>
              <a:t> </a:t>
            </a:r>
          </a:p>
          <a:p>
            <a:pPr algn="ctr"/>
            <a:endParaRPr lang="ru-RU" sz="2000" dirty="0">
              <a:solidFill>
                <a:srgbClr val="68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48680"/>
            <a:ext cx="4052739" cy="562221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Почтовая бумага"/>
          <p:cNvSpPr txBox="1">
            <a:spLocks noChangeArrowheads="1"/>
          </p:cNvSpPr>
          <p:nvPr/>
        </p:nvSpPr>
        <p:spPr>
          <a:xfrm>
            <a:off x="683568" y="1772816"/>
            <a:ext cx="7920880" cy="1368152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57150" cmpd="thickThin">
            <a:solidFill>
              <a:schemeClr val="tx1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2400" b="1" dirty="0" smtClean="0">
              <a:solidFill>
                <a:srgbClr val="680000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КРИТЕРИЙ 9</a:t>
            </a:r>
            <a: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8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Наличие авторских, учебно-методических пособий</a:t>
            </a:r>
            <a:endParaRPr lang="ru-RU" sz="2000" dirty="0" smtClean="0">
              <a:solidFill>
                <a:srgbClr val="68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rgbClr val="680000"/>
              </a:solidFill>
              <a:latin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68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680000"/>
                </a:solidFill>
                <a:latin typeface="Times New Roman" pitchFamily="18" charset="0"/>
              </a:rPr>
              <a:t> </a:t>
            </a:r>
          </a:p>
          <a:p>
            <a:pPr algn="ctr"/>
            <a:endParaRPr lang="ru-RU" sz="2000" dirty="0">
              <a:solidFill>
                <a:srgbClr val="68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Алёшкина\конкурс\DSC_1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89063" y="1185863"/>
            <a:ext cx="6364287" cy="4486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Почтовая бумага"/>
          <p:cNvSpPr txBox="1">
            <a:spLocks noChangeArrowheads="1"/>
          </p:cNvSpPr>
          <p:nvPr/>
        </p:nvSpPr>
        <p:spPr>
          <a:xfrm>
            <a:off x="683568" y="1772816"/>
            <a:ext cx="7920880" cy="2016224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57150" cmpd="thickThin">
            <a:solidFill>
              <a:schemeClr val="tx1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2400" b="1" dirty="0" smtClean="0">
              <a:solidFill>
                <a:srgbClr val="680000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КРИТЕРИЙ 10</a:t>
            </a:r>
            <a: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8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Признание высокого профессионализма, в т.ч.: наличие грамот, Благодарственных писем, полученных за работу преподавателя (за </a:t>
            </a:r>
            <a:r>
              <a:rPr lang="ru-RU" sz="2000" b="1" dirty="0" err="1" smtClean="0">
                <a:solidFill>
                  <a:srgbClr val="68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solidFill>
                  <a:srgbClr val="68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период)</a:t>
            </a:r>
            <a:endParaRPr lang="ru-RU" sz="2000" dirty="0" smtClean="0">
              <a:solidFill>
                <a:srgbClr val="68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rgbClr val="680000"/>
              </a:solidFill>
              <a:latin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68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680000"/>
                </a:solidFill>
                <a:latin typeface="Times New Roman" pitchFamily="18" charset="0"/>
              </a:rPr>
              <a:t> </a:t>
            </a:r>
          </a:p>
          <a:p>
            <a:pPr algn="ctr"/>
            <a:endParaRPr lang="ru-RU" sz="2000" dirty="0">
              <a:solidFill>
                <a:srgbClr val="68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cer\Desktop\мастер\DSC_0961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/>
          <a:stretch>
            <a:fillRect/>
          </a:stretch>
        </p:blipFill>
        <p:spPr bwMode="auto">
          <a:xfrm rot="5400000">
            <a:off x="1761802" y="1342654"/>
            <a:ext cx="5734050" cy="4002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Почтовая бумага"/>
          <p:cNvSpPr txBox="1">
            <a:spLocks noChangeArrowheads="1"/>
          </p:cNvSpPr>
          <p:nvPr/>
        </p:nvSpPr>
        <p:spPr>
          <a:xfrm>
            <a:off x="683568" y="1772816"/>
            <a:ext cx="7920880" cy="2016224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57150" cmpd="thickThin">
            <a:solidFill>
              <a:schemeClr val="tx1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2400" b="1" dirty="0" smtClean="0">
              <a:solidFill>
                <a:srgbClr val="680000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КРИТЕРИЙ 11</a:t>
            </a:r>
            <a: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  <a:t>Н</a:t>
            </a:r>
            <a:r>
              <a:rPr lang="ru-RU" sz="2000" b="1" dirty="0" smtClean="0">
                <a:solidFill>
                  <a:srgbClr val="68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аличие наград (грамот, благодарственных писем, полученных за работу в области культуры и искусства (независимо от получения)</a:t>
            </a:r>
            <a:endParaRPr lang="ru-RU" sz="2000" dirty="0" smtClean="0">
              <a:solidFill>
                <a:srgbClr val="68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rgbClr val="680000"/>
              </a:solidFill>
              <a:latin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68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680000"/>
                </a:solidFill>
                <a:latin typeface="Times New Roman" pitchFamily="18" charset="0"/>
              </a:rPr>
              <a:t> </a:t>
            </a:r>
          </a:p>
          <a:p>
            <a:pPr algn="ctr"/>
            <a:endParaRPr lang="ru-RU" sz="2000" dirty="0">
              <a:solidFill>
                <a:srgbClr val="68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cer\Desktop\мастер\DSC_0982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/>
          <a:stretch>
            <a:fillRect/>
          </a:stretch>
        </p:blipFill>
        <p:spPr bwMode="auto">
          <a:xfrm rot="5400000">
            <a:off x="-411813" y="1269013"/>
            <a:ext cx="5252718" cy="3571900"/>
          </a:xfrm>
          <a:prstGeom prst="rect">
            <a:avLst/>
          </a:prstGeom>
          <a:noFill/>
        </p:spPr>
      </p:pic>
      <p:pic>
        <p:nvPicPr>
          <p:cNvPr id="11267" name="Picture 3" descr="C:\Users\Acer\Desktop\мастер\DSC_0981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 bwMode="auto">
          <a:xfrm rot="5400000">
            <a:off x="3999548" y="1215369"/>
            <a:ext cx="5079531" cy="3506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7157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cer\Desktop\мастер\DSC_0969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/>
          <a:stretch>
            <a:fillRect/>
          </a:stretch>
        </p:blipFill>
        <p:spPr bwMode="auto">
          <a:xfrm>
            <a:off x="2285984" y="285728"/>
            <a:ext cx="6586537" cy="4508500"/>
          </a:xfrm>
          <a:prstGeom prst="rect">
            <a:avLst/>
          </a:prstGeom>
          <a:noFill/>
        </p:spPr>
      </p:pic>
      <p:pic>
        <p:nvPicPr>
          <p:cNvPr id="10243" name="Picture 3" descr="C:\Users\Acer\Desktop\мастер\DSC_0968.JP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 rot="16200000">
            <a:off x="924" y="3144195"/>
            <a:ext cx="4427229" cy="3000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032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cer\Desktop\мастер\DSC_0984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 bwMode="auto">
          <a:xfrm rot="5400000">
            <a:off x="1715895" y="1388561"/>
            <a:ext cx="5807259" cy="412749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cer\Desktop\Алёшкина Т.А\Т.А\DSC_0947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/>
          <a:stretch>
            <a:fillRect/>
          </a:stretch>
        </p:blipFill>
        <p:spPr bwMode="auto">
          <a:xfrm rot="5400000">
            <a:off x="4312035" y="1117197"/>
            <a:ext cx="5143537" cy="3623475"/>
          </a:xfrm>
          <a:prstGeom prst="rect">
            <a:avLst/>
          </a:prstGeom>
          <a:noFill/>
        </p:spPr>
      </p:pic>
      <p:pic>
        <p:nvPicPr>
          <p:cNvPr id="3075" name="Picture 3" descr="C:\Users\Acer\Desktop\Алёшкина Т.А\Т.А\DSC_0946.JP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 rot="5400000">
            <a:off x="-316617" y="1030939"/>
            <a:ext cx="5062324" cy="3571901"/>
          </a:xfrm>
          <a:prstGeom prst="rect">
            <a:avLst/>
          </a:prstGeom>
          <a:noFill/>
        </p:spPr>
      </p:pic>
      <p:pic>
        <p:nvPicPr>
          <p:cNvPr id="3074" name="Picture 2" descr="C:\Users\Acer\Desktop\Алёшкина Т.А\Т.А\DSC_0944.JPG"/>
          <p:cNvPicPr>
            <a:picLocks noChangeAspect="1" noChangeArrowheads="1"/>
          </p:cNvPicPr>
          <p:nvPr/>
        </p:nvPicPr>
        <p:blipFill>
          <a:blip r:embed="rId4" cstate="print">
            <a:lum bright="30000" contrast="30000"/>
          </a:blip>
          <a:srcRect/>
          <a:stretch>
            <a:fillRect/>
          </a:stretch>
        </p:blipFill>
        <p:spPr bwMode="auto">
          <a:xfrm>
            <a:off x="1500166" y="2714620"/>
            <a:ext cx="5500726" cy="3753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0651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cer\Desktop\мастер\DSC_0967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1930503" y="1571612"/>
            <a:ext cx="6954721" cy="4879979"/>
          </a:xfrm>
          <a:prstGeom prst="rect">
            <a:avLst/>
          </a:prstGeom>
          <a:noFill/>
        </p:spPr>
      </p:pic>
      <p:pic>
        <p:nvPicPr>
          <p:cNvPr id="13315" name="Picture 3" descr="C:\Users\Acer\Desktop\мастер\DSC_0966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 bwMode="auto">
          <a:xfrm rot="5400000">
            <a:off x="-344437" y="1130201"/>
            <a:ext cx="4617900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9678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cer\Desktop\Трудовая книжка копия. Т.А\015.jpg"/>
          <p:cNvPicPr>
            <a:picLocks noChangeAspect="1" noChangeArrowheads="1"/>
          </p:cNvPicPr>
          <p:nvPr/>
        </p:nvPicPr>
        <p:blipFill>
          <a:blip r:embed="rId2" cstate="print"/>
          <a:srcRect b="34781"/>
          <a:stretch>
            <a:fillRect/>
          </a:stretch>
        </p:blipFill>
        <p:spPr bwMode="auto">
          <a:xfrm>
            <a:off x="785786" y="357141"/>
            <a:ext cx="7185158" cy="65008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cer\Desktop\Трудовая книжка копия. Т.А\020.jpg"/>
          <p:cNvPicPr>
            <a:picLocks noChangeAspect="1" noChangeArrowheads="1"/>
          </p:cNvPicPr>
          <p:nvPr/>
        </p:nvPicPr>
        <p:blipFill>
          <a:blip r:embed="rId2" cstate="print"/>
          <a:srcRect b="39661"/>
          <a:stretch>
            <a:fillRect/>
          </a:stretch>
        </p:blipFill>
        <p:spPr bwMode="auto">
          <a:xfrm>
            <a:off x="1071538" y="285728"/>
            <a:ext cx="6912895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 descr="Почтовая бумага"/>
          <p:cNvSpPr txBox="1">
            <a:spLocks noChangeArrowheads="1"/>
          </p:cNvSpPr>
          <p:nvPr/>
        </p:nvSpPr>
        <p:spPr>
          <a:xfrm>
            <a:off x="395536" y="188640"/>
            <a:ext cx="8352928" cy="50323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57150" cmpd="thickThin">
            <a:solidFill>
              <a:schemeClr val="tx1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+mj-cs"/>
              </a:rPr>
              <a:t>Характеристика - представление</a:t>
            </a:r>
          </a:p>
        </p:txBody>
      </p:sp>
      <p:pic>
        <p:nvPicPr>
          <p:cNvPr id="1027" name="Picture 3" descr="C:\Users\Admin\Desktop\Алёшкина\конкурс\DSC_09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764704"/>
            <a:ext cx="4166939" cy="5868524"/>
          </a:xfrm>
          <a:prstGeom prst="rect">
            <a:avLst/>
          </a:prstGeom>
          <a:noFill/>
        </p:spPr>
      </p:pic>
      <p:pic>
        <p:nvPicPr>
          <p:cNvPr id="7" name="Picture 2" descr="C:\Users\Admin\Desktop\Алёшкина\конкурс\DSC_09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764704"/>
            <a:ext cx="4176464" cy="5850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Почтовая бумага"/>
          <p:cNvSpPr txBox="1">
            <a:spLocks noChangeArrowheads="1"/>
          </p:cNvSpPr>
          <p:nvPr/>
        </p:nvSpPr>
        <p:spPr>
          <a:xfrm>
            <a:off x="323528" y="836712"/>
            <a:ext cx="8316416" cy="583264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57150" cmpd="thickThin">
            <a:solidFill>
              <a:schemeClr val="tx1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2400" b="1" dirty="0" smtClean="0">
              <a:solidFill>
                <a:srgbClr val="680000"/>
              </a:solidFill>
              <a:latin typeface="+mn-lt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КРИТЕРИЙ </a:t>
            </a:r>
            <a:r>
              <a:rPr lang="en-US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1</a:t>
            </a:r>
            <a:r>
              <a:rPr lang="ru-RU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  <a:t> </a:t>
            </a:r>
            <a:br>
              <a:rPr lang="ru-RU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</a:br>
            <a:r>
              <a:rPr lang="ru-RU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  <a:t>Повышение квалификации,</a:t>
            </a:r>
            <a:br>
              <a:rPr lang="ru-RU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</a:br>
            <a:r>
              <a:rPr lang="ru-RU" b="1" dirty="0" smtClean="0">
                <a:solidFill>
                  <a:srgbClr val="680000"/>
                </a:solidFill>
                <a:latin typeface="+mn-lt"/>
                <a:cs typeface="Times New Roman" pitchFamily="18" charset="0"/>
              </a:rPr>
              <a:t>профессиональная переподготовка</a:t>
            </a:r>
          </a:p>
          <a:p>
            <a:pPr algn="ctr" fontAlgn="auto">
              <a:spcAft>
                <a:spcPts val="0"/>
              </a:spcAft>
              <a:defRPr/>
            </a:pPr>
            <a:endParaRPr lang="ru-RU" b="1" dirty="0" smtClean="0">
              <a:solidFill>
                <a:srgbClr val="680000"/>
              </a:solidFill>
              <a:latin typeface="+mn-lt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b="1" dirty="0" smtClean="0">
              <a:ln w="6350">
                <a:noFill/>
              </a:ln>
              <a:solidFill>
                <a:srgbClr val="680000"/>
              </a:solidFill>
              <a:latin typeface="+mn-lt"/>
              <a:cs typeface="Times New Roman" pitchFamily="18" charset="0"/>
            </a:endParaRPr>
          </a:p>
          <a:p>
            <a:pPr marL="0" indent="0" algn="ctr" eaLnBrk="1" hangingPunct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dirty="0" smtClean="0">
                <a:solidFill>
                  <a:srgbClr val="680000"/>
                </a:solidFill>
                <a:latin typeface="+mn-lt"/>
              </a:rPr>
              <a:t>- «Формирование базовых компетенций учащихся на занятиях декоративно-прикладного искусства» для преподавателей декоративно-прикладного искусства ДХШ и ДШИ, руководителей кружков ДПИ, «Национальная библиотека имени А.С.Пушкина Республики Мордовия »  с 06.11.18 – 15.11.18 г., </a:t>
            </a:r>
          </a:p>
          <a:p>
            <a:pPr marL="0" indent="0" algn="ctr" eaLnBrk="1" hangingPunct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dirty="0" smtClean="0">
                <a:solidFill>
                  <a:srgbClr val="680000"/>
                </a:solidFill>
                <a:latin typeface="+mn-lt"/>
              </a:rPr>
              <a:t>объём – 72 часа.</a:t>
            </a:r>
          </a:p>
          <a:p>
            <a:pPr marL="0" indent="0" algn="ctr" eaLnBrk="1" hangingPunct="1">
              <a:buFontTx/>
              <a:buChar char="-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dirty="0" smtClean="0">
                <a:solidFill>
                  <a:srgbClr val="680000"/>
                </a:solidFill>
                <a:latin typeface="+mn-lt"/>
              </a:rPr>
              <a:t>Сертификат «Обучение приёмам оказания первой помощи пострадавшим»,04.12.17, </a:t>
            </a:r>
          </a:p>
          <a:p>
            <a:pPr marL="0" indent="0" algn="ctr" eaLnBrk="1" hangingPunct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dirty="0" smtClean="0">
                <a:solidFill>
                  <a:srgbClr val="680000"/>
                </a:solidFill>
                <a:latin typeface="+mn-lt"/>
              </a:rPr>
              <a:t>объем - 8 академических часов.</a:t>
            </a:r>
          </a:p>
          <a:p>
            <a:pPr marL="0" indent="0" algn="ctr" eaLnBrk="1" hangingPunct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dirty="0" smtClean="0">
                <a:solidFill>
                  <a:srgbClr val="680000"/>
                </a:solidFill>
                <a:latin typeface="+mn-lt"/>
              </a:rPr>
              <a:t>- Сертификат «Использование коммуникационных возможностей официального сайта образовательной организации и учреждения культуры….»,03.04.2017г.</a:t>
            </a:r>
          </a:p>
          <a:p>
            <a:pPr algn="ctr">
              <a:buFontTx/>
              <a:buChar char="-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dirty="0" smtClean="0">
                <a:solidFill>
                  <a:srgbClr val="680000"/>
                </a:solidFill>
                <a:latin typeface="+mn-lt"/>
              </a:rPr>
              <a:t>объём – 3 часа.</a:t>
            </a:r>
          </a:p>
          <a:p>
            <a:pPr marL="0" indent="0" algn="ctr" eaLnBrk="1" hangingPunct="1">
              <a:buFontTx/>
              <a:buChar char="-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dirty="0" smtClean="0">
                <a:solidFill>
                  <a:srgbClr val="680000"/>
                </a:solidFill>
                <a:latin typeface="+mn-lt"/>
              </a:rPr>
              <a:t>Курс: «Оказание первой помощи пострадавшим», 17.10.19 г.</a:t>
            </a:r>
          </a:p>
          <a:p>
            <a:pPr marL="0" indent="0" algn="ctr" eaLnBrk="1" hangingPunct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dirty="0" smtClean="0">
                <a:solidFill>
                  <a:srgbClr val="680000"/>
                </a:solidFill>
                <a:latin typeface="+mn-lt"/>
              </a:rPr>
              <a:t> объем – 16 часов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000" b="1" dirty="0">
              <a:ln w="6350">
                <a:noFill/>
              </a:ln>
              <a:solidFill>
                <a:srgbClr val="680000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820472" cy="63205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0749"/>
            <a:ext cx="4190821" cy="58498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5231"/>
            <a:ext cx="4126816" cy="5899569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4739</TotalTime>
  <Words>214</Words>
  <Application>Microsoft Office PowerPoint</Application>
  <PresentationFormat>Экран (4:3)</PresentationFormat>
  <Paragraphs>71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999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Суханова Елена владимировна</dc:title>
  <dc:creator>Елена</dc:creator>
  <cp:lastModifiedBy>Пользователь</cp:lastModifiedBy>
  <cp:revision>431</cp:revision>
  <dcterms:created xsi:type="dcterms:W3CDTF">2009-12-02T14:33:54Z</dcterms:created>
  <dcterms:modified xsi:type="dcterms:W3CDTF">2020-11-04T13:33:40Z</dcterms:modified>
</cp:coreProperties>
</file>