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2" r:id="rId6"/>
    <p:sldId id="259" r:id="rId7"/>
    <p:sldId id="263" r:id="rId8"/>
    <p:sldId id="264" r:id="rId9"/>
    <p:sldId id="261" r:id="rId10"/>
    <p:sldId id="265" r:id="rId11"/>
    <p:sldId id="266" r:id="rId12"/>
    <p:sldId id="267" r:id="rId13"/>
    <p:sldId id="268" r:id="rId14"/>
    <p:sldId id="269" r:id="rId15"/>
    <p:sldId id="270" r:id="rId16"/>
    <p:sldId id="272" r:id="rId17"/>
    <p:sldId id="277" r:id="rId18"/>
    <p:sldId id="273" r:id="rId19"/>
    <p:sldId id="274" r:id="rId20"/>
    <p:sldId id="271"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1028" name="Picture 4" descr="https://sun9-13.userapi.com/c543105/v543105339/69578/2WKQsyE3wiA.jpg"/>
          <p:cNvPicPr>
            <a:picLocks noChangeAspect="1" noChangeArrowheads="1"/>
          </p:cNvPicPr>
          <p:nvPr/>
        </p:nvPicPr>
        <p:blipFill>
          <a:blip r:embed="rId3"/>
          <a:srcRect t="9959" b="16057"/>
          <a:stretch>
            <a:fillRect/>
          </a:stretch>
        </p:blipFill>
        <p:spPr bwMode="auto">
          <a:xfrm>
            <a:off x="1571604" y="2786058"/>
            <a:ext cx="5857916" cy="3714776"/>
          </a:xfrm>
          <a:prstGeom prst="rect">
            <a:avLst/>
          </a:prstGeom>
          <a:noFill/>
        </p:spPr>
      </p:pic>
      <p:sp>
        <p:nvSpPr>
          <p:cNvPr id="4" name="Прямоугольник 3"/>
          <p:cNvSpPr/>
          <p:nvPr/>
        </p:nvSpPr>
        <p:spPr>
          <a:xfrm>
            <a:off x="428596" y="285728"/>
            <a:ext cx="8082982" cy="1785104"/>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Танграм</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обучаемся играя</a:t>
            </a:r>
          </a:p>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Информация для детей и родителей </a:t>
            </a:r>
          </a:p>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рамках дистанционного образования.</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6005320" y="6000768"/>
            <a:ext cx="3138680" cy="646331"/>
          </a:xfrm>
          <a:prstGeom prst="rect">
            <a:avLst/>
          </a:prstGeom>
          <a:noFill/>
        </p:spPr>
        <p:txBody>
          <a:bodyPr wrap="none" rtlCol="0">
            <a:spAutoFit/>
          </a:bodyPr>
          <a:lstStyle/>
          <a:p>
            <a:r>
              <a:rPr lang="ru-RU" dirty="0" smtClean="0"/>
              <a:t>Подготовили :Маркелова О.Н.</a:t>
            </a:r>
          </a:p>
          <a:p>
            <a:r>
              <a:rPr lang="ru-RU" dirty="0" err="1" smtClean="0"/>
              <a:t>Ингелевич</a:t>
            </a:r>
            <a:r>
              <a:rPr lang="ru-RU" dirty="0" smtClean="0"/>
              <a:t> Е.Ю.</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357158" y="285728"/>
            <a:ext cx="2000264" cy="4662815"/>
          </a:xfrm>
          <a:prstGeom prst="rect">
            <a:avLst/>
          </a:prstGeom>
        </p:spPr>
        <p:txBody>
          <a:bodyPr wrap="square">
            <a:spAutoFit/>
          </a:bodyPr>
          <a:lstStyle/>
          <a:p>
            <a:pPr>
              <a:lnSpc>
                <a:spcPct val="150000"/>
              </a:lnSpc>
            </a:pPr>
            <a:r>
              <a:rPr lang="ru-RU" dirty="0" smtClean="0">
                <a:latin typeface="Bookman Old Style" pitchFamily="18" charset="0"/>
              </a:rPr>
              <a:t>Еще очень интересны домики, которых из элементов </a:t>
            </a:r>
            <a:r>
              <a:rPr lang="ru-RU" dirty="0" err="1" smtClean="0">
                <a:latin typeface="Bookman Old Style" pitchFamily="18" charset="0"/>
              </a:rPr>
              <a:t>танграма</a:t>
            </a:r>
            <a:r>
              <a:rPr lang="ru-RU" dirty="0" smtClean="0">
                <a:latin typeface="Bookman Old Style" pitchFamily="18" charset="0"/>
              </a:rPr>
              <a:t> можно составить огромное множество:</a:t>
            </a:r>
            <a:br>
              <a:rPr lang="ru-RU" dirty="0" smtClean="0">
                <a:latin typeface="Bookman Old Style" pitchFamily="18" charset="0"/>
              </a:rPr>
            </a:br>
            <a:endParaRPr lang="ru-RU" dirty="0">
              <a:latin typeface="Bookman Old Style" pitchFamily="18" charset="0"/>
            </a:endParaRPr>
          </a:p>
        </p:txBody>
      </p:sp>
      <p:pic>
        <p:nvPicPr>
          <p:cNvPr id="24578" name="Picture 2" descr="Схемы домиков из деталей танграма"/>
          <p:cNvPicPr>
            <a:picLocks noChangeAspect="1" noChangeArrowheads="1"/>
          </p:cNvPicPr>
          <p:nvPr/>
        </p:nvPicPr>
        <p:blipFill>
          <a:blip r:embed="rId3"/>
          <a:srcRect/>
          <a:stretch>
            <a:fillRect/>
          </a:stretch>
        </p:blipFill>
        <p:spPr bwMode="auto">
          <a:xfrm>
            <a:off x="2214546" y="285728"/>
            <a:ext cx="6429420" cy="60161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214282" y="214290"/>
            <a:ext cx="8715436" cy="584775"/>
          </a:xfrm>
          <a:prstGeom prst="rect">
            <a:avLst/>
          </a:prstGeom>
        </p:spPr>
        <p:txBody>
          <a:bodyPr wrap="square">
            <a:spAutoFit/>
          </a:bodyPr>
          <a:lstStyle/>
          <a:p>
            <a:r>
              <a:rPr lang="ru-RU" sz="1600" dirty="0" smtClean="0">
                <a:latin typeface="Bookman Old Style" pitchFamily="18" charset="0"/>
              </a:rPr>
              <a:t>Далее следует усложнить задания, предложив </a:t>
            </a:r>
            <a:r>
              <a:rPr lang="ru-RU" sz="1600" dirty="0" smtClean="0">
                <a:latin typeface="Bookman Old Style" pitchFamily="18" charset="0"/>
              </a:rPr>
              <a:t>ребёнку </a:t>
            </a:r>
            <a:r>
              <a:rPr lang="ru-RU" sz="1600" dirty="0" smtClean="0">
                <a:latin typeface="Bookman Old Style" pitchFamily="18" charset="0"/>
              </a:rPr>
              <a:t>уже более сложные схемы:</a:t>
            </a:r>
            <a:br>
              <a:rPr lang="ru-RU" sz="1600" dirty="0" smtClean="0">
                <a:latin typeface="Bookman Old Style" pitchFamily="18" charset="0"/>
              </a:rPr>
            </a:br>
            <a:endParaRPr lang="ru-RU" sz="1600" dirty="0">
              <a:latin typeface="Bookman Old Style" pitchFamily="18" charset="0"/>
            </a:endParaRPr>
          </a:p>
        </p:txBody>
      </p:sp>
      <p:pic>
        <p:nvPicPr>
          <p:cNvPr id="23554" name="Picture 2" descr="Карточки со схемами для танграма"/>
          <p:cNvPicPr>
            <a:picLocks noChangeAspect="1" noChangeArrowheads="1"/>
          </p:cNvPicPr>
          <p:nvPr/>
        </p:nvPicPr>
        <p:blipFill>
          <a:blip r:embed="rId3"/>
          <a:srcRect/>
          <a:stretch>
            <a:fillRect/>
          </a:stretch>
        </p:blipFill>
        <p:spPr bwMode="auto">
          <a:xfrm>
            <a:off x="1714480" y="785794"/>
            <a:ext cx="5715040" cy="569054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285720" y="785794"/>
            <a:ext cx="8643998" cy="4247317"/>
          </a:xfrm>
          <a:prstGeom prst="rect">
            <a:avLst/>
          </a:prstGeom>
        </p:spPr>
        <p:txBody>
          <a:bodyPr wrap="square">
            <a:spAutoFit/>
          </a:bodyPr>
          <a:lstStyle/>
          <a:p>
            <a:pPr>
              <a:lnSpc>
                <a:spcPct val="150000"/>
              </a:lnSpc>
            </a:pPr>
            <a:r>
              <a:rPr lang="ru-RU" dirty="0" smtClean="0">
                <a:latin typeface="Bookman Old Style" pitchFamily="18" charset="0"/>
              </a:rPr>
              <a:t>При работе с </a:t>
            </a:r>
            <a:r>
              <a:rPr lang="ru-RU" dirty="0" err="1" smtClean="0">
                <a:latin typeface="Bookman Old Style" pitchFamily="18" charset="0"/>
              </a:rPr>
              <a:t>танграмом</a:t>
            </a:r>
            <a:r>
              <a:rPr lang="ru-RU" dirty="0" smtClean="0">
                <a:latin typeface="Bookman Old Style" pitchFamily="18" charset="0"/>
              </a:rPr>
              <a:t> важно использовать игровой элемент, придумывать сказки и увлекательные сюжеты. В противном случае </a:t>
            </a:r>
            <a:r>
              <a:rPr lang="ru-RU" dirty="0" smtClean="0">
                <a:latin typeface="Bookman Old Style" pitchFamily="18" charset="0"/>
              </a:rPr>
              <a:t>ребёнок </a:t>
            </a:r>
            <a:r>
              <a:rPr lang="ru-RU" dirty="0" smtClean="0">
                <a:latin typeface="Bookman Old Style" pitchFamily="18" charset="0"/>
              </a:rPr>
              <a:t>быстро заскучает и будет заниматься через силу. Поэтому лучше рассказать ему про волшебный квадрат, который по велению доброй волшебницы распался на несколько фрагментов, из них можно создать буквально все. Но волшебнице нужен помощник, поэтому ребенок на время наделяется чудесной силой, а по магической книге (рисункам и схемам) он будет населять вымышленное царство различными жителями, строить там дома, лодки, елки и прочее. </a:t>
            </a:r>
            <a:br>
              <a:rPr lang="ru-RU" dirty="0" smtClean="0">
                <a:latin typeface="Bookman Old Style" pitchFamily="18" charset="0"/>
              </a:rPr>
            </a:br>
            <a:endParaRPr lang="ru-RU" dirty="0">
              <a:latin typeface="Bookman Old Styl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785786" y="1357298"/>
            <a:ext cx="7715288" cy="2308324"/>
          </a:xfrm>
          <a:prstGeom prst="rect">
            <a:avLst/>
          </a:prstGeom>
        </p:spPr>
        <p:txBody>
          <a:bodyPr wrap="square">
            <a:spAutoFit/>
          </a:bodyPr>
          <a:lstStyle/>
          <a:p>
            <a:pPr>
              <a:lnSpc>
                <a:spcPct val="200000"/>
              </a:lnSpc>
            </a:pPr>
            <a:r>
              <a:rPr lang="ru-RU" b="1" dirty="0" err="1" smtClean="0">
                <a:latin typeface="Bookman Old Style" pitchFamily="18" charset="0"/>
              </a:rPr>
              <a:t>Танграм</a:t>
            </a:r>
            <a:r>
              <a:rPr lang="ru-RU" b="1" dirty="0" smtClean="0">
                <a:latin typeface="Bookman Old Style" pitchFamily="18" charset="0"/>
              </a:rPr>
              <a:t> – замечательная тренировка для ума, которая поможет весело провести время и закрепить полезные навыки. Среди огромного количества схем можно найти те, которые придутся по душе каждому дошкольнику.</a:t>
            </a:r>
            <a:endParaRPr lang="ru-RU"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25602" name="Picture 2"/>
          <p:cNvPicPr>
            <a:picLocks noChangeAspect="1" noChangeArrowheads="1"/>
          </p:cNvPicPr>
          <p:nvPr/>
        </p:nvPicPr>
        <p:blipFill>
          <a:blip r:embed="rId3" cstate="print"/>
          <a:srcRect t="13891" b="14671"/>
          <a:stretch>
            <a:fillRect/>
          </a:stretch>
        </p:blipFill>
        <p:spPr bwMode="auto">
          <a:xfrm>
            <a:off x="1285852" y="214290"/>
            <a:ext cx="6357982" cy="642216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28674" name="Picture 2" descr="https://cdn2.imgbb.ru/user/106/1060419/201508/073c9ffd618a0321018a143a458cb18f.jpg"/>
          <p:cNvPicPr>
            <a:picLocks noChangeAspect="1" noChangeArrowheads="1"/>
          </p:cNvPicPr>
          <p:nvPr/>
        </p:nvPicPr>
        <p:blipFill>
          <a:blip r:embed="rId3"/>
          <a:srcRect/>
          <a:stretch>
            <a:fillRect/>
          </a:stretch>
        </p:blipFill>
        <p:spPr bwMode="auto">
          <a:xfrm>
            <a:off x="357157" y="357166"/>
            <a:ext cx="8089301" cy="57150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26626" name="Picture 2"/>
          <p:cNvPicPr>
            <a:picLocks noChangeAspect="1" noChangeArrowheads="1"/>
          </p:cNvPicPr>
          <p:nvPr/>
        </p:nvPicPr>
        <p:blipFill>
          <a:blip r:embed="rId3"/>
          <a:srcRect/>
          <a:stretch>
            <a:fillRect/>
          </a:stretch>
        </p:blipFill>
        <p:spPr bwMode="auto">
          <a:xfrm>
            <a:off x="914400" y="842963"/>
            <a:ext cx="7315200" cy="51720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26625" name="Picture 1"/>
          <p:cNvPicPr>
            <a:picLocks noChangeAspect="1" noChangeArrowheads="1"/>
          </p:cNvPicPr>
          <p:nvPr/>
        </p:nvPicPr>
        <p:blipFill>
          <a:blip r:embed="rId3"/>
          <a:srcRect/>
          <a:stretch>
            <a:fillRect/>
          </a:stretch>
        </p:blipFill>
        <p:spPr bwMode="auto">
          <a:xfrm>
            <a:off x="914400" y="842963"/>
            <a:ext cx="7315200" cy="51720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30722" name="Picture 2"/>
          <p:cNvPicPr>
            <a:picLocks noChangeAspect="1" noChangeArrowheads="1"/>
          </p:cNvPicPr>
          <p:nvPr/>
        </p:nvPicPr>
        <p:blipFill>
          <a:blip r:embed="rId3"/>
          <a:srcRect/>
          <a:stretch>
            <a:fillRect/>
          </a:stretch>
        </p:blipFill>
        <p:spPr bwMode="auto">
          <a:xfrm>
            <a:off x="914400" y="842963"/>
            <a:ext cx="7315200" cy="51720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31746" name="Picture 2"/>
          <p:cNvPicPr>
            <a:picLocks noChangeAspect="1" noChangeArrowheads="1"/>
          </p:cNvPicPr>
          <p:nvPr/>
        </p:nvPicPr>
        <p:blipFill>
          <a:blip r:embed="rId3"/>
          <a:srcRect/>
          <a:stretch>
            <a:fillRect/>
          </a:stretch>
        </p:blipFill>
        <p:spPr bwMode="auto">
          <a:xfrm>
            <a:off x="914400" y="842963"/>
            <a:ext cx="7315200" cy="51720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357158" y="285729"/>
            <a:ext cx="8572560" cy="2348463"/>
          </a:xfrm>
          <a:prstGeom prst="rect">
            <a:avLst/>
          </a:prstGeom>
        </p:spPr>
        <p:txBody>
          <a:bodyPr wrap="square">
            <a:spAutoFit/>
          </a:bodyPr>
          <a:lstStyle/>
          <a:p>
            <a:pPr>
              <a:lnSpc>
                <a:spcPct val="150000"/>
              </a:lnSpc>
            </a:pPr>
            <a:r>
              <a:rPr lang="ru-RU" sz="2000" b="1" dirty="0" smtClean="0">
                <a:latin typeface="Bookman Old Style" pitchFamily="18" charset="0"/>
              </a:rPr>
              <a:t>Что такое </a:t>
            </a:r>
            <a:r>
              <a:rPr lang="ru-RU" sz="2000" b="1" dirty="0" err="1" smtClean="0">
                <a:latin typeface="Bookman Old Style" pitchFamily="18" charset="0"/>
              </a:rPr>
              <a:t>танграм</a:t>
            </a:r>
            <a:r>
              <a:rPr lang="ru-RU" sz="2000" b="1" dirty="0" smtClean="0">
                <a:latin typeface="Bookman Old Style" pitchFamily="18" charset="0"/>
              </a:rPr>
              <a:t>?</a:t>
            </a:r>
            <a:endParaRPr lang="ru-RU" sz="2000" b="1" dirty="0" smtClean="0">
              <a:latin typeface="Bookman Old Style" pitchFamily="18" charset="0"/>
            </a:endParaRPr>
          </a:p>
          <a:p>
            <a:pPr>
              <a:lnSpc>
                <a:spcPct val="150000"/>
              </a:lnSpc>
            </a:pPr>
            <a:r>
              <a:rPr lang="ru-RU" sz="2000" dirty="0" err="1" smtClean="0">
                <a:latin typeface="Bookman Old Style" pitchFamily="18" charset="0"/>
              </a:rPr>
              <a:t>Танграм</a:t>
            </a:r>
            <a:r>
              <a:rPr lang="ru-RU" sz="2000" dirty="0" smtClean="0">
                <a:latin typeface="Bookman Old Style" pitchFamily="18" charset="0"/>
              </a:rPr>
              <a:t> </a:t>
            </a:r>
            <a:r>
              <a:rPr lang="ru-RU" sz="2000" dirty="0" smtClean="0">
                <a:latin typeface="Bookman Old Style" pitchFamily="18" charset="0"/>
              </a:rPr>
              <a:t>- это геометрическая головоломка, которая состоит из квадрата, разрезанного на 7 простых фигур (танов): 2 больших, 1 среднего и 2 маленьких треугольников; 1 маленького квадрата, 1 параллелограмма</a:t>
            </a:r>
            <a:endParaRPr lang="ru-RU" sz="2000" dirty="0">
              <a:latin typeface="Bookman Old Style" pitchFamily="18" charset="0"/>
            </a:endParaRPr>
          </a:p>
        </p:txBody>
      </p:sp>
      <p:pic>
        <p:nvPicPr>
          <p:cNvPr id="4" name="Picture 2" descr="https://i.pinimg.com/736x/b1/f1/d2/b1f1d2feeabce80f1d228747e9449b9c.jpg"/>
          <p:cNvPicPr>
            <a:picLocks noChangeAspect="1" noChangeArrowheads="1"/>
          </p:cNvPicPr>
          <p:nvPr/>
        </p:nvPicPr>
        <p:blipFill>
          <a:blip r:embed="rId3"/>
          <a:srcRect l="15714" t="12744" r="14286" b="9196"/>
          <a:stretch>
            <a:fillRect/>
          </a:stretch>
        </p:blipFill>
        <p:spPr bwMode="auto">
          <a:xfrm>
            <a:off x="4857752" y="2714620"/>
            <a:ext cx="3500462" cy="350046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27649" name="Picture 1"/>
          <p:cNvPicPr>
            <a:picLocks noChangeAspect="1" noChangeArrowheads="1"/>
          </p:cNvPicPr>
          <p:nvPr/>
        </p:nvPicPr>
        <p:blipFill>
          <a:blip r:embed="rId3"/>
          <a:srcRect/>
          <a:stretch>
            <a:fillRect/>
          </a:stretch>
        </p:blipFill>
        <p:spPr bwMode="auto">
          <a:xfrm>
            <a:off x="914400" y="842963"/>
            <a:ext cx="7315200" cy="51720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1428728" y="1785926"/>
            <a:ext cx="66816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4" name="Прямоугольник 3"/>
          <p:cNvSpPr/>
          <p:nvPr/>
        </p:nvSpPr>
        <p:spPr>
          <a:xfrm>
            <a:off x="214282" y="214290"/>
            <a:ext cx="8715436" cy="1938992"/>
          </a:xfrm>
          <a:prstGeom prst="rect">
            <a:avLst/>
          </a:prstGeom>
        </p:spPr>
        <p:txBody>
          <a:bodyPr wrap="square">
            <a:spAutoFit/>
          </a:bodyPr>
          <a:lstStyle/>
          <a:p>
            <a:pPr>
              <a:lnSpc>
                <a:spcPct val="150000"/>
              </a:lnSpc>
            </a:pPr>
            <a:r>
              <a:rPr lang="ru-RU" sz="2000" dirty="0" err="1" smtClean="0">
                <a:latin typeface="Bookman Old Style" pitchFamily="18" charset="0"/>
              </a:rPr>
              <a:t>Танграм</a:t>
            </a:r>
            <a:r>
              <a:rPr lang="ru-RU" sz="2000" dirty="0" smtClean="0">
                <a:latin typeface="Bookman Old Style" pitchFamily="18" charset="0"/>
              </a:rPr>
              <a:t> - одно из лучших средств по развитию математических способностей и логики у дошкольников. </a:t>
            </a:r>
            <a:endParaRPr lang="ru-RU" sz="2000" dirty="0" smtClean="0">
              <a:latin typeface="Bookman Old Style" pitchFamily="18" charset="0"/>
            </a:endParaRPr>
          </a:p>
          <a:p>
            <a:pPr>
              <a:lnSpc>
                <a:spcPct val="150000"/>
              </a:lnSpc>
            </a:pPr>
            <a:r>
              <a:rPr lang="ru-RU" sz="2000" dirty="0" err="1" smtClean="0">
                <a:latin typeface="Bookman Old Style" pitchFamily="18" charset="0"/>
              </a:rPr>
              <a:t>Танграм</a:t>
            </a:r>
            <a:r>
              <a:rPr lang="ru-RU" sz="2000" dirty="0" smtClean="0">
                <a:latin typeface="Bookman Old Style" pitchFamily="18" charset="0"/>
              </a:rPr>
              <a:t> </a:t>
            </a:r>
            <a:r>
              <a:rPr lang="ru-RU" sz="2000" dirty="0" smtClean="0">
                <a:latin typeface="Bookman Old Style" pitchFamily="18" charset="0"/>
              </a:rPr>
              <a:t>- слияние математики и геометрии в форме игры. Какие ещё плюсы</a:t>
            </a:r>
            <a:r>
              <a:rPr lang="ru-RU" sz="2000" dirty="0" smtClean="0">
                <a:latin typeface="Bookman Old Style" pitchFamily="18" charset="0"/>
              </a:rPr>
              <a:t>?</a:t>
            </a:r>
            <a:endParaRPr lang="ru-RU" sz="2000" dirty="0" smtClean="0">
              <a:latin typeface="Bookman Old Style" pitchFamily="18" charset="0"/>
            </a:endParaRPr>
          </a:p>
        </p:txBody>
      </p:sp>
      <p:pic>
        <p:nvPicPr>
          <p:cNvPr id="15364" name="Picture 4" descr="http://ae01.alicdn.com/kf/HTB1mHr4nTZmx1VjSZFGq6yx2XXaZ.jpg_q50.jpg"/>
          <p:cNvPicPr>
            <a:picLocks noChangeAspect="1" noChangeArrowheads="1"/>
          </p:cNvPicPr>
          <p:nvPr/>
        </p:nvPicPr>
        <p:blipFill>
          <a:blip r:embed="rId3"/>
          <a:srcRect/>
          <a:stretch>
            <a:fillRect/>
          </a:stretch>
        </p:blipFill>
        <p:spPr bwMode="auto">
          <a:xfrm>
            <a:off x="3929058" y="2143116"/>
            <a:ext cx="4314380" cy="431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357158" y="428604"/>
            <a:ext cx="8572560" cy="5632311"/>
          </a:xfrm>
          <a:prstGeom prst="rect">
            <a:avLst/>
          </a:prstGeom>
        </p:spPr>
        <p:txBody>
          <a:bodyPr wrap="square">
            <a:spAutoFit/>
          </a:bodyPr>
          <a:lstStyle/>
          <a:p>
            <a:pPr>
              <a:lnSpc>
                <a:spcPct val="200000"/>
              </a:lnSpc>
              <a:buFont typeface="Arial" pitchFamily="34" charset="0"/>
              <a:buChar char="•"/>
            </a:pPr>
            <a:r>
              <a:rPr lang="ru-RU" dirty="0" smtClean="0">
                <a:latin typeface="Bookman Old Style" pitchFamily="18" charset="0"/>
              </a:rPr>
              <a:t>У ребёнка вырабатывается усидчивость</a:t>
            </a:r>
          </a:p>
          <a:p>
            <a:pPr>
              <a:lnSpc>
                <a:spcPct val="200000"/>
              </a:lnSpc>
              <a:buFont typeface="Arial" pitchFamily="34" charset="0"/>
              <a:buChar char="•"/>
            </a:pPr>
            <a:r>
              <a:rPr lang="ru-RU" dirty="0" smtClean="0">
                <a:latin typeface="Bookman Old Style" pitchFamily="18" charset="0"/>
              </a:rPr>
              <a:t>Ребёнок приобретает понимание таких основных геометрических понятий как цвет, форма и размер</a:t>
            </a:r>
          </a:p>
          <a:p>
            <a:pPr>
              <a:lnSpc>
                <a:spcPct val="200000"/>
              </a:lnSpc>
              <a:buFont typeface="Arial" pitchFamily="34" charset="0"/>
              <a:buChar char="•"/>
            </a:pPr>
            <a:r>
              <a:rPr lang="ru-RU" dirty="0" smtClean="0">
                <a:latin typeface="Bookman Old Style" pitchFamily="18" charset="0"/>
              </a:rPr>
              <a:t>Развивается воображение, пространственное и абстрактное мышление</a:t>
            </a:r>
          </a:p>
          <a:p>
            <a:pPr>
              <a:lnSpc>
                <a:spcPct val="200000"/>
              </a:lnSpc>
              <a:buFont typeface="Arial" pitchFamily="34" charset="0"/>
              <a:buChar char="•"/>
            </a:pPr>
            <a:r>
              <a:rPr lang="ru-RU" dirty="0" smtClean="0">
                <a:latin typeface="Bookman Old Style" pitchFamily="18" charset="0"/>
              </a:rPr>
              <a:t>Улучшают внимание, воображение</a:t>
            </a:r>
          </a:p>
          <a:p>
            <a:pPr>
              <a:lnSpc>
                <a:spcPct val="200000"/>
              </a:lnSpc>
              <a:buFont typeface="Arial" pitchFamily="34" charset="0"/>
              <a:buChar char="•"/>
            </a:pPr>
            <a:r>
              <a:rPr lang="ru-RU" dirty="0" smtClean="0">
                <a:latin typeface="Bookman Old Style" pitchFamily="18" charset="0"/>
              </a:rPr>
              <a:t>Развивают способность «читать» схему-инструкцию;</a:t>
            </a:r>
          </a:p>
          <a:p>
            <a:pPr>
              <a:lnSpc>
                <a:spcPct val="200000"/>
              </a:lnSpc>
              <a:buFont typeface="Arial" pitchFamily="34" charset="0"/>
              <a:buChar char="•"/>
            </a:pPr>
            <a:r>
              <a:rPr lang="ru-RU" dirty="0" smtClean="0">
                <a:latin typeface="Bookman Old Style" pitchFamily="18" charset="0"/>
              </a:rPr>
              <a:t> Учат визуально делить целый объект на части; </a:t>
            </a:r>
          </a:p>
          <a:p>
            <a:pPr>
              <a:lnSpc>
                <a:spcPct val="200000"/>
              </a:lnSpc>
              <a:buFont typeface="Arial" pitchFamily="34" charset="0"/>
              <a:buChar char="•"/>
            </a:pPr>
            <a:r>
              <a:rPr lang="ru-RU" dirty="0" smtClean="0">
                <a:latin typeface="Bookman Old Style" pitchFamily="18" charset="0"/>
              </a:rPr>
              <a:t>Помогают развитию мелкой моторики, поскольку фигурки малыши складывают на </a:t>
            </a:r>
            <a:r>
              <a:rPr lang="ru-RU" dirty="0" smtClean="0">
                <a:latin typeface="Bookman Old Style" pitchFamily="18" charset="0"/>
              </a:rPr>
              <a:t>столе при помощи пальцев.</a:t>
            </a:r>
            <a:endParaRPr lang="ru-RU" dirty="0">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0" y="857232"/>
            <a:ext cx="8643998" cy="4662815"/>
          </a:xfrm>
          <a:prstGeom prst="rect">
            <a:avLst/>
          </a:prstGeom>
        </p:spPr>
        <p:txBody>
          <a:bodyPr wrap="square">
            <a:spAutoFit/>
          </a:bodyPr>
          <a:lstStyle/>
          <a:p>
            <a:pPr>
              <a:lnSpc>
                <a:spcPct val="150000"/>
              </a:lnSpc>
            </a:pPr>
            <a:r>
              <a:rPr lang="ru-RU" dirty="0" err="1" smtClean="0">
                <a:latin typeface="Bookman Old Style" pitchFamily="18" charset="0"/>
              </a:rPr>
              <a:t>Танграм</a:t>
            </a:r>
            <a:r>
              <a:rPr lang="ru-RU" dirty="0" smtClean="0">
                <a:latin typeface="Bookman Old Style" pitchFamily="18" charset="0"/>
              </a:rPr>
              <a:t> для дошкольников – увлекательное и полезное занятие, к которому можно приступать с 4-5 лет. Сначала </a:t>
            </a:r>
            <a:r>
              <a:rPr lang="ru-RU" dirty="0" smtClean="0">
                <a:latin typeface="Bookman Old Style" pitchFamily="18" charset="0"/>
              </a:rPr>
              <a:t>ребёнок </a:t>
            </a:r>
            <a:r>
              <a:rPr lang="ru-RU" dirty="0" smtClean="0">
                <a:latin typeface="Bookman Old Style" pitchFamily="18" charset="0"/>
              </a:rPr>
              <a:t>знакомятся с новым для себя набором, </a:t>
            </a:r>
            <a:r>
              <a:rPr lang="ru-RU" dirty="0" smtClean="0">
                <a:latin typeface="Bookman Old Style" pitchFamily="18" charset="0"/>
              </a:rPr>
              <a:t>изучает </a:t>
            </a:r>
            <a:r>
              <a:rPr lang="ru-RU" dirty="0" smtClean="0">
                <a:latin typeface="Bookman Old Style" pitchFamily="18" charset="0"/>
              </a:rPr>
              <a:t>его элементы, находят по заданию родителей треугольник, показывают, какой из них большой, какой – маленький. Далее взрослые распечатывают схему в полную величину, предлагая </a:t>
            </a:r>
            <a:r>
              <a:rPr lang="ru-RU" dirty="0" smtClean="0">
                <a:latin typeface="Bookman Old Style" pitchFamily="18" charset="0"/>
              </a:rPr>
              <a:t>ребёнку </a:t>
            </a:r>
            <a:r>
              <a:rPr lang="ru-RU" dirty="0" smtClean="0">
                <a:latin typeface="Bookman Old Style" pitchFamily="18" charset="0"/>
              </a:rPr>
              <a:t>наложить элементы на рисунок. Это могут быть домики, животные, птицы, рыбы, елочка, человечек. Постепенно задания усложняются, детям предлагается схема-подсказка, которая по размеру уже может не соответствовать реальным «габаритам» фигурок, и задание сложить что-либо, например птицу.</a:t>
            </a:r>
            <a:br>
              <a:rPr lang="ru-RU" dirty="0" smtClean="0">
                <a:latin typeface="Bookman Old Style" pitchFamily="18" charset="0"/>
              </a:rPr>
            </a:br>
            <a:endParaRPr lang="ru-RU" dirty="0">
              <a:latin typeface="Bookman Old Style" pitchFamily="18" charset="0"/>
            </a:endParaRPr>
          </a:p>
        </p:txBody>
      </p:sp>
      <p:sp>
        <p:nvSpPr>
          <p:cNvPr id="4" name="Прямоугольник 3"/>
          <p:cNvSpPr/>
          <p:nvPr/>
        </p:nvSpPr>
        <p:spPr>
          <a:xfrm>
            <a:off x="3428992" y="214290"/>
            <a:ext cx="1673855" cy="507831"/>
          </a:xfrm>
          <a:prstGeom prst="rect">
            <a:avLst/>
          </a:prstGeom>
        </p:spPr>
        <p:txBody>
          <a:bodyPr wrap="none">
            <a:spAutoFit/>
          </a:bodyPr>
          <a:lstStyle/>
          <a:p>
            <a:pPr algn="ctr">
              <a:lnSpc>
                <a:spcPct val="150000"/>
              </a:lnSpc>
            </a:pPr>
            <a:r>
              <a:rPr lang="ru-RU" b="1" dirty="0" smtClean="0">
                <a:latin typeface="Bookman Old Style" pitchFamily="18" charset="0"/>
              </a:rPr>
              <a:t>Как играть.</a:t>
            </a:r>
            <a:endParaRPr lang="ru-RU" b="1" dirty="0" smtClean="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4" name="Прямоугольник 3"/>
          <p:cNvSpPr/>
          <p:nvPr/>
        </p:nvSpPr>
        <p:spPr>
          <a:xfrm>
            <a:off x="428596" y="428604"/>
            <a:ext cx="8286808" cy="923330"/>
          </a:xfrm>
          <a:prstGeom prst="rect">
            <a:avLst/>
          </a:prstGeom>
        </p:spPr>
        <p:txBody>
          <a:bodyPr wrap="square">
            <a:spAutoFit/>
          </a:bodyPr>
          <a:lstStyle/>
          <a:p>
            <a:pPr>
              <a:lnSpc>
                <a:spcPct val="150000"/>
              </a:lnSpc>
            </a:pPr>
            <a:r>
              <a:rPr lang="ru-RU" dirty="0" smtClean="0">
                <a:latin typeface="Bookman Old Style" pitchFamily="18" charset="0"/>
              </a:rPr>
              <a:t/>
            </a:r>
            <a:br>
              <a:rPr lang="ru-RU" dirty="0" smtClean="0">
                <a:latin typeface="Bookman Old Style" pitchFamily="18" charset="0"/>
              </a:rPr>
            </a:br>
            <a:endParaRPr lang="ru-RU" dirty="0">
              <a:latin typeface="Bookman Old Style" pitchFamily="18" charset="0"/>
            </a:endParaRPr>
          </a:p>
        </p:txBody>
      </p:sp>
      <p:pic>
        <p:nvPicPr>
          <p:cNvPr id="18434" name="Picture 2" descr="Контуры фигур из деталей танграма"/>
          <p:cNvPicPr>
            <a:picLocks noChangeAspect="1" noChangeArrowheads="1"/>
          </p:cNvPicPr>
          <p:nvPr/>
        </p:nvPicPr>
        <p:blipFill>
          <a:blip r:embed="rId3"/>
          <a:srcRect/>
          <a:stretch>
            <a:fillRect/>
          </a:stretch>
        </p:blipFill>
        <p:spPr bwMode="auto">
          <a:xfrm>
            <a:off x="357158" y="899492"/>
            <a:ext cx="8358246" cy="43821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3" name="Прямоугольник 2"/>
          <p:cNvSpPr/>
          <p:nvPr/>
        </p:nvSpPr>
        <p:spPr>
          <a:xfrm>
            <a:off x="857224" y="357166"/>
            <a:ext cx="7858180" cy="4200252"/>
          </a:xfrm>
          <a:prstGeom prst="rect">
            <a:avLst/>
          </a:prstGeom>
        </p:spPr>
        <p:txBody>
          <a:bodyPr wrap="square">
            <a:spAutoFit/>
          </a:bodyPr>
          <a:lstStyle/>
          <a:p>
            <a:pPr>
              <a:lnSpc>
                <a:spcPct val="150000"/>
              </a:lnSpc>
            </a:pPr>
            <a:r>
              <a:rPr lang="ru-RU" dirty="0" smtClean="0">
                <a:latin typeface="Bookman Old Style" pitchFamily="18" charset="0"/>
              </a:rPr>
              <a:t>Детям, как правило, становится интересно еще и то, что из конкретного числа элементов можно сложить несколько разновидностей пернатых. </a:t>
            </a:r>
            <a:endParaRPr lang="ru-RU" dirty="0" smtClean="0">
              <a:latin typeface="Bookman Old Style" pitchFamily="18" charset="0"/>
            </a:endParaRPr>
          </a:p>
          <a:p>
            <a:pPr>
              <a:lnSpc>
                <a:spcPct val="150000"/>
              </a:lnSpc>
            </a:pPr>
            <a:r>
              <a:rPr lang="ru-RU" dirty="0" smtClean="0">
                <a:latin typeface="Bookman Old Style" pitchFamily="18" charset="0"/>
              </a:rPr>
              <a:t>Чтобы </a:t>
            </a:r>
            <a:r>
              <a:rPr lang="ru-RU" dirty="0" smtClean="0">
                <a:latin typeface="Bookman Old Style" pitchFamily="18" charset="0"/>
              </a:rPr>
              <a:t>дошкольникам не было скучно, следует придумать сюжет – например, сочинить сказку про животных, которые хотели бы поселиться в домике. </a:t>
            </a:r>
            <a:endParaRPr lang="ru-RU" dirty="0" smtClean="0">
              <a:latin typeface="Bookman Old Style" pitchFamily="18" charset="0"/>
            </a:endParaRPr>
          </a:p>
          <a:p>
            <a:pPr>
              <a:lnSpc>
                <a:spcPct val="150000"/>
              </a:lnSpc>
            </a:pPr>
            <a:r>
              <a:rPr lang="ru-RU" dirty="0" smtClean="0">
                <a:latin typeface="Bookman Old Style" pitchFamily="18" charset="0"/>
              </a:rPr>
              <a:t>Чтобы </a:t>
            </a:r>
            <a:r>
              <a:rPr lang="ru-RU" dirty="0" smtClean="0">
                <a:latin typeface="Bookman Old Style" pitchFamily="18" charset="0"/>
              </a:rPr>
              <a:t>каждый из них занял свою «комнату», следует собрать зверя из элементов головоломки. Далее дошкольникам предлагается следующая схема:</a:t>
            </a:r>
            <a:br>
              <a:rPr lang="ru-RU" dirty="0" smtClean="0">
                <a:latin typeface="Bookman Old Style" pitchFamily="18" charset="0"/>
              </a:rPr>
            </a:br>
            <a:endParaRPr lang="ru-RU"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pic>
        <p:nvPicPr>
          <p:cNvPr id="21506" name="Picture 2" descr="Схемы для танграма"/>
          <p:cNvPicPr>
            <a:picLocks noChangeAspect="1" noChangeArrowheads="1"/>
          </p:cNvPicPr>
          <p:nvPr/>
        </p:nvPicPr>
        <p:blipFill>
          <a:blip r:embed="rId3"/>
          <a:srcRect/>
          <a:stretch>
            <a:fillRect/>
          </a:stretch>
        </p:blipFill>
        <p:spPr bwMode="auto">
          <a:xfrm>
            <a:off x="2285984" y="2357430"/>
            <a:ext cx="6357982" cy="4238656"/>
          </a:xfrm>
          <a:prstGeom prst="rect">
            <a:avLst/>
          </a:prstGeom>
          <a:noFill/>
        </p:spPr>
      </p:pic>
      <p:sp>
        <p:nvSpPr>
          <p:cNvPr id="5" name="Прямоугольник 4"/>
          <p:cNvSpPr/>
          <p:nvPr/>
        </p:nvSpPr>
        <p:spPr>
          <a:xfrm>
            <a:off x="571472" y="285728"/>
            <a:ext cx="7572412" cy="2169825"/>
          </a:xfrm>
          <a:prstGeom prst="rect">
            <a:avLst/>
          </a:prstGeom>
        </p:spPr>
        <p:txBody>
          <a:bodyPr wrap="square">
            <a:spAutoFit/>
          </a:bodyPr>
          <a:lstStyle/>
          <a:p>
            <a:pPr>
              <a:lnSpc>
                <a:spcPct val="150000"/>
              </a:lnSpc>
            </a:pPr>
            <a:r>
              <a:rPr lang="ru-RU" dirty="0" smtClean="0">
                <a:latin typeface="Bookman Old Style" pitchFamily="18" charset="0"/>
              </a:rPr>
              <a:t>Они делают котика, зайца, лошадь, рыбу, утку, собаку. Рядом с домиком мы можем «посадить» ель, чтобы было </a:t>
            </a:r>
            <a:r>
              <a:rPr lang="ru-RU" dirty="0" smtClean="0">
                <a:latin typeface="Bookman Old Style" pitchFamily="18" charset="0"/>
              </a:rPr>
              <a:t>красиво. </a:t>
            </a:r>
            <a:r>
              <a:rPr lang="ru-RU" dirty="0" smtClean="0">
                <a:latin typeface="Bookman Old Style" pitchFamily="18" charset="0"/>
              </a:rPr>
              <a:t>Наконец, жилище для зверинца выстроил человек – его фигурка также есть на схеме.</a:t>
            </a:r>
            <a:br>
              <a:rPr lang="ru-RU" dirty="0" smtClean="0">
                <a:latin typeface="Bookman Old Style" pitchFamily="18" charset="0"/>
              </a:rPr>
            </a:br>
            <a:endParaRPr lang="ru-RU" dirty="0">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635404_9-p-shkolnie-foni-s-bukvami-20.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888" y="0"/>
            <a:ext cx="9144888" cy="6858000"/>
          </a:xfrm>
          <a:prstGeom prst="rect">
            <a:avLst/>
          </a:prstGeom>
          <a:noFill/>
        </p:spPr>
      </p:pic>
      <p:sp>
        <p:nvSpPr>
          <p:cNvPr id="4" name="Прямоугольник 3"/>
          <p:cNvSpPr/>
          <p:nvPr/>
        </p:nvSpPr>
        <p:spPr>
          <a:xfrm>
            <a:off x="285720" y="285728"/>
            <a:ext cx="8572560" cy="923330"/>
          </a:xfrm>
          <a:prstGeom prst="rect">
            <a:avLst/>
          </a:prstGeom>
        </p:spPr>
        <p:txBody>
          <a:bodyPr wrap="square">
            <a:spAutoFit/>
          </a:bodyPr>
          <a:lstStyle/>
          <a:p>
            <a:r>
              <a:rPr lang="ru-RU" dirty="0" smtClean="0">
                <a:latin typeface="Bookman Old Style" pitchFamily="18" charset="0"/>
              </a:rPr>
              <a:t>Любителям котиков можно предложить составить этих животных из элементов головоломки по следующим схемам:</a:t>
            </a:r>
            <a:br>
              <a:rPr lang="ru-RU" dirty="0" smtClean="0">
                <a:latin typeface="Bookman Old Style" pitchFamily="18" charset="0"/>
              </a:rPr>
            </a:br>
            <a:endParaRPr lang="ru-RU" dirty="0">
              <a:latin typeface="Bookman Old Style" pitchFamily="18" charset="0"/>
            </a:endParaRPr>
          </a:p>
        </p:txBody>
      </p:sp>
      <p:pic>
        <p:nvPicPr>
          <p:cNvPr id="16386" name="Picture 2" descr="Много схем кошек из деталей танграма"/>
          <p:cNvPicPr>
            <a:picLocks noChangeAspect="1" noChangeArrowheads="1"/>
          </p:cNvPicPr>
          <p:nvPr/>
        </p:nvPicPr>
        <p:blipFill>
          <a:blip r:embed="rId3"/>
          <a:srcRect/>
          <a:stretch>
            <a:fillRect/>
          </a:stretch>
        </p:blipFill>
        <p:spPr bwMode="auto">
          <a:xfrm>
            <a:off x="357158" y="928670"/>
            <a:ext cx="5715040" cy="4988414"/>
          </a:xfrm>
          <a:prstGeom prst="rect">
            <a:avLst/>
          </a:prstGeom>
          <a:noFill/>
        </p:spPr>
      </p:pic>
      <p:sp>
        <p:nvSpPr>
          <p:cNvPr id="6" name="Прямоугольник 5"/>
          <p:cNvSpPr/>
          <p:nvPr/>
        </p:nvSpPr>
        <p:spPr>
          <a:xfrm>
            <a:off x="6286512" y="1214422"/>
            <a:ext cx="2500298" cy="4903265"/>
          </a:xfrm>
          <a:prstGeom prst="rect">
            <a:avLst/>
          </a:prstGeom>
        </p:spPr>
        <p:txBody>
          <a:bodyPr wrap="square">
            <a:spAutoFit/>
          </a:bodyPr>
          <a:lstStyle/>
          <a:p>
            <a:pPr>
              <a:lnSpc>
                <a:spcPct val="150000"/>
              </a:lnSpc>
            </a:pPr>
            <a:r>
              <a:rPr lang="ru-RU" sz="1400" dirty="0" smtClean="0">
                <a:latin typeface="Bookman Old Style" pitchFamily="18" charset="0"/>
              </a:rPr>
              <a:t>Установка дается примерно такая: сегодня день кошек, давай попробуем собрать как можно большее количество различных видов. Или другой вариант: к нам в гости пришла кошка, рассказала много нового о своих родственниках. Давай покажем ей, как мы умеем собирать котиков.</a:t>
            </a:r>
            <a:br>
              <a:rPr lang="ru-RU" sz="1400" dirty="0" smtClean="0">
                <a:latin typeface="Bookman Old Style" pitchFamily="18" charset="0"/>
              </a:rPr>
            </a:br>
            <a:endParaRPr lang="ru-RU" sz="1400" dirty="0">
              <a:latin typeface="Bookman Old Style"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Words>
  <PresentationFormat>Экран (4:3)</PresentationFormat>
  <Paragraphs>30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Вячеслав</dc:creator>
  <cp:lastModifiedBy>Пользователь Windows</cp:lastModifiedBy>
  <cp:revision>1</cp:revision>
  <dcterms:created xsi:type="dcterms:W3CDTF">2020-04-29T08:01:17Z</dcterms:created>
  <dcterms:modified xsi:type="dcterms:W3CDTF">2020-04-29T08:58:24Z</dcterms:modified>
</cp:coreProperties>
</file>