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74" r:id="rId13"/>
    <p:sldId id="266" r:id="rId14"/>
    <p:sldId id="273" r:id="rId15"/>
    <p:sldId id="267" r:id="rId16"/>
    <p:sldId id="279" r:id="rId17"/>
    <p:sldId id="268" r:id="rId18"/>
    <p:sldId id="275" r:id="rId19"/>
    <p:sldId id="269" r:id="rId20"/>
    <p:sldId id="270" r:id="rId21"/>
    <p:sldId id="278" r:id="rId22"/>
    <p:sldId id="280" r:id="rId23"/>
    <p:sldId id="283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43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E13A-EDF4-401C-A29D-84D1AF6C853D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6AC20-855B-4AB3-95EB-CF95E573B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6AC20-855B-4AB3-95EB-CF95E573B0A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25029A-EE67-4AF2-B599-39300BF37DE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472BBC-7A1F-497F-9279-5C2D6A6E8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357166"/>
            <a:ext cx="60007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Министерство образования РМ</a:t>
            </a:r>
            <a:b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Портфолио</a:t>
            </a:r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/>
            </a:r>
            <a:br>
              <a:rPr lang="ru-RU" altLang="ru-RU" sz="2800" i="1" dirty="0" smtClean="0">
                <a:solidFill>
                  <a:srgbClr val="000099"/>
                </a:solidFill>
              </a:rPr>
            </a:br>
            <a:r>
              <a:rPr lang="ru-RU" alt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Ваничкина Владимира Григорьевича</a:t>
            </a:r>
            <a:br>
              <a:rPr lang="ru-RU" alt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преподавателя МБУДО</a:t>
            </a:r>
            <a:r>
              <a:rPr lang="ru-RU" altLang="ru-RU" sz="2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2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000" i="1" dirty="0" smtClean="0">
                <a:solidFill>
                  <a:schemeClr val="accent2">
                    <a:lumMod val="75000"/>
                  </a:schemeClr>
                </a:solidFill>
              </a:rPr>
              <a:t>«Детская художественная школа №2»</a:t>
            </a:r>
            <a:r>
              <a:rPr lang="ru-RU" altLang="ru-RU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Дата рождения: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12.11.1972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г.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Саранское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училище, живописно-педагогическое отделение.(1989г. – 1994г.) Мордовский государственный педагогический институт им.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М.Е.Евсевьева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факультет педагогического живописного образования (2008г. - 2012г.)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Стаж педагогической работы (по специальности):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26лет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Общий трудовой стаж: 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26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лет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Наличие квалификационной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категории: высшая</a:t>
            </a:r>
            <a:endParaRPr lang="ru-RU" alt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Admin\Desktop\ваничкин аттестация\фото на работ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475723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ваничкин аттестация\4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295262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Admin\Desktop\ваничкин аттестация\4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857232"/>
            <a:ext cx="2880810" cy="47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Admin\Desktop\ваничкин аттестация\4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857232"/>
            <a:ext cx="2814808" cy="47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5. Результаты участия обучающихся в мероприятиях различных уровней по учебной деятельности: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предметные олимпиады;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конкурсы;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фестивали;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Выставки-конкурсы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т.д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9012702"/>
              </p:ext>
            </p:extLst>
          </p:nvPr>
        </p:nvGraphicFramePr>
        <p:xfrm>
          <a:off x="428596" y="2571744"/>
          <a:ext cx="7621608" cy="23479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621608"/>
              </a:tblGrid>
              <a:tr h="107668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     Всероссийский 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и международный </a:t>
                      </a: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уровень -6 человек</a:t>
                      </a: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1512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491" marR="32491" marT="0" marB="0"/>
                </a:tc>
              </a:tr>
              <a:tr h="12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             Республиканский  уровень  - 2 человека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1512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491" marR="32491" marT="0" marB="0"/>
                </a:tc>
              </a:tr>
              <a:tr h="12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            Городской уровень – 3 человека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аничкин аттестация\5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642918"/>
            <a:ext cx="20505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Admin\Desktop\ваничкин аттестация\5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1" y="642918"/>
            <a:ext cx="202810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Admin\Desktop\ваничкин аттестация\5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642918"/>
            <a:ext cx="193855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C:\Users\Admin\Desktop\ваничкин аттестация\5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286124"/>
            <a:ext cx="204916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C:\Users\Admin\Desktop\ваничкин аттестация\5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09" y="571480"/>
            <a:ext cx="204512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C:\Users\Admin\Desktop\ваничкин аттестация\5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214686"/>
            <a:ext cx="236735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3" name="Picture 9" descr="C:\Users\Admin\Desktop\ваничкин аттестация\5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498776" y="-4899084"/>
            <a:ext cx="1453916" cy="2160000"/>
          </a:xfrm>
          <a:prstGeom prst="rect">
            <a:avLst/>
          </a:prstGeom>
          <a:noFill/>
        </p:spPr>
      </p:pic>
      <p:pic>
        <p:nvPicPr>
          <p:cNvPr id="1034" name="Picture 10" descr="C:\Users\Admin\Desktop\ваничкин аттестация\5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84514" y="-4881621"/>
            <a:ext cx="1536872" cy="2160000"/>
          </a:xfrm>
          <a:prstGeom prst="rect">
            <a:avLst/>
          </a:prstGeom>
          <a:noFill/>
        </p:spPr>
      </p:pic>
      <p:pic>
        <p:nvPicPr>
          <p:cNvPr id="1035" name="Picture 11" descr="C:\Users\Admin\Desktop\ваничкин аттестация\5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65450" y="-4724459"/>
            <a:ext cx="1533843" cy="2160000"/>
          </a:xfrm>
          <a:prstGeom prst="rect">
            <a:avLst/>
          </a:prstGeom>
          <a:noFill/>
        </p:spPr>
      </p:pic>
      <p:pic>
        <p:nvPicPr>
          <p:cNvPr id="1036" name="Picture 12" descr="C:\Users\Admin\Desktop\ваничкин аттестация\5\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632125" y="-4730809"/>
            <a:ext cx="1560323" cy="2160000"/>
          </a:xfrm>
          <a:prstGeom prst="rect">
            <a:avLst/>
          </a:prstGeom>
          <a:noFill/>
        </p:spPr>
      </p:pic>
      <p:pic>
        <p:nvPicPr>
          <p:cNvPr id="1037" name="Picture 13" descr="C:\Users\Admin\Desktop\ваничкин аттестация\5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0863" y="-4886384"/>
            <a:ext cx="1537875" cy="2160000"/>
          </a:xfrm>
          <a:prstGeom prst="rect">
            <a:avLst/>
          </a:prstGeom>
          <a:noFill/>
        </p:spPr>
      </p:pic>
      <p:pic>
        <p:nvPicPr>
          <p:cNvPr id="1038" name="Picture 14" descr="C:\Users\Admin\Desktop\ваничкин аттестация\5\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738488" y="-5011796"/>
            <a:ext cx="1521081" cy="2160000"/>
          </a:xfrm>
          <a:prstGeom prst="rect">
            <a:avLst/>
          </a:prstGeom>
          <a:noFill/>
        </p:spPr>
      </p:pic>
      <p:pic>
        <p:nvPicPr>
          <p:cNvPr id="1039" name="Picture 15" descr="C:\Users\Admin\Desktop\ваничкин аттестация\5\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714675" y="-5000684"/>
            <a:ext cx="1514535" cy="2160000"/>
          </a:xfrm>
          <a:prstGeom prst="rect">
            <a:avLst/>
          </a:prstGeom>
          <a:noFill/>
        </p:spPr>
      </p:pic>
      <p:pic>
        <p:nvPicPr>
          <p:cNvPr id="1028" name="Picture 4" descr="C:\Users\Admin\Desktop\ваничкин аттестация\5\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3357562"/>
            <a:ext cx="20193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6.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Количество учащихся(коллективов), принимающих участие в конкурсах, фестивалях, выставках различного уровня за </a:t>
            </a:r>
            <a:r>
              <a:rPr lang="ru-RU" alt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межаттестационный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период.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995148"/>
              </p:ext>
            </p:extLst>
          </p:nvPr>
        </p:nvGraphicFramePr>
        <p:xfrm>
          <a:off x="500034" y="1928802"/>
          <a:ext cx="8286810" cy="264147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286810"/>
              </a:tblGrid>
              <a:tr h="216636">
                <a:tc>
                  <a:txBody>
                    <a:bodyPr/>
                    <a:lstStyle/>
                    <a:p>
                      <a:pPr indent="4495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indent="4495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+mj-lt"/>
                        </a:rPr>
                        <a:t>Всероссийский </a:t>
                      </a:r>
                      <a:r>
                        <a:rPr lang="ru-RU" sz="1800" b="1" dirty="0">
                          <a:effectLst/>
                          <a:latin typeface="+mj-lt"/>
                        </a:rPr>
                        <a:t>и международный </a:t>
                      </a:r>
                      <a:r>
                        <a:rPr lang="ru-RU" sz="1800" b="1" dirty="0" smtClean="0">
                          <a:effectLst/>
                          <a:latin typeface="+mj-lt"/>
                        </a:rPr>
                        <a:t>уровень – 10 человек</a:t>
                      </a: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235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2491" marR="32491" marT="0" marB="0"/>
                </a:tc>
              </a:tr>
              <a:tr h="2153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800" b="1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+mj-lt"/>
                        </a:rPr>
                        <a:t>      Республиканский  уровень –3 человека</a:t>
                      </a: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235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2491" marR="32491" marT="0" marB="0"/>
                </a:tc>
              </a:tr>
              <a:tr h="186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800" b="1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+mj-lt"/>
                        </a:rPr>
                        <a:t>      Городской уровень  - 2 человека</a:t>
                      </a: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201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ваничкин аттестация\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00438"/>
            <a:ext cx="1786111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Admin\Desktop\ваничкин аттестация\6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1744351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Admin\Desktop\ваничкин аттестация\6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00438"/>
            <a:ext cx="178138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Admin\Desktop\ваничкин аттестация\6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71480"/>
            <a:ext cx="177305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Admin\Desktop\ваничкин аттестация\6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571480"/>
            <a:ext cx="1826187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Admin\Desktop\ваничкин аттестация\6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642918"/>
            <a:ext cx="1750407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715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7.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преподавателя или учащихся в мероприятиях концертно-просветительского, художественно-творческого характера.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166583"/>
              </p:ext>
            </p:extLst>
          </p:nvPr>
        </p:nvGraphicFramePr>
        <p:xfrm>
          <a:off x="428595" y="1500174"/>
          <a:ext cx="8215372" cy="539043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215372"/>
              </a:tblGrid>
              <a:tr h="2000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Всероссийский</a:t>
                      </a:r>
                      <a:r>
                        <a:rPr lang="ru-RU" sz="1800" baseline="0" dirty="0" smtClean="0">
                          <a:effectLst/>
                          <a:latin typeface="+mj-lt"/>
                        </a:rPr>
                        <a:t>, международный уровень – 6 достижений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800" baseline="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Республиканский уровень  4 достижения</a:t>
                      </a:r>
                      <a:endParaRPr lang="ru-RU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Городской уровень  -  7 достижений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аничкин аттестация\7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86124"/>
            <a:ext cx="180610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Admin\Desktop\ваничкин аттестация\7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86124"/>
            <a:ext cx="187021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Admin\Desktop\ваничкин аттестация\7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86124"/>
            <a:ext cx="182840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Admin\Desktop\ваничкин аттестация\7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86124"/>
            <a:ext cx="177463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C:\Users\Admin\Desktop\ваничкин аттестация\7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286124"/>
            <a:ext cx="177477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C:\Users\Admin\Desktop\ваничкин аттестация\7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785794"/>
            <a:ext cx="176141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C:\Users\Admin\Desktop\ваничкин аттестация\7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714356"/>
            <a:ext cx="178546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3" name="Picture 9" descr="C:\Users\Admin\Desktop\ваничкин аттестация\7\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714356"/>
            <a:ext cx="175461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C:\Users\Admin\Desktop\ваничкин аттестация\7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714356"/>
            <a:ext cx="1795946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5" name="Picture 11" descr="C:\Users\Admin\Desktop\ваничкин аттестация\7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714356"/>
            <a:ext cx="177039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8920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42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Поступление учащихся </a:t>
            </a:r>
            <a:r>
              <a:rPr lang="ru-RU" alt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ССУЗы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ВУЗы за </a:t>
            </a:r>
            <a:r>
              <a:rPr lang="ru-RU" alt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межаттестационный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период.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2278794"/>
              </p:ext>
            </p:extLst>
          </p:nvPr>
        </p:nvGraphicFramePr>
        <p:xfrm>
          <a:off x="1142976" y="1357298"/>
          <a:ext cx="7358114" cy="463048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7190"/>
                <a:gridCol w="714380"/>
                <a:gridCol w="3929090"/>
                <a:gridCol w="2357454"/>
              </a:tblGrid>
              <a:tr h="27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ОУ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Фамилия поступившего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2016г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ГБОУ СПО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«Саранское художественное училище им. Ф.В. </a:t>
                      </a:r>
                      <a:r>
                        <a:rPr lang="ru-RU" sz="1200" dirty="0" err="1" smtClean="0">
                          <a:effectLst/>
                          <a:latin typeface="+mj-lt"/>
                        </a:rPr>
                        <a:t>Сычкова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»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j-lt"/>
                        </a:rPr>
                        <a:t>Азоркина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 Антонина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13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2016г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Мордовский государственный педагогический институт им.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М.Е.Евсевьева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Факультет педагогического и художественного образования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j-lt"/>
                        </a:rPr>
                        <a:t>Молякова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 Настя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3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2016г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Казанский государственный архитектурно-строительный университет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j-lt"/>
                        </a:rPr>
                        <a:t>Айзатуллова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+mj-lt"/>
                        </a:rPr>
                        <a:t>Рената</a:t>
                      </a:r>
                      <a:endParaRPr lang="ru-RU" sz="12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 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2017г.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ГБОУ СПО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«Саранское художественное училище им. Ф.В. </a:t>
                      </a:r>
                      <a:r>
                        <a:rPr lang="ru-RU" sz="1200" dirty="0" err="1" smtClean="0">
                          <a:effectLst/>
                          <a:latin typeface="+mj-lt"/>
                        </a:rPr>
                        <a:t>Сычкова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»</a:t>
                      </a:r>
                      <a:endParaRPr lang="ru-RU" sz="12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Абаимова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Виктория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5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ГБОУ СПО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«Саранское художественное училище им. Ф.В. </a:t>
                      </a:r>
                      <a:r>
                        <a:rPr lang="ru-RU" sz="1200" dirty="0" err="1" smtClean="0">
                          <a:effectLst/>
                          <a:latin typeface="+mj-lt"/>
                        </a:rPr>
                        <a:t>Сычкова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Карабанова Анна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9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Итого 5 чел.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\Desktop\ваничкин аттестация\8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43182"/>
            <a:ext cx="3643338" cy="2537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Admin\Desktop\ваничкин аттестация\8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178177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Admin\Desktop\ваничкин аттестация\8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00108"/>
            <a:ext cx="178177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9.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научно – методических материалов, имеющих внешнюю рецензию: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0699564"/>
              </p:ext>
            </p:extLst>
          </p:nvPr>
        </p:nvGraphicFramePr>
        <p:xfrm>
          <a:off x="467544" y="1988840"/>
          <a:ext cx="8176422" cy="129614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15965"/>
                <a:gridCol w="6325025"/>
                <a:gridCol w="1235432"/>
              </a:tblGrid>
              <a:tr h="640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4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ваничкин аттестация\Scanitto_2019-12-10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91550" y="-5367337"/>
            <a:ext cx="2160000" cy="1457267"/>
          </a:xfrm>
          <a:prstGeom prst="rect">
            <a:avLst/>
          </a:prstGeom>
          <a:noFill/>
        </p:spPr>
      </p:pic>
      <p:pic>
        <p:nvPicPr>
          <p:cNvPr id="3075" name="Picture 3" descr="C:\Users\Admin\Desktop\ваничкин аттестация\Scanitto_2019-12-10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21471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dmin\Desktop\ваничкин аттестация\Scanitto_2019-12-10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300039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Admin\Desktop\ваничкин аттестация\Scanitto_2019-12-10_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686800" y="-4538663"/>
            <a:ext cx="5336016" cy="3600000"/>
          </a:xfrm>
          <a:prstGeom prst="rect">
            <a:avLst/>
          </a:prstGeom>
          <a:noFill/>
        </p:spPr>
      </p:pic>
      <p:pic>
        <p:nvPicPr>
          <p:cNvPr id="3078" name="Picture 6" descr="C:\Users\Admin\Desktop\ваничкин аттестация\Scanitto_2019-12-10_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928670"/>
            <a:ext cx="3600000" cy="2428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1150" y="357167"/>
            <a:ext cx="65722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высокого профессионализма, в т.ч.: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грамот, благодарственных писем, полученных за работу преподавателя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период)</a:t>
            </a: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8662" y="1643051"/>
          <a:ext cx="7072362" cy="3857651"/>
        </p:xfrm>
        <a:graphic>
          <a:graphicData uri="http://schemas.openxmlformats.org/drawingml/2006/table">
            <a:tbl>
              <a:tblPr/>
              <a:tblGrid>
                <a:gridCol w="364555"/>
                <a:gridCol w="2041643"/>
                <a:gridCol w="3864144"/>
                <a:gridCol w="802020"/>
              </a:tblGrid>
              <a:tr h="1795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Форма поощрения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38">
                <a:tc gridSpan="4"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Calibri"/>
                        </a:rPr>
                        <a:t>                                                                   </a:t>
                      </a:r>
                      <a:r>
                        <a:rPr lang="ru-RU" sz="800" b="1" dirty="0" smtClean="0">
                          <a:latin typeface="Calibri"/>
                        </a:rPr>
                        <a:t>Международный, всероссийский уровень</a:t>
                      </a:r>
                      <a:endParaRPr lang="ru-RU" sz="800" b="1" dirty="0">
                        <a:latin typeface="Calibri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Диплом за подготовку учащихся для участия в Международном конкурсе детского рисунка «Пушкин глазами детей»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2015г.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Сертификат члена жюри в Международном конкурсе изобразительного творчества «Нет войне!»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2015г.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 за активное участие в реализации образовательного проекта Передвижной выставки детского рисунка «Я вижу мир» г.Москва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2016г.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 за содействие в организации Открытого отборочный тур Московского международного форума «Одаренные дети»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2017г.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Диплом за подготовку учащихся для участия в Международном конкурсе детского рисунка «Пушкин глазами детей»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2017г.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Диплом за подготовку учащихся для участия в Международном конкурсе детского рисунка «Пушкин глазами детей»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2018г.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Диплом за подготовку учащихся для участия в Международном конкурсе детского рисунка «Пушкин глазами детей»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2019г.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Благодарность за поддержку и подготовку учащихся к Всероссийскому  конкурсу детского рисунка  «Волшебный родничок!» г.Кузнецк.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2019г.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Сертификат члена жюри Всероссийского изобразительного диктанта «Каждый народ – художник»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2019г.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38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Республиканский уровень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 за содействие в организации Республиканского конкурса-пленэра среди профессиональных образовательных организаций Республики Мордовия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2019г.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Диплом Республиканского фестиваля конкурса народного творчества «</a:t>
                      </a: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Шумбрат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, Мордовия!»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2019г.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38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1325" algn="ctr"/>
                        </a:tabLst>
                      </a:pPr>
                      <a:r>
                        <a:rPr lang="ru-RU" sz="9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</a:t>
                      </a:r>
                      <a:r>
                        <a:rPr lang="ru-RU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Городской 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Почетный знак «Педагог-художник года»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Благодарность за организацию и активное участие в Творческом конкурсе «День рождения Деда Мороза»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2017г.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02" marR="40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ваничкин аттестация\10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172498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dmin\Desktop\ваничкин аттестация\10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86124"/>
            <a:ext cx="177216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\Desktop\ваничкин аттестация\10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179774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dmin\Desktop\ваничкин аттестация\10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286124"/>
            <a:ext cx="359427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Admin\Desktop\ваничкин аттестация\10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642918"/>
            <a:ext cx="178417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Admin\Desktop\ваничкин аттестация\10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642918"/>
            <a:ext cx="180755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Admin\Desktop\ваничкин аттестация\10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642918"/>
            <a:ext cx="177711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Microsoft Sans Serif" pitchFamily="34" charset="0"/>
              </a:rPr>
              <a:t>11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Microsoft Sans Serif" pitchFamily="34" charset="0"/>
              </a:rPr>
              <a:t>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Microsoft Sans Serif" pitchFamily="34" charset="0"/>
              </a:rPr>
              <a:t>Наличие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icrosoft Sans Serif" pitchFamily="34" charset="0"/>
              </a:rPr>
              <a:t>наград (грамот, благодарственных писем), полученных за работу в области культуры и искусства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j-lt"/>
              <a:cs typeface="Microsoft Sans Serif" pitchFamily="34" charset="0"/>
            </a:endParaRPr>
          </a:p>
          <a:p>
            <a:endParaRPr lang="ru-RU" dirty="0" smtClean="0"/>
          </a:p>
          <a:p>
            <a:r>
              <a:rPr lang="ru-RU" sz="2400" dirty="0" smtClean="0"/>
              <a:t>Почетная Грамота Министерства культуры Республики Мордовия 2008г.</a:t>
            </a:r>
          </a:p>
          <a:p>
            <a:r>
              <a:rPr lang="ru-RU" sz="2400" dirty="0" smtClean="0"/>
              <a:t>Почетная Грамота Государственного Собрания Республики Мордовия 2014г.</a:t>
            </a:r>
          </a:p>
          <a:p>
            <a:r>
              <a:rPr lang="ru-RU" sz="2400" dirty="0" smtClean="0"/>
              <a:t> Благодарность Главы городского округа Саранск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6485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ваничкин аттестация\11\Scanitto_2019-12-1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1848999" cy="2520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67" name="Picture 3" descr="C:\Users\Admin\Desktop\ваничкин аттестация\11\Scanitto_2019-12-10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1719427" cy="2520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68" name="Picture 4" descr="C:\Users\Admin\Desktop\ваничкин аттестация\11\Scanitto_2019-12-10_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500306"/>
            <a:ext cx="1769624" cy="2520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571744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MS Gothic" charset="-128"/>
              </a:rPr>
              <a:t>Характеристика-представление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286808" cy="229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endParaRPr lang="ru-RU" sz="1400" dirty="0" smtClean="0"/>
          </a:p>
          <a:p>
            <a:pPr>
              <a:buFont typeface="Courier New" pitchFamily="49" charset="0"/>
              <a:buChar char="o"/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endParaRPr lang="ru-RU" sz="14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Admin\Desktop\ваничкин аттестация\характерис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85804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Критерий №1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квалификации, профессиональная переподготовка.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500035" y="1714489"/>
          <a:ext cx="8072493" cy="422663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79544"/>
                <a:gridCol w="1505528"/>
                <a:gridCol w="3115587"/>
                <a:gridCol w="1714512"/>
                <a:gridCol w="1357322"/>
              </a:tblGrid>
              <a:tr h="23357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Посещение преподавателем  курсов повышения квалификации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Форма обучения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Тема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Срок и место проведения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Участие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</a:tr>
              <a:tr h="141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      1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Курсы повышения квалификации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Обучение по программе </a:t>
                      </a:r>
                      <a:r>
                        <a:rPr lang="ru-RU" sz="1200" dirty="0" smtClean="0">
                          <a:effectLst/>
                        </a:rPr>
                        <a:t>«Теория и методика профессиональной деятельности» в </a:t>
                      </a:r>
                      <a:r>
                        <a:rPr lang="ru-RU" sz="1200" dirty="0">
                          <a:effectLst/>
                        </a:rPr>
                        <a:t>объёме 72 часа.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23  ноября </a:t>
                      </a: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01 ноября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2017 </a:t>
                      </a:r>
                      <a:r>
                        <a:rPr lang="ru-RU" sz="1200" dirty="0">
                          <a:effectLst/>
                        </a:rPr>
                        <a:t>г.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«Национальная библиотека им. А.С.Пушкина РМ»</a:t>
                      </a:r>
                      <a:endParaRPr lang="ru-RU" sz="1200" dirty="0" smtClean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 Слушатель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</a:tr>
              <a:tr h="210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Курсы повышения квалификации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Обучение по </a:t>
                      </a:r>
                      <a:r>
                        <a:rPr lang="ru-RU" sz="1200" dirty="0" smtClean="0">
                          <a:effectLst/>
                        </a:rPr>
                        <a:t>программе «Совершенствование профессиональной компетенции педагогов-художников</a:t>
                      </a:r>
                      <a:r>
                        <a:rPr lang="ru-RU" sz="1200" baseline="0" dirty="0" smtClean="0">
                          <a:effectLst/>
                        </a:rPr>
                        <a:t> в области экспертной оценки детского изобразительного творчества и поддержки детской одаренности</a:t>
                      </a:r>
                      <a:r>
                        <a:rPr lang="ru-RU" sz="1200" dirty="0" smtClean="0">
                          <a:effectLst/>
                        </a:rPr>
                        <a:t>» в </a:t>
                      </a:r>
                      <a:r>
                        <a:rPr lang="ru-RU" sz="1200" dirty="0">
                          <a:effectLst/>
                        </a:rPr>
                        <a:t>объёме </a:t>
                      </a:r>
                      <a:r>
                        <a:rPr lang="ru-RU" sz="1200" dirty="0" smtClean="0">
                          <a:effectLst/>
                        </a:rPr>
                        <a:t>24часа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 с </a:t>
                      </a:r>
                      <a:r>
                        <a:rPr lang="ru-RU" sz="1200" dirty="0" smtClean="0">
                          <a:effectLst/>
                        </a:rPr>
                        <a:t>24 мая года </a:t>
                      </a: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21</a:t>
                      </a:r>
                      <a:r>
                        <a:rPr lang="ru-RU" sz="1200" baseline="0" dirty="0" smtClean="0">
                          <a:effectLst/>
                        </a:rPr>
                        <a:t> июня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2019 </a:t>
                      </a:r>
                      <a:r>
                        <a:rPr lang="ru-RU" sz="1200" dirty="0">
                          <a:effectLst/>
                        </a:rPr>
                        <a:t>г. </a:t>
                      </a:r>
                      <a:r>
                        <a:rPr lang="ru-RU" sz="1200" dirty="0" smtClean="0">
                          <a:effectLst/>
                        </a:rPr>
                        <a:t>г.Москва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Слушатель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ваничкин аттестация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2720" y="-42578"/>
            <a:ext cx="330900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dmin\Desktop\ваничкин аттестация\1\Scanitto_2019-12-10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564360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Выступления на научно-практических конференциях, педагогических чтениях, семинарах, секциях, методических объединениях.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843423"/>
          <a:ext cx="8286810" cy="410032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84432"/>
                <a:gridCol w="2577560"/>
                <a:gridCol w="1349821"/>
                <a:gridCol w="1350687"/>
                <a:gridCol w="2424310"/>
              </a:tblGrid>
              <a:tr h="2455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Выступление на семинарах, мастер – классах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Форма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Тема выступления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Международный форум педагогов-художников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24 </a:t>
                      </a:r>
                      <a:r>
                        <a:rPr lang="ru-RU" sz="1200" dirty="0" smtClean="0">
                          <a:effectLst/>
                        </a:rPr>
                        <a:t>– 27 марта 2015 </a:t>
                      </a:r>
                      <a:r>
                        <a:rPr lang="ru-RU" sz="1200" dirty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Г.Москва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«Цвет в художественно-творческой деятельности детей».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Заседание</a:t>
                      </a:r>
                      <a:r>
                        <a:rPr lang="ru-RU" sz="1200" baseline="0" dirty="0" smtClean="0">
                          <a:effectLst/>
                        </a:rPr>
                        <a:t> зонального методического объединения преподавателей ДХШ и ДШИ.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30 марта 2017г.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МБУДО «ДХШ№1» </a:t>
                      </a:r>
                      <a:r>
                        <a:rPr lang="ru-RU" sz="1200" dirty="0" err="1" smtClean="0">
                          <a:effectLst/>
                        </a:rPr>
                        <a:t>им.П.Ф.Рябова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«Преподавание художественных</a:t>
                      </a:r>
                      <a:r>
                        <a:rPr lang="ru-RU" sz="1200" baseline="0" dirty="0" smtClean="0">
                          <a:effectLst/>
                        </a:rPr>
                        <a:t> дисциплин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61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Заседание</a:t>
                      </a:r>
                      <a:r>
                        <a:rPr lang="ru-RU" sz="1200" baseline="0" dirty="0" smtClean="0">
                          <a:effectLst/>
                        </a:rPr>
                        <a:t> методического семинара «Традиция и современность»для преподавателей ДХШ и ДШИ.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марта 2019 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МБУДО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«ДХШ№1»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им.П.Ф.Рябова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Работа над эскизом на уроке станковой композиции в художественной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школе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ваничкин аттестация\2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3786214" cy="3319330"/>
          </a:xfrm>
          <a:prstGeom prst="rect">
            <a:avLst/>
          </a:prstGeom>
          <a:noFill/>
        </p:spPr>
      </p:pic>
      <p:pic>
        <p:nvPicPr>
          <p:cNvPr id="1026" name="Picture 2" descr="C:\Users\Admin\Desktop\ваничкин аттестация\2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500330" cy="3286148"/>
          </a:xfrm>
          <a:prstGeom prst="rect">
            <a:avLst/>
          </a:prstGeom>
          <a:noFill/>
        </p:spPr>
      </p:pic>
      <p:pic>
        <p:nvPicPr>
          <p:cNvPr id="1028" name="Picture 4" descr="C:\Users\Admin\Desktop\ваничкин аттестация\2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642918"/>
            <a:ext cx="2260790" cy="2928958"/>
          </a:xfrm>
          <a:prstGeom prst="rect">
            <a:avLst/>
          </a:prstGeom>
          <a:noFill/>
        </p:spPr>
      </p:pic>
      <p:pic>
        <p:nvPicPr>
          <p:cNvPr id="1029" name="Picture 5" descr="C:\Users\Admin\Desktop\ваничкин аттестация\2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214686"/>
            <a:ext cx="2571768" cy="2672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428604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alt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Позитивная динамика доли учащихся, успевающих на «4» и «5» за 2018-2019 учебный год (%)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97000"/>
          <a:ext cx="8286809" cy="746211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286809"/>
              </a:tblGrid>
              <a:tr h="6317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7" marR="34337" marT="0" marB="0"/>
                </a:tc>
              </a:tr>
              <a:tr h="114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37" marR="34337" marT="0" marB="0"/>
                </a:tc>
              </a:tr>
            </a:tbl>
          </a:graphicData>
        </a:graphic>
      </p:graphicFrame>
      <p:pic>
        <p:nvPicPr>
          <p:cNvPr id="2050" name="Picture 2" descr="C:\Users\Admin\Desktop\ваничкин аттестация\3 к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4146263" cy="4687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4. Результаты участия обучающихся в профессиональных конкурсах, проводимых под патронатом Министерства культуры и туризма Республики Мордовия.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214554"/>
          <a:ext cx="8215370" cy="3453779"/>
        </p:xfrm>
        <a:graphic>
          <a:graphicData uri="http://schemas.openxmlformats.org/drawingml/2006/table">
            <a:tbl>
              <a:tblPr/>
              <a:tblGrid>
                <a:gridCol w="1000132"/>
                <a:gridCol w="4143404"/>
                <a:gridCol w="3071834"/>
              </a:tblGrid>
              <a:tr h="23160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29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Наименование конкурса.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Место проведения.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ФИ победителя, результат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2016г.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Республиканский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конкурс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детского художественного творчества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  «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Саранск глазами детей»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Цыбисова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Ирина –  лауреат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степени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2018г.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Республиканский конкурс  книжных иллюстраторов «Я рисую книгу» среди детей и подростков Республики Мордовия г.Саранск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Дырина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Дарья - лауреат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степени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2019г.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Республиканский конкурс  книжных иллюстраторов «Я рисую книгу» среди детей и подростков Республики Мордовия г.Саранск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Дырина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Дарья - лауреат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степени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5" marR="37335" marT="5404" marB="0">
                    <a:lnL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C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892</TotalTime>
  <Words>919</Words>
  <Application>Microsoft Office PowerPoint</Application>
  <PresentationFormat>Экран (4:3)</PresentationFormat>
  <Paragraphs>195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KRISTINA</dc:creator>
  <cp:lastModifiedBy>User</cp:lastModifiedBy>
  <cp:revision>116</cp:revision>
  <dcterms:created xsi:type="dcterms:W3CDTF">2018-01-22T18:24:18Z</dcterms:created>
  <dcterms:modified xsi:type="dcterms:W3CDTF">2020-02-18T06:37:39Z</dcterms:modified>
</cp:coreProperties>
</file>