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9" r:id="rId13"/>
    <p:sldId id="272" r:id="rId14"/>
    <p:sldId id="273" r:id="rId15"/>
    <p:sldId id="274" r:id="rId16"/>
    <p:sldId id="275" r:id="rId17"/>
    <p:sldId id="276" r:id="rId18"/>
    <p:sldId id="277" r:id="rId19"/>
    <p:sldId id="279" r:id="rId20"/>
    <p:sldId id="280" r:id="rId21"/>
    <p:sldId id="282" r:id="rId22"/>
    <p:sldId id="283" r:id="rId23"/>
    <p:sldId id="284" r:id="rId24"/>
    <p:sldId id="291" r:id="rId25"/>
    <p:sldId id="292" r:id="rId26"/>
    <p:sldId id="285" r:id="rId27"/>
    <p:sldId id="286" r:id="rId28"/>
    <p:sldId id="287" r:id="rId29"/>
    <p:sldId id="288" r:id="rId30"/>
    <p:sldId id="289" r:id="rId31"/>
    <p:sldId id="290" r:id="rId32"/>
  </p:sldIdLst>
  <p:sldSz cx="14436725" cy="8121650"/>
  <p:notesSz cx="14436725" cy="812165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BF3056-8C90-042B-3393-240679DB055E}">
  <a:tblStyle styleId="{16BF3056-8C90-042B-3393-240679DB055E}" styleName="Medium Style 4">
    <a:wholeTbl>
      <a:tcTxStyle>
        <a:fontRef idx="minor"/>
        <a:schemeClr val="dk1"/>
      </a:tcTxStyle>
      <a:tcStyle>
        <a:tcBdr>
          <a:left>
            <a:ln w="12700">
              <a:solidFill>
                <a:schemeClr val="dk1"/>
              </a:solidFill>
            </a:ln>
          </a:left>
          <a:right>
            <a:ln w="12700">
              <a:solidFill>
                <a:schemeClr val="dk1"/>
              </a:solidFill>
            </a:ln>
          </a:right>
          <a:top>
            <a:ln w="12700">
              <a:solidFill>
                <a:schemeClr val="dk1"/>
              </a:solidFill>
            </a:ln>
          </a:top>
          <a:bottom>
            <a:ln w="12700">
              <a:solidFill>
                <a:schemeClr val="dk1"/>
              </a:solidFill>
            </a:ln>
          </a:bottom>
          <a:insideH>
            <a:ln w="12700">
              <a:solidFill>
                <a:schemeClr val="dk1"/>
              </a:solidFill>
            </a:ln>
          </a:insideH>
          <a:insideV>
            <a:ln w="12700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  <a:fill>
          <a:solidFill>
            <a:schemeClr val="dk1">
              <a:tint val="40000"/>
            </a:schemeClr>
          </a:solidFill>
        </a:fill>
      </a:tcStyle>
    </a:band2V>
    <a:lastCol>
      <a:tcTxStyle b="on">
        <a:fontRef idx="minor"/>
        <a:schemeClr val="dk1"/>
      </a:tcTxStyle>
      <a:tcStyle>
        <a:tcBdr/>
      </a:tcStyle>
    </a:lastCol>
    <a:firstCol>
      <a:tcTxStyle b="on">
        <a:fontRef idx="minor"/>
        <a:schemeClr val="dk1"/>
      </a:tcTxStyle>
      <a:tcStyle>
        <a:tcBdr/>
      </a:tcStyle>
    </a:firstCol>
    <a:lastRow>
      <a:tcTxStyle b="on">
        <a:fontRef idx="minor"/>
        <a:schemeClr val="dk1"/>
      </a:tcTxStyle>
      <a:tcStyle>
        <a:tcBdr>
          <a:top>
            <a:ln w="38100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dk1"/>
      </a:tcTxStyle>
      <a:tcStyle>
        <a:tcBdr>
          <a:bottom>
            <a:ln w="12700">
              <a:solidFill>
                <a:schemeClr val="dk1"/>
              </a:solidFill>
            </a:ln>
          </a:bottom>
        </a:tcBdr>
        <a:fill>
          <a:solidFill>
            <a:schemeClr val="dk1">
              <a:tint val="20000"/>
            </a:schemeClr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>
      <p:cViewPr varScale="1">
        <p:scale>
          <a:sx n="74" d="100"/>
          <a:sy n="74" d="100"/>
        </p:scale>
        <p:origin x="58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userDrawn="1">
  <p:cSld name="Title Slid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684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05.02.2024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894939" y="7301272"/>
            <a:ext cx="4571398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10308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215994" y="3804971"/>
            <a:ext cx="10105198" cy="207551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auto">
          <a:xfrm>
            <a:off x="1089394" y="1426854"/>
            <a:ext cx="12242676" cy="2262768"/>
          </a:xfrm>
        </p:spPr>
        <p:txBody>
          <a:bodyPr anchor="b"/>
          <a:lstStyle>
            <a:lvl1pPr algn="ctr">
              <a:defRPr sz="5400" b="0" cap="none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684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05.02.2024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894939" y="7301272"/>
            <a:ext cx="4571398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10308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3931" y="1758358"/>
            <a:ext cx="12211154" cy="4860708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3" name="Title 10"/>
          <p:cNvSpPr>
            <a:spLocks noGrp="1"/>
          </p:cNvSpPr>
          <p:nvPr>
            <p:ph type="title"/>
          </p:nvPr>
        </p:nvSpPr>
        <p:spPr bwMode="auto">
          <a:xfrm>
            <a:off x="1095438" y="138120"/>
            <a:ext cx="12245123" cy="1248497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684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05.02.2024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894939" y="7301272"/>
            <a:ext cx="4571398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10308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684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05.02.2024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894939" y="7301272"/>
            <a:ext cx="4571398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10308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51811" y="1843635"/>
            <a:ext cx="6005374" cy="5404653"/>
          </a:xfrm>
        </p:spPr>
        <p:txBody>
          <a:bodyPr/>
          <a:lstStyle>
            <a:lvl1pPr marL="174623" indent="-174623">
              <a:defRPr sz="2400"/>
            </a:lvl1pPr>
            <a:lvl2pPr marL="533399" indent="-174623">
              <a:defRPr sz="2000"/>
            </a:lvl2pPr>
            <a:lvl3pPr marL="892174" indent="-173037">
              <a:tabLst>
                <a:tab pos="804862" algn="l"/>
              </a:tabLst>
              <a:defRPr sz="1800"/>
            </a:lvl3pPr>
            <a:lvl4pPr marL="1252537" indent="-174623">
              <a:defRPr sz="1600"/>
            </a:lvl4pPr>
            <a:lvl5pPr marL="1523999" indent="-174623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9" name="Content Placeholder 3"/>
          <p:cNvSpPr>
            <a:spLocks noGrp="1"/>
          </p:cNvSpPr>
          <p:nvPr>
            <p:ph sz="half" idx="13"/>
          </p:nvPr>
        </p:nvSpPr>
        <p:spPr bwMode="auto">
          <a:xfrm>
            <a:off x="7445363" y="1843635"/>
            <a:ext cx="6005374" cy="5404653"/>
          </a:xfrm>
        </p:spPr>
        <p:txBody>
          <a:bodyPr/>
          <a:lstStyle>
            <a:lvl1pPr marL="174623" indent="-174623">
              <a:defRPr sz="2400"/>
            </a:lvl1pPr>
            <a:lvl2pPr marL="533399" indent="-174623">
              <a:defRPr sz="2000"/>
            </a:lvl2pPr>
            <a:lvl3pPr marL="892174" indent="-173037">
              <a:tabLst>
                <a:tab pos="804862" algn="l"/>
              </a:tabLst>
              <a:defRPr sz="1800"/>
            </a:lvl3pPr>
            <a:lvl4pPr marL="1252537" indent="-174623">
              <a:defRPr sz="1600"/>
            </a:lvl4pPr>
            <a:lvl5pPr marL="1523999" indent="-174623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51811" y="1843632"/>
            <a:ext cx="6015690" cy="779671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51811" y="2952215"/>
            <a:ext cx="6005374" cy="4296070"/>
          </a:xfrm>
        </p:spPr>
        <p:txBody>
          <a:bodyPr/>
          <a:lstStyle>
            <a:lvl1pPr marL="174623" indent="-174623">
              <a:defRPr sz="2400"/>
            </a:lvl1pPr>
            <a:lvl2pPr marL="533399" indent="-174623">
              <a:defRPr sz="2000"/>
            </a:lvl2pPr>
            <a:lvl3pPr marL="892174" indent="-173037">
              <a:tabLst>
                <a:tab pos="804862" algn="l"/>
              </a:tabLst>
              <a:defRPr sz="1800"/>
            </a:lvl3pPr>
            <a:lvl4pPr marL="1252537" indent="-174623">
              <a:defRPr sz="1600"/>
            </a:lvl4pPr>
            <a:lvl5pPr marL="1523999" indent="-174623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559044" y="1843632"/>
            <a:ext cx="6008030" cy="779671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684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05.02.2024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894939" y="7301272"/>
            <a:ext cx="4571398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10308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  <p:sp>
        <p:nvSpPr>
          <p:cNvPr id="19" name="Content Placeholder 3"/>
          <p:cNvSpPr>
            <a:spLocks noGrp="1"/>
          </p:cNvSpPr>
          <p:nvPr>
            <p:ph sz="half" idx="13"/>
          </p:nvPr>
        </p:nvSpPr>
        <p:spPr bwMode="auto">
          <a:xfrm>
            <a:off x="7445363" y="2952218"/>
            <a:ext cx="6005374" cy="4476550"/>
          </a:xfrm>
        </p:spPr>
        <p:txBody>
          <a:bodyPr/>
          <a:lstStyle>
            <a:lvl1pPr marL="174623" indent="-174623">
              <a:defRPr sz="2400"/>
            </a:lvl1pPr>
            <a:lvl2pPr marL="533399" indent="-174623">
              <a:defRPr sz="2000"/>
            </a:lvl2pPr>
            <a:lvl3pPr marL="892174" indent="-173037">
              <a:tabLst>
                <a:tab pos="804862" algn="l"/>
              </a:tabLst>
              <a:defRPr sz="1800"/>
            </a:lvl3pPr>
            <a:lvl4pPr marL="1252537" indent="-174623">
              <a:defRPr sz="1600"/>
            </a:lvl4pPr>
            <a:lvl5pPr marL="1523999" indent="-174623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684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05.02.2024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894939" y="7301272"/>
            <a:ext cx="4571398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10308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684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05.02.2024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894939" y="7301272"/>
            <a:ext cx="4571398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10308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948293" y="706967"/>
            <a:ext cx="5403210" cy="2234589"/>
          </a:xfrm>
        </p:spPr>
        <p:txBody>
          <a:bodyPr anchor="b"/>
          <a:lstStyle>
            <a:lvl1pPr algn="l"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1092489" y="662468"/>
            <a:ext cx="6499147" cy="6592452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7948293" y="3101449"/>
            <a:ext cx="5386226" cy="41474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684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05.02.2024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894939" y="7301272"/>
            <a:ext cx="4571398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10308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069961" y="5529056"/>
            <a:ext cx="12262106" cy="763521"/>
          </a:xfrm>
        </p:spPr>
        <p:txBody>
          <a:bodyPr anchor="b"/>
          <a:lstStyle>
            <a:lvl1pPr algn="ctr"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086944" y="6305318"/>
            <a:ext cx="12245123" cy="953159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3011769" y="735049"/>
            <a:ext cx="8204855" cy="4615998"/>
          </a:xfrm>
        </p:spPr>
        <p:txBody>
          <a:bodyPr/>
          <a:lstStyle>
            <a:lvl1pPr marL="0" indent="0">
              <a:buNone/>
              <a:defRPr lang="ru-RU"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lang="ru-RU" sz="2800"/>
            </a:lvl2pPr>
            <a:lvl3pPr marL="914400" indent="0">
              <a:buNone/>
              <a:defRPr lang="ru-RU" sz="2400"/>
            </a:lvl3pPr>
            <a:lvl4pPr marL="1371600" indent="0">
              <a:buNone/>
              <a:defRPr lang="ru-RU" sz="2000"/>
            </a:lvl4pPr>
            <a:lvl5pPr marL="1828800" indent="0">
              <a:buNone/>
              <a:defRPr lang="ru-RU" sz="2000"/>
            </a:lvl5pPr>
            <a:lvl6pPr marL="2286000" indent="0">
              <a:buNone/>
              <a:defRPr lang="ru-RU" sz="2000"/>
            </a:lvl6pPr>
            <a:lvl7pPr marL="2743200" indent="0">
              <a:buNone/>
              <a:defRPr lang="ru-RU" sz="2000"/>
            </a:lvl7pPr>
            <a:lvl8pPr marL="3200400" indent="0">
              <a:buNone/>
              <a:defRPr lang="ru-RU" sz="2000"/>
            </a:lvl8pPr>
            <a:lvl9pPr marL="3657600" indent="0">
              <a:buNone/>
              <a:defRPr lang="ru-RU"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684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05.02.2024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894939" y="7301272"/>
            <a:ext cx="4571398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10308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95438" y="138120"/>
            <a:ext cx="12245123" cy="12484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3930" y="2099459"/>
            <a:ext cx="12228138" cy="5116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684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05.02.2024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894939" y="7301272"/>
            <a:ext cx="4571398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10308439" y="7301272"/>
            <a:ext cx="3368396" cy="43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342900" indent="-342900" algn="l" defTabSz="914400">
        <a:spcBef>
          <a:spcPts val="0"/>
        </a:spcBef>
        <a:buClrTx/>
        <a:buFont typeface="Arial"/>
        <a:buChar char="•"/>
        <a:defRPr sz="24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54379" indent="-342900" algn="l" defTabSz="914400">
        <a:spcBef>
          <a:spcPts val="0"/>
        </a:spcBef>
        <a:buClrTx/>
        <a:buFont typeface="Times New Roman"/>
        <a:buChar char="–"/>
        <a:defRPr sz="2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20140" indent="-342900" algn="l" defTabSz="914400">
        <a:spcBef>
          <a:spcPts val="0"/>
        </a:spcBef>
        <a:buClrTx/>
        <a:buFont typeface="Arial"/>
        <a:buChar char="•"/>
        <a:defRPr sz="20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474470" indent="-285750" algn="l" defTabSz="914400">
        <a:spcBef>
          <a:spcPts val="0"/>
        </a:spcBef>
        <a:buClrTx/>
        <a:buFont typeface="Times New Roman"/>
        <a:buChar char="–"/>
        <a:defRPr sz="18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794509" indent="-285750" algn="l" defTabSz="914400">
        <a:spcBef>
          <a:spcPts val="0"/>
        </a:spcBef>
        <a:buClrTx/>
        <a:buFont typeface="Times New Roman"/>
        <a:buChar char="»"/>
        <a:defRPr sz="16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>
        <a:spcBef>
          <a:spcPts val="398"/>
        </a:spcBef>
        <a:buClr>
          <a:schemeClr val="accent1"/>
        </a:buClr>
        <a:buFont typeface="Wingdings"/>
        <a:buChar char="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>
        <a:spcBef>
          <a:spcPts val="398"/>
        </a:spcBef>
        <a:buClr>
          <a:schemeClr val="accent1"/>
        </a:buClr>
        <a:buFont typeface="Wingdings"/>
        <a:buChar char="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>
        <a:spcBef>
          <a:spcPts val="398"/>
        </a:spcBef>
        <a:buClr>
          <a:schemeClr val="accent1"/>
        </a:buClr>
        <a:buFont typeface="Wingdings"/>
        <a:buChar char="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>
        <a:spcBef>
          <a:spcPts val="398"/>
        </a:spcBef>
        <a:buClr>
          <a:schemeClr val="accent1"/>
        </a:buClr>
        <a:buFont typeface="Wingdings"/>
        <a:buChar char="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099/09927e5fbf762e4e90f2cc042f412d62/predstavlenie-pedagogicheskogo-opyta.pdf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5619971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179668" y="362390"/>
            <a:ext cx="7504826" cy="335308"/>
          </a:xfrm>
          <a:prstGeom prst="rect">
            <a:avLst/>
          </a:prstGeom>
        </p:spPr>
      </p:pic>
      <p:sp>
        <p:nvSpPr>
          <p:cNvPr id="891867539" name="Прямоугольник 6"/>
          <p:cNvSpPr/>
          <p:nvPr/>
        </p:nvSpPr>
        <p:spPr bwMode="auto">
          <a:xfrm>
            <a:off x="4669199" y="1085849"/>
            <a:ext cx="9338027" cy="6556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buClr>
                <a:srgbClr val="873624"/>
              </a:buClr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cs typeface="Times New Roman"/>
              </a:rPr>
              <a:t>ПОРТФОЛИО</a:t>
            </a:r>
            <a:endParaRPr sz="28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lvl="0" algn="ctr">
              <a:spcBef>
                <a:spcPts val="0"/>
              </a:spcBef>
              <a:buClr>
                <a:srgbClr val="873624"/>
              </a:buClr>
              <a:defRPr/>
            </a:pPr>
            <a:r>
              <a:rPr sz="2800" b="1" dirty="0" err="1">
                <a:solidFill>
                  <a:srgbClr val="002060"/>
                </a:solidFill>
              </a:rPr>
              <a:t>Климентьва</a:t>
            </a:r>
            <a:r>
              <a:rPr sz="2800" b="1" dirty="0">
                <a:solidFill>
                  <a:srgbClr val="002060"/>
                </a:solidFill>
              </a:rPr>
              <a:t> </a:t>
            </a:r>
            <a:r>
              <a:rPr sz="2800" b="1" dirty="0" err="1">
                <a:solidFill>
                  <a:srgbClr val="002060"/>
                </a:solidFill>
              </a:rPr>
              <a:t>МаринаСергеевна</a:t>
            </a:r>
            <a:endParaRPr sz="2800" b="1" dirty="0">
              <a:solidFill>
                <a:srgbClr val="002060"/>
              </a:solidFill>
            </a:endParaRPr>
          </a:p>
          <a:p>
            <a:pPr lvl="0" algn="ctr">
              <a:spcBef>
                <a:spcPts val="0"/>
              </a:spcBef>
              <a:buClr>
                <a:srgbClr val="873624"/>
              </a:buClr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cs typeface="Times New Roman"/>
              </a:rPr>
              <a:t>МАДОУ «Детский сад № 82 комбинированного вида» городского округа Саранск</a:t>
            </a:r>
            <a:endParaRPr sz="2800" dirty="0">
              <a:solidFill>
                <a:srgbClr val="002060"/>
              </a:solidFill>
            </a:endParaRPr>
          </a:p>
          <a:p>
            <a:pPr lvl="0" algn="ctr">
              <a:spcBef>
                <a:spcPts val="0"/>
              </a:spcBef>
              <a:buClr>
                <a:srgbClr val="873624"/>
              </a:buClr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cs typeface="Times New Roman"/>
              </a:rPr>
              <a:t>Дата рождения: </a:t>
            </a:r>
            <a:r>
              <a:rPr lang="ru-RU" sz="2800" dirty="0">
                <a:solidFill>
                  <a:srgbClr val="002060"/>
                </a:solidFill>
                <a:latin typeface="Times New Roman"/>
                <a:cs typeface="Times New Roman"/>
              </a:rPr>
              <a:t>16.06.1990 г.р.</a:t>
            </a:r>
            <a:endParaRPr sz="2800" dirty="0">
              <a:solidFill>
                <a:srgbClr val="002060"/>
              </a:solidFill>
            </a:endParaRPr>
          </a:p>
          <a:p>
            <a:pPr lvl="0" algn="ctr">
              <a:spcBef>
                <a:spcPts val="0"/>
              </a:spcBef>
              <a:buClr>
                <a:srgbClr val="873624"/>
              </a:buClr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cs typeface="Times New Roman"/>
              </a:rPr>
              <a:t>Профессиональное образование: </a:t>
            </a:r>
            <a:r>
              <a:rPr lang="ru-RU" sz="2800" dirty="0">
                <a:solidFill>
                  <a:srgbClr val="002060"/>
                </a:solidFill>
                <a:latin typeface="Times New Roman"/>
                <a:cs typeface="Times New Roman"/>
              </a:rPr>
              <a:t>высшее, </a:t>
            </a:r>
            <a:endParaRPr sz="2800" dirty="0">
              <a:solidFill>
                <a:srgbClr val="002060"/>
              </a:solidFill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3624"/>
              </a:buClr>
              <a:defRPr/>
            </a:pPr>
            <a:r>
              <a:rPr lang="ru-RU" sz="2600" b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ФГБОУ ВПО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«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Мордовский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государственный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университет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им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. Н.П.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Огарева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,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квалификация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учитель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географии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по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специальности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«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География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» 2012г.,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прошла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профессиональную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переподготовку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в ГБУ ДПО «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Мордовский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республиканский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институт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образования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»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по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программе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«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Педагогика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и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методика</a:t>
            </a:r>
            <a:r>
              <a:rPr sz="2600" b="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600" b="0" dirty="0" err="1">
                <a:solidFill>
                  <a:srgbClr val="002060"/>
                </a:solidFill>
                <a:latin typeface="Times New Roman"/>
                <a:cs typeface="Times New Roman"/>
              </a:rPr>
              <a:t>дошкольного</a:t>
            </a:r>
            <a:r>
              <a:rPr sz="20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600" dirty="0" err="1">
                <a:solidFill>
                  <a:srgbClr val="002060"/>
                </a:solidFill>
                <a:latin typeface="Times New Roman"/>
                <a:cs typeface="Times New Roman"/>
              </a:rPr>
              <a:t>образования</a:t>
            </a:r>
            <a:r>
              <a:rPr sz="2600" dirty="0">
                <a:solidFill>
                  <a:srgbClr val="002060"/>
                </a:solidFill>
                <a:latin typeface="Times New Roman"/>
                <a:cs typeface="Times New Roman"/>
              </a:rPr>
              <a:t>», 2016г</a:t>
            </a:r>
            <a:r>
              <a:rPr sz="1400" dirty="0">
                <a:latin typeface="Times New Roman"/>
                <a:cs typeface="Times New Roman"/>
              </a:rPr>
              <a:t>.</a:t>
            </a:r>
            <a:endParaRPr lang="ru-RU" sz="28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3624"/>
              </a:buClr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Стаж педагогической работы: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10 лет</a:t>
            </a:r>
            <a:endParaRPr sz="2800" dirty="0">
              <a:solidFill>
                <a:srgbClr val="002060"/>
              </a:solidFill>
            </a:endParaRPr>
          </a:p>
          <a:p>
            <a:pPr lvl="0" algn="ctr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>
                <a:srgbClr val="B13F9A"/>
              </a:buClr>
              <a:buSzPct val="73000"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cs typeface="Times New Roman"/>
              </a:rPr>
              <a:t>Общий трудовой стаж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: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15 лет</a:t>
            </a:r>
            <a:endParaRPr sz="2800" dirty="0">
              <a:solidFill>
                <a:srgbClr val="002060"/>
              </a:solidFill>
            </a:endParaRPr>
          </a:p>
          <a:p>
            <a:pPr lvl="0" algn="ctr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>
                <a:srgbClr val="B13F9A"/>
              </a:buClr>
              <a:buSzPct val="73000"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cs typeface="Times New Roman"/>
              </a:rPr>
              <a:t>Наличие квалификационной категории: </a:t>
            </a:r>
            <a:r>
              <a:rPr lang="ru-RU" sz="2800" dirty="0">
                <a:solidFill>
                  <a:srgbClr val="002060"/>
                </a:solidFill>
                <a:latin typeface="Times New Roman"/>
                <a:cs typeface="Times New Roman"/>
              </a:rPr>
              <a:t>не имею</a:t>
            </a:r>
            <a:endParaRPr sz="2800" dirty="0">
              <a:solidFill>
                <a:srgbClr val="002060"/>
              </a:solidFill>
            </a:endParaRPr>
          </a:p>
          <a:p>
            <a:pPr lvl="0" algn="ctr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>
                <a:srgbClr val="B13F9A"/>
              </a:buClr>
              <a:buSzPct val="73000"/>
              <a:defRPr/>
            </a:pPr>
            <a:endParaRPr sz="28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6" y="1684561"/>
            <a:ext cx="3456384" cy="519667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5605915" name="TextBox 1355605914"/>
          <p:cNvSpPr txBox="1"/>
          <p:nvPr/>
        </p:nvSpPr>
        <p:spPr bwMode="auto">
          <a:xfrm>
            <a:off x="706815" y="125694"/>
            <a:ext cx="13435848" cy="118875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Результаты участия воспитанников в конкурсах, выставках, турнирах, соревнованиях, акциях,фестивалях</a:t>
            </a:r>
          </a:p>
        </p:txBody>
      </p:sp>
      <p:sp>
        <p:nvSpPr>
          <p:cNvPr id="962163640" name="TextBox 962163639"/>
          <p:cNvSpPr txBox="1"/>
          <p:nvPr/>
        </p:nvSpPr>
        <p:spPr bwMode="auto">
          <a:xfrm>
            <a:off x="287697" y="1390646"/>
            <a:ext cx="8458452" cy="48771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 u="sng">
                <a:solidFill>
                  <a:srgbClr val="002060"/>
                </a:solidFill>
              </a:rPr>
              <a:t>Республиканский уровень</a:t>
            </a:r>
            <a:endParaRPr sz="3600">
              <a:solidFill>
                <a:srgbClr val="002060"/>
              </a:solidFill>
            </a:endParaRPr>
          </a:p>
        </p:txBody>
      </p:sp>
      <p:pic>
        <p:nvPicPr>
          <p:cNvPr id="2120873211" name="Рисунок 21208732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234586" y="1539059"/>
            <a:ext cx="4320480" cy="6106463"/>
          </a:xfrm>
          <a:prstGeom prst="rect">
            <a:avLst/>
          </a:prstGeom>
          <a:ln w="6349">
            <a:solidFill>
              <a:srgbClr val="002060"/>
            </a:solidFill>
            <a:prstDash val="solid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066" y="1479460"/>
            <a:ext cx="4474954" cy="6154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0900932" name="TextBox 1000900931"/>
          <p:cNvSpPr txBox="1"/>
          <p:nvPr/>
        </p:nvSpPr>
        <p:spPr bwMode="auto">
          <a:xfrm>
            <a:off x="706815" y="125694"/>
            <a:ext cx="13435848" cy="118875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Результаты участия воспитанников в конкурсах, выставках, турнирах, соревнованиях, акциях,фестивалях</a:t>
            </a:r>
          </a:p>
        </p:txBody>
      </p:sp>
      <p:sp>
        <p:nvSpPr>
          <p:cNvPr id="688823202" name="TextBox 688823201"/>
          <p:cNvSpPr txBox="1"/>
          <p:nvPr/>
        </p:nvSpPr>
        <p:spPr bwMode="auto">
          <a:xfrm>
            <a:off x="287697" y="1390646"/>
            <a:ext cx="8458452" cy="48771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 u="sng">
                <a:solidFill>
                  <a:srgbClr val="002060"/>
                </a:solidFill>
              </a:rPr>
              <a:t>Республиканский уровень</a:t>
            </a:r>
            <a:endParaRPr sz="360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586" y="1954558"/>
            <a:ext cx="4511675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183" y="1954558"/>
            <a:ext cx="4483880" cy="6167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5331292" name="TextBox 2135331291"/>
          <p:cNvSpPr txBox="1"/>
          <p:nvPr/>
        </p:nvSpPr>
        <p:spPr bwMode="auto">
          <a:xfrm>
            <a:off x="706815" y="260959"/>
            <a:ext cx="13435849" cy="118875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Результаты участия воспитанников в конкурсах, выставках, турнирах, соревнованиях, акциях,фестивалях</a:t>
            </a:r>
          </a:p>
        </p:txBody>
      </p:sp>
      <p:sp>
        <p:nvSpPr>
          <p:cNvPr id="1818990917" name="TextBox 1818990916"/>
          <p:cNvSpPr txBox="1"/>
          <p:nvPr/>
        </p:nvSpPr>
        <p:spPr bwMode="auto">
          <a:xfrm>
            <a:off x="306747" y="1588734"/>
            <a:ext cx="6134209" cy="4877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2600" b="1" i="0" u="sng" strike="noStrike" cap="none" spc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Всероссиийский уровень</a:t>
            </a:r>
            <a:endParaRPr sz="2600">
              <a:solidFill>
                <a:srgbClr val="002060"/>
              </a:solidFill>
            </a:endParaRPr>
          </a:p>
        </p:txBody>
      </p:sp>
      <p:pic>
        <p:nvPicPr>
          <p:cNvPr id="1431621872" name="Picture 2" descr="C:\Users\user\Pictures\2023-01-24\006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404293" y="2257425"/>
            <a:ext cx="3939118" cy="5417831"/>
          </a:xfrm>
          <a:prstGeom prst="rect">
            <a:avLst/>
          </a:prstGeom>
          <a:noFill/>
          <a:ln w="6349">
            <a:solidFill>
              <a:srgbClr val="002060"/>
            </a:solidFill>
            <a:prstDash val="solid"/>
          </a:ln>
        </p:spPr>
      </p:pic>
      <p:pic>
        <p:nvPicPr>
          <p:cNvPr id="1743764509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060431" y="2200274"/>
            <a:ext cx="3980918" cy="5474981"/>
          </a:xfrm>
          <a:prstGeom prst="rect">
            <a:avLst/>
          </a:prstGeom>
          <a:noFill/>
          <a:ln w="6349">
            <a:solidFill>
              <a:srgbClr val="002060"/>
            </a:solidFill>
            <a:prstDash val="solid"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3446205" name="TextBox 563446204"/>
          <p:cNvSpPr txBox="1"/>
          <p:nvPr/>
        </p:nvSpPr>
        <p:spPr bwMode="auto">
          <a:xfrm>
            <a:off x="706815" y="260959"/>
            <a:ext cx="13435849" cy="118875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Результаты участия воспитанников в конкурсах, выставках, турнирах, соревнованиях, акциях,фестивалях</a:t>
            </a:r>
          </a:p>
        </p:txBody>
      </p:sp>
      <p:sp>
        <p:nvSpPr>
          <p:cNvPr id="908705725" name="TextBox 908705724"/>
          <p:cNvSpPr txBox="1"/>
          <p:nvPr/>
        </p:nvSpPr>
        <p:spPr bwMode="auto">
          <a:xfrm>
            <a:off x="1011597" y="1314450"/>
            <a:ext cx="2514706" cy="64011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 sz="3600">
              <a:solidFill>
                <a:srgbClr val="002060"/>
              </a:solidFill>
            </a:endParaRPr>
          </a:p>
        </p:txBody>
      </p:sp>
      <p:pic>
        <p:nvPicPr>
          <p:cNvPr id="1830801603" name="Рисунок 183080160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54346" y="1508347"/>
            <a:ext cx="5582379" cy="3946742"/>
          </a:xfrm>
          <a:prstGeom prst="rect">
            <a:avLst/>
          </a:prstGeom>
          <a:ln w="6349">
            <a:solidFill>
              <a:srgbClr val="002060"/>
            </a:solidFill>
            <a:prstDash val="solid"/>
          </a:ln>
        </p:spPr>
      </p:pic>
      <p:sp>
        <p:nvSpPr>
          <p:cNvPr id="1033849182" name="TextBox 1033849181"/>
          <p:cNvSpPr txBox="1"/>
          <p:nvPr/>
        </p:nvSpPr>
        <p:spPr bwMode="auto">
          <a:xfrm>
            <a:off x="306749" y="1466847"/>
            <a:ext cx="2019515" cy="4877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 u="sng">
                <a:solidFill>
                  <a:srgbClr val="002060"/>
                </a:solidFill>
              </a:rPr>
              <a:t>Интернет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78" y="2116609"/>
            <a:ext cx="3956050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210" y="1710704"/>
            <a:ext cx="4627831" cy="6365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1365652" name="TextBox 911365651"/>
          <p:cNvSpPr txBox="1"/>
          <p:nvPr/>
        </p:nvSpPr>
        <p:spPr bwMode="auto">
          <a:xfrm>
            <a:off x="706815" y="125694"/>
            <a:ext cx="13445460" cy="9144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3600" b="1" i="0" u="none" strike="noStrike" cap="none" spc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Наличий авторских программ, методических пособий</a:t>
            </a:r>
            <a:endParaRPr sz="3600">
              <a:solidFill>
                <a:srgbClr val="002060"/>
              </a:solidFill>
            </a:endParaRPr>
          </a:p>
          <a:p>
            <a:pPr>
              <a:defRPr/>
            </a:pPr>
            <a:endParaRPr/>
          </a:p>
        </p:txBody>
      </p:sp>
      <p:sp>
        <p:nvSpPr>
          <p:cNvPr id="1757335448" name="TextBox 1757335447"/>
          <p:cNvSpPr txBox="1"/>
          <p:nvPr/>
        </p:nvSpPr>
        <p:spPr bwMode="auto">
          <a:xfrm>
            <a:off x="1316399" y="2095499"/>
            <a:ext cx="1429418" cy="487715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78381383" name="TextBox 178381382"/>
          <p:cNvSpPr txBox="1"/>
          <p:nvPr/>
        </p:nvSpPr>
        <p:spPr bwMode="auto">
          <a:xfrm>
            <a:off x="1125899" y="1150619"/>
            <a:ext cx="1962257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endParaRPr b="1"/>
          </a:p>
        </p:txBody>
      </p:sp>
      <p:pic>
        <p:nvPicPr>
          <p:cNvPr id="1712200191" name="Рисунок 171220019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69">
            <a:off x="6502245" y="1662727"/>
            <a:ext cx="6880813" cy="5160610"/>
          </a:xfrm>
          <a:prstGeom prst="rect">
            <a:avLst/>
          </a:prstGeom>
          <a:ln w="6349">
            <a:solidFill>
              <a:srgbClr val="002060"/>
            </a:solidFill>
            <a:prstDash val="solid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46" y="802602"/>
            <a:ext cx="4896702" cy="6734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6422989" name="TextBox 766422988"/>
          <p:cNvSpPr txBox="1"/>
          <p:nvPr/>
        </p:nvSpPr>
        <p:spPr bwMode="auto">
          <a:xfrm>
            <a:off x="706815" y="2489304"/>
            <a:ext cx="13443442" cy="201171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3600" b="1" i="0" u="none" strike="noStrike" cap="none" spc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sz="3600">
              <a:solidFill>
                <a:srgbClr val="002060"/>
              </a:solidFill>
            </a:endParaRPr>
          </a:p>
          <a:p>
            <a:pPr>
              <a:defRPr/>
            </a:pPr>
            <a:endParaRPr/>
          </a:p>
        </p:txBody>
      </p:sp>
      <p:sp>
        <p:nvSpPr>
          <p:cNvPr id="1931926038" name="TextBox 1931926037"/>
          <p:cNvSpPr txBox="1"/>
          <p:nvPr/>
        </p:nvSpPr>
        <p:spPr bwMode="auto">
          <a:xfrm>
            <a:off x="1316397" y="2095498"/>
            <a:ext cx="1429417" cy="487714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62586602" name="TextBox 1662586601"/>
          <p:cNvSpPr txBox="1"/>
          <p:nvPr/>
        </p:nvSpPr>
        <p:spPr bwMode="auto">
          <a:xfrm>
            <a:off x="1125898" y="1150618"/>
            <a:ext cx="1962256" cy="36579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endParaRPr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7755207" name="TextBox 497755206"/>
          <p:cNvSpPr txBox="1"/>
          <p:nvPr/>
        </p:nvSpPr>
        <p:spPr bwMode="auto">
          <a:xfrm>
            <a:off x="706815" y="125694"/>
            <a:ext cx="13443478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27312250" name="TextBox 227312249"/>
          <p:cNvSpPr txBox="1"/>
          <p:nvPr/>
        </p:nvSpPr>
        <p:spPr bwMode="auto">
          <a:xfrm>
            <a:off x="1316397" y="2095498"/>
            <a:ext cx="1429417" cy="487714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40157045" name="TextBox 40157044"/>
          <p:cNvSpPr txBox="1"/>
          <p:nvPr/>
        </p:nvSpPr>
        <p:spPr bwMode="auto">
          <a:xfrm>
            <a:off x="1125898" y="1150618"/>
            <a:ext cx="1962256" cy="36579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endParaRPr b="1"/>
          </a:p>
        </p:txBody>
      </p:sp>
      <p:graphicFrame>
        <p:nvGraphicFramePr>
          <p:cNvPr id="815345557" name="Таблиц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4233644"/>
              </p:ext>
            </p:extLst>
          </p:nvPr>
        </p:nvGraphicFramePr>
        <p:xfrm>
          <a:off x="0" y="390172"/>
          <a:ext cx="14403748" cy="3514368"/>
        </p:xfrm>
        <a:graphic>
          <a:graphicData uri="http://schemas.openxmlformats.org/drawingml/2006/table">
            <a:tbl>
              <a:tblPr firstRow="1" bandRow="1">
                <a:tableStyleId>{16BF3056-8C90-042B-3393-240679DB055E}</a:tableStyleId>
              </a:tblPr>
              <a:tblGrid>
                <a:gridCol w="2138062"/>
                <a:gridCol w="3891937"/>
                <a:gridCol w="3960000"/>
                <a:gridCol w="4413749"/>
              </a:tblGrid>
              <a:tr h="60081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</a:rPr>
                        <a:t>дата</a:t>
                      </a:r>
                      <a:endParaRPr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</a:rPr>
                        <a:t>место</a:t>
                      </a:r>
                      <a:endParaRPr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</a:rPr>
                        <a:t>тема</a:t>
                      </a:r>
                      <a:endParaRPr sz="24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</a:rPr>
                        <a:t>Название мероприятия</a:t>
                      </a:r>
                      <a:endParaRPr sz="24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566">
                <a:tc gridSpan="4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600" b="1" u="sng" dirty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Уровень образовательной организации</a:t>
                      </a:r>
                      <a:endParaRPr sz="2600" b="1" u="sng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</a:tr>
              <a:tr h="1419461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24.10.202</a:t>
                      </a:r>
                      <a:r>
                        <a:rPr lang="en-US" sz="200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200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МАДОУ «Детский сад №82»</a:t>
                      </a:r>
                      <a:endParaRPr sz="200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«Современные образовательные технологии в ДОО»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Педсовет №2 «Использование современных педагогических технологий в обучении дошкольников»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1523">
                <a:tc gridSpan="4"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600" b="1" u="sng" dirty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Всероссийский уровень</a:t>
                      </a:r>
                      <a:endParaRPr sz="2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39498920" name="Таблица 11394989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3452905"/>
              </p:ext>
            </p:extLst>
          </p:nvPr>
        </p:nvGraphicFramePr>
        <p:xfrm>
          <a:off x="12082" y="3942643"/>
          <a:ext cx="14379583" cy="2311642"/>
        </p:xfrm>
        <a:graphic>
          <a:graphicData uri="http://schemas.openxmlformats.org/drawingml/2006/table">
            <a:tbl>
              <a:tblPr firstRow="1" firstCol="1" bandRow="1">
                <a:tableStyleId>{16BF3056-8C90-042B-3393-240679DB055E}</a:tableStyleId>
              </a:tblPr>
              <a:tblGrid>
                <a:gridCol w="2070000"/>
                <a:gridCol w="3870000"/>
                <a:gridCol w="4050000"/>
                <a:gridCol w="4389583"/>
              </a:tblGrid>
              <a:tr h="23116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2000" b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11.02.2019</a:t>
                      </a:r>
                      <a:endParaRPr sz="2000" b="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ФГБОУ ВО Мордовский государственный педагогический университет</a:t>
                      </a:r>
                      <a:endParaRPr sz="20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имени М.Е. Евсевьева»</a:t>
                      </a:r>
                      <a:endParaRPr sz="20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0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Психолого-педагогическое сопровождение лиц с ограниченными возможностями здоровья в условиях инклюзивного образования</a:t>
                      </a:r>
                      <a:endParaRPr sz="20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499"/>
                        </a:spcBef>
                        <a:spcAft>
                          <a:spcPts val="499"/>
                        </a:spcAft>
                        <a:defRPr/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Межрегиональный научно-практический семинар «Психолого-педагогическое сопровождение лиц с ограниченными возможностями здоровья в условиях инклюзивного образования»</a:t>
                      </a:r>
                      <a:endParaRPr sz="20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4320065" name="TextBox 1234320064"/>
          <p:cNvSpPr txBox="1"/>
          <p:nvPr/>
        </p:nvSpPr>
        <p:spPr bwMode="auto">
          <a:xfrm>
            <a:off x="706815" y="125694"/>
            <a:ext cx="13443442" cy="201171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3600" b="1" i="0" u="none" strike="noStrike" cap="none" spc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sz="3600">
              <a:solidFill>
                <a:srgbClr val="002060"/>
              </a:solidFill>
            </a:endParaRPr>
          </a:p>
          <a:p>
            <a:pPr>
              <a:defRPr/>
            </a:pPr>
            <a:endParaRPr/>
          </a:p>
        </p:txBody>
      </p:sp>
      <p:sp>
        <p:nvSpPr>
          <p:cNvPr id="1111885218" name="TextBox 1111885217"/>
          <p:cNvSpPr txBox="1"/>
          <p:nvPr/>
        </p:nvSpPr>
        <p:spPr bwMode="auto">
          <a:xfrm>
            <a:off x="1316397" y="2095498"/>
            <a:ext cx="1429417" cy="487714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39556024" name="TextBox 1639556023"/>
          <p:cNvSpPr txBox="1"/>
          <p:nvPr/>
        </p:nvSpPr>
        <p:spPr bwMode="auto">
          <a:xfrm>
            <a:off x="1125898" y="1150618"/>
            <a:ext cx="1962256" cy="36579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endParaRPr b="1"/>
          </a:p>
        </p:txBody>
      </p:sp>
      <p:sp>
        <p:nvSpPr>
          <p:cNvPr id="38134982" name="TextBox 38134981"/>
          <p:cNvSpPr txBox="1"/>
          <p:nvPr/>
        </p:nvSpPr>
        <p:spPr bwMode="auto">
          <a:xfrm>
            <a:off x="306748" y="2038348"/>
            <a:ext cx="6934306" cy="48771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 u="sng">
                <a:solidFill>
                  <a:srgbClr val="002060"/>
                </a:solidFill>
              </a:rPr>
              <a:t>Уровень образовательной организации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296" y="2101826"/>
            <a:ext cx="4068359" cy="5595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5885109" name="TextBox 1945885108"/>
          <p:cNvSpPr txBox="1"/>
          <p:nvPr/>
        </p:nvSpPr>
        <p:spPr bwMode="auto">
          <a:xfrm>
            <a:off x="706815" y="125694"/>
            <a:ext cx="13443479" cy="12192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800" b="1" i="0" u="none" strike="noStrike" cap="none" spc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sz="2800">
              <a:solidFill>
                <a:srgbClr val="002060"/>
              </a:solidFill>
            </a:endParaRPr>
          </a:p>
          <a:p>
            <a:pPr>
              <a:defRPr/>
            </a:pPr>
            <a:endParaRPr/>
          </a:p>
        </p:txBody>
      </p:sp>
      <p:sp>
        <p:nvSpPr>
          <p:cNvPr id="1572388447" name="TextBox 1572388446"/>
          <p:cNvSpPr txBox="1"/>
          <p:nvPr/>
        </p:nvSpPr>
        <p:spPr bwMode="auto">
          <a:xfrm>
            <a:off x="1316397" y="2095498"/>
            <a:ext cx="1429417" cy="487714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022300697" name="TextBox 1022300696"/>
          <p:cNvSpPr txBox="1"/>
          <p:nvPr/>
        </p:nvSpPr>
        <p:spPr bwMode="auto">
          <a:xfrm>
            <a:off x="1125898" y="1150618"/>
            <a:ext cx="1962256" cy="36579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endParaRPr b="1"/>
          </a:p>
        </p:txBody>
      </p:sp>
      <p:sp>
        <p:nvSpPr>
          <p:cNvPr id="357297695" name="TextBox 357297694"/>
          <p:cNvSpPr txBox="1"/>
          <p:nvPr/>
        </p:nvSpPr>
        <p:spPr bwMode="auto">
          <a:xfrm>
            <a:off x="78149" y="1219199"/>
            <a:ext cx="6935207" cy="4877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 u="sng">
                <a:solidFill>
                  <a:srgbClr val="002060"/>
                </a:solidFill>
              </a:rPr>
              <a:t>Республиканский уровень</a:t>
            </a:r>
          </a:p>
        </p:txBody>
      </p:sp>
      <p:pic>
        <p:nvPicPr>
          <p:cNvPr id="1999464520" name="Рисунок 199946451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51248" y="1150618"/>
            <a:ext cx="4747200" cy="6709581"/>
          </a:xfrm>
          <a:prstGeom prst="rect">
            <a:avLst/>
          </a:prstGeom>
          <a:ln w="6349">
            <a:solidFill>
              <a:srgbClr val="00206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8900604" name="TextBox 798900603"/>
          <p:cNvSpPr txBox="1"/>
          <p:nvPr/>
        </p:nvSpPr>
        <p:spPr bwMode="auto">
          <a:xfrm>
            <a:off x="706815" y="125694"/>
            <a:ext cx="13443300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Проведение открытых занятий, мастер-классов,мероприятий</a:t>
            </a:r>
          </a:p>
        </p:txBody>
      </p:sp>
      <p:sp>
        <p:nvSpPr>
          <p:cNvPr id="132371429" name="TextBox 132371428"/>
          <p:cNvSpPr txBox="1"/>
          <p:nvPr/>
        </p:nvSpPr>
        <p:spPr bwMode="auto">
          <a:xfrm>
            <a:off x="1316399" y="2095499"/>
            <a:ext cx="1429418" cy="487715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337912922" name="TextBox 1337912921"/>
          <p:cNvSpPr txBox="1"/>
          <p:nvPr/>
        </p:nvSpPr>
        <p:spPr bwMode="auto">
          <a:xfrm>
            <a:off x="1125899" y="1150619"/>
            <a:ext cx="1962257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endParaRPr b="1"/>
          </a:p>
        </p:txBody>
      </p:sp>
      <p:sp>
        <p:nvSpPr>
          <p:cNvPr id="1403902355" name="TextBox 1403902354"/>
          <p:cNvSpPr txBox="1"/>
          <p:nvPr/>
        </p:nvSpPr>
        <p:spPr bwMode="auto">
          <a:xfrm>
            <a:off x="649649" y="1219199"/>
            <a:ext cx="6764297" cy="4877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 u="sng">
                <a:solidFill>
                  <a:srgbClr val="002060"/>
                </a:solidFill>
              </a:rPr>
              <a:t>Уровень образовательной организации</a:t>
            </a:r>
            <a:endParaRPr sz="2600" b="1">
              <a:solidFill>
                <a:srgbClr val="002060"/>
              </a:solidFill>
            </a:endParaRPr>
          </a:p>
        </p:txBody>
      </p:sp>
      <p:graphicFrame>
        <p:nvGraphicFramePr>
          <p:cNvPr id="1534918812" name="Таблица 1534918811"/>
          <p:cNvGraphicFramePr>
            <a:graphicFrameLocks/>
          </p:cNvGraphicFramePr>
          <p:nvPr/>
        </p:nvGraphicFramePr>
        <p:xfrm>
          <a:off x="706815" y="2313996"/>
          <a:ext cx="13265133" cy="2560320"/>
        </p:xfrm>
        <a:graphic>
          <a:graphicData uri="http://schemas.openxmlformats.org/drawingml/2006/table">
            <a:tbl>
              <a:tblPr firstRow="1" bandRow="1">
                <a:tableStyleId>{16BF3056-8C90-042B-3393-240679DB055E}</a:tableStyleId>
              </a:tblPr>
              <a:tblGrid>
                <a:gridCol w="2977212"/>
                <a:gridCol w="3655355"/>
                <a:gridCol w="3316283"/>
                <a:gridCol w="3316283"/>
              </a:tblGrid>
              <a:tr h="3467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2600">
                          <a:solidFill>
                            <a:srgbClr val="002060"/>
                          </a:solidFill>
                        </a:rPr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2600">
                          <a:solidFill>
                            <a:srgbClr val="002060"/>
                          </a:solidFill>
                        </a:rPr>
                        <a:t>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2600">
                          <a:solidFill>
                            <a:srgbClr val="002060"/>
                          </a:solidFill>
                        </a:rPr>
                        <a:t>Тема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2600">
                          <a:solidFill>
                            <a:srgbClr val="002060"/>
                          </a:solidFill>
                        </a:rPr>
                        <a:t>Название мероприятия</a:t>
                      </a:r>
                    </a:p>
                  </a:txBody>
                  <a:tcPr/>
                </a:tc>
              </a:tr>
              <a:tr h="3594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2600">
                          <a:solidFill>
                            <a:srgbClr val="002060"/>
                          </a:solidFill>
                        </a:rPr>
                        <a:t>06.02.2022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2600">
                          <a:solidFill>
                            <a:srgbClr val="002060"/>
                          </a:solidFill>
                        </a:rPr>
                        <a:t>МАДОУ «Детский сад 82»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2600">
                          <a:solidFill>
                            <a:srgbClr val="002060"/>
                          </a:solidFill>
                        </a:rPr>
                        <a:t>«Умелые ладошки»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2600">
                          <a:solidFill>
                            <a:srgbClr val="002060"/>
                          </a:solidFill>
                        </a:rPr>
                        <a:t>Мастер-класс в форме открытого просмотра для родителей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6240920" name="TextBox 1226240919"/>
          <p:cNvSpPr txBox="1"/>
          <p:nvPr/>
        </p:nvSpPr>
        <p:spPr bwMode="auto">
          <a:xfrm>
            <a:off x="529293" y="172393"/>
            <a:ext cx="13431567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 dirty="0" err="1">
                <a:solidFill>
                  <a:srgbClr val="002060"/>
                </a:solidFill>
              </a:rPr>
              <a:t>Представление</a:t>
            </a:r>
            <a:r>
              <a:rPr sz="3600" b="1" dirty="0">
                <a:solidFill>
                  <a:srgbClr val="002060"/>
                </a:solidFill>
              </a:rPr>
              <a:t> к </a:t>
            </a:r>
            <a:r>
              <a:rPr sz="3600" b="1" dirty="0" err="1">
                <a:solidFill>
                  <a:srgbClr val="002060"/>
                </a:solidFill>
              </a:rPr>
              <a:t>аттестации</a:t>
            </a:r>
            <a:endParaRPr sz="36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4" y="812508"/>
            <a:ext cx="5184576" cy="71308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86" y="812508"/>
            <a:ext cx="5242217" cy="7210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3311988" name="TextBox 463311987"/>
          <p:cNvSpPr txBox="1"/>
          <p:nvPr/>
        </p:nvSpPr>
        <p:spPr bwMode="auto">
          <a:xfrm>
            <a:off x="706815" y="125694"/>
            <a:ext cx="13443300" cy="64011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Проведение открытых занятий, мастер-классов,мероприятий</a:t>
            </a:r>
          </a:p>
        </p:txBody>
      </p:sp>
      <p:sp>
        <p:nvSpPr>
          <p:cNvPr id="46069850" name="TextBox 46069849"/>
          <p:cNvSpPr txBox="1"/>
          <p:nvPr/>
        </p:nvSpPr>
        <p:spPr bwMode="auto">
          <a:xfrm>
            <a:off x="1316397" y="2095498"/>
            <a:ext cx="1429417" cy="487714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553349254" name="TextBox 1553349253"/>
          <p:cNvSpPr txBox="1"/>
          <p:nvPr/>
        </p:nvSpPr>
        <p:spPr bwMode="auto">
          <a:xfrm>
            <a:off x="1125898" y="1150618"/>
            <a:ext cx="1962256" cy="36579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endParaRPr b="1"/>
          </a:p>
        </p:txBody>
      </p:sp>
      <p:sp>
        <p:nvSpPr>
          <p:cNvPr id="1050066007" name="TextBox 1050066006"/>
          <p:cNvSpPr txBox="1"/>
          <p:nvPr/>
        </p:nvSpPr>
        <p:spPr bwMode="auto">
          <a:xfrm>
            <a:off x="649649" y="1219199"/>
            <a:ext cx="6764188" cy="4877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 u="sng">
                <a:solidFill>
                  <a:srgbClr val="002060"/>
                </a:solidFill>
              </a:rPr>
              <a:t>Уровень образовательной организации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490" y="1732281"/>
            <a:ext cx="4536662" cy="62396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02" y="1706914"/>
            <a:ext cx="4555626" cy="6265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66920" name="TextBox 17166919"/>
          <p:cNvSpPr txBox="1"/>
          <p:nvPr/>
        </p:nvSpPr>
        <p:spPr bwMode="auto">
          <a:xfrm>
            <a:off x="706815" y="125694"/>
            <a:ext cx="13440132" cy="1188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715932994" name="Рисунок 71593299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53931" y="1543050"/>
            <a:ext cx="4444267" cy="6286500"/>
          </a:xfrm>
          <a:prstGeom prst="rect">
            <a:avLst/>
          </a:prstGeom>
          <a:ln w="6349">
            <a:solidFill>
              <a:srgbClr val="00206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3297263" name="TextBox 773297262"/>
          <p:cNvSpPr txBox="1"/>
          <p:nvPr/>
        </p:nvSpPr>
        <p:spPr bwMode="auto">
          <a:xfrm>
            <a:off x="2119977" y="181028"/>
            <a:ext cx="11241238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 dirty="0" err="1">
                <a:solidFill>
                  <a:srgbClr val="002060"/>
                </a:solidFill>
              </a:rPr>
              <a:t>Позитивные</a:t>
            </a:r>
            <a:r>
              <a:rPr sz="3600" b="1" dirty="0">
                <a:solidFill>
                  <a:srgbClr val="002060"/>
                </a:solidFill>
              </a:rPr>
              <a:t> </a:t>
            </a:r>
            <a:r>
              <a:rPr sz="3600" b="1" dirty="0" err="1">
                <a:solidFill>
                  <a:srgbClr val="002060"/>
                </a:solidFill>
              </a:rPr>
              <a:t>результаты</a:t>
            </a:r>
            <a:r>
              <a:rPr sz="3600" b="1" dirty="0">
                <a:solidFill>
                  <a:srgbClr val="002060"/>
                </a:solidFill>
              </a:rPr>
              <a:t> </a:t>
            </a:r>
            <a:r>
              <a:rPr sz="3600" b="1" dirty="0" err="1">
                <a:solidFill>
                  <a:srgbClr val="002060"/>
                </a:solidFill>
              </a:rPr>
              <a:t>работы</a:t>
            </a:r>
            <a:r>
              <a:rPr sz="3600" b="1" dirty="0">
                <a:solidFill>
                  <a:srgbClr val="002060"/>
                </a:solidFill>
              </a:rPr>
              <a:t> с </a:t>
            </a:r>
            <a:r>
              <a:rPr sz="3600" b="1" dirty="0" err="1">
                <a:solidFill>
                  <a:srgbClr val="002060"/>
                </a:solidFill>
              </a:rPr>
              <a:t>воспитанниками</a:t>
            </a:r>
            <a:endParaRPr sz="3600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50" y="879471"/>
            <a:ext cx="5151377" cy="70851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434" y="856640"/>
            <a:ext cx="5184576" cy="7130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666" y="1045575"/>
            <a:ext cx="4941958" cy="67971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426" y="1045575"/>
            <a:ext cx="4935353" cy="6788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817762" y="244401"/>
            <a:ext cx="11241238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 dirty="0" err="1">
                <a:solidFill>
                  <a:srgbClr val="002060"/>
                </a:solidFill>
              </a:rPr>
              <a:t>Позитивные</a:t>
            </a:r>
            <a:r>
              <a:rPr sz="3600" b="1" dirty="0">
                <a:solidFill>
                  <a:srgbClr val="002060"/>
                </a:solidFill>
              </a:rPr>
              <a:t> </a:t>
            </a:r>
            <a:r>
              <a:rPr sz="3600" b="1" dirty="0" err="1">
                <a:solidFill>
                  <a:srgbClr val="002060"/>
                </a:solidFill>
              </a:rPr>
              <a:t>результаты</a:t>
            </a:r>
            <a:r>
              <a:rPr sz="3600" b="1" dirty="0">
                <a:solidFill>
                  <a:srgbClr val="002060"/>
                </a:solidFill>
              </a:rPr>
              <a:t> </a:t>
            </a:r>
            <a:r>
              <a:rPr sz="3600" b="1" dirty="0" err="1">
                <a:solidFill>
                  <a:srgbClr val="002060"/>
                </a:solidFill>
              </a:rPr>
              <a:t>работы</a:t>
            </a:r>
            <a:r>
              <a:rPr sz="3600" b="1" dirty="0">
                <a:solidFill>
                  <a:srgbClr val="002060"/>
                </a:solidFill>
              </a:rPr>
              <a:t> с </a:t>
            </a:r>
            <a:r>
              <a:rPr sz="3600" b="1" dirty="0" err="1">
                <a:solidFill>
                  <a:srgbClr val="002060"/>
                </a:solidFill>
              </a:rPr>
              <a:t>воспитанниками</a:t>
            </a:r>
            <a:endParaRPr sz="3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0059603" name="TextBox 1520059602"/>
          <p:cNvSpPr txBox="1"/>
          <p:nvPr/>
        </p:nvSpPr>
        <p:spPr bwMode="auto">
          <a:xfrm>
            <a:off x="2100926" y="261021"/>
            <a:ext cx="11239618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Качество взаимодействия с родителями</a:t>
            </a:r>
            <a:endParaRPr sz="360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020"/>
            <a:ext cx="5249787" cy="7220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6858"/>
          <a:stretch/>
        </p:blipFill>
        <p:spPr>
          <a:xfrm>
            <a:off x="5058122" y="901136"/>
            <a:ext cx="4889747" cy="7220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7282"/>
          <a:stretch/>
        </p:blipFill>
        <p:spPr>
          <a:xfrm>
            <a:off x="9617017" y="929020"/>
            <a:ext cx="4846283" cy="719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0059603" name="TextBox 1520059602"/>
          <p:cNvSpPr txBox="1"/>
          <p:nvPr/>
        </p:nvSpPr>
        <p:spPr bwMode="auto">
          <a:xfrm>
            <a:off x="2100926" y="261021"/>
            <a:ext cx="11239618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Качество взаимодействия с родителями</a:t>
            </a:r>
            <a:endParaRPr sz="360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62" y="1036489"/>
            <a:ext cx="4951734" cy="68105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58" y="1036489"/>
            <a:ext cx="4968709" cy="683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7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8203147" name="TextBox 1578203146"/>
          <p:cNvSpPr txBox="1"/>
          <p:nvPr/>
        </p:nvSpPr>
        <p:spPr bwMode="auto">
          <a:xfrm>
            <a:off x="1415126" y="314379"/>
            <a:ext cx="12055244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Работа с детьми из социально-неблагополучных семей</a:t>
            </a:r>
            <a:endParaRPr sz="360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042" y="1108497"/>
            <a:ext cx="4896702" cy="6734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874971" name="TextBox 74874970"/>
          <p:cNvSpPr txBox="1"/>
          <p:nvPr/>
        </p:nvSpPr>
        <p:spPr bwMode="auto">
          <a:xfrm>
            <a:off x="1796125" y="161977"/>
            <a:ext cx="11238249" cy="64023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Участие педагога в профессиональных конкурсах</a:t>
            </a:r>
            <a:endParaRPr sz="3600">
              <a:solidFill>
                <a:srgbClr val="7030A0"/>
              </a:solidFill>
            </a:endParaRPr>
          </a:p>
        </p:txBody>
      </p:sp>
      <p:sp>
        <p:nvSpPr>
          <p:cNvPr id="1746362540" name="TextBox 1746362539"/>
          <p:cNvSpPr txBox="1"/>
          <p:nvPr/>
        </p:nvSpPr>
        <p:spPr bwMode="auto">
          <a:xfrm>
            <a:off x="154347" y="995814"/>
            <a:ext cx="4205296" cy="487714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 u="sng">
                <a:solidFill>
                  <a:srgbClr val="002060"/>
                </a:solidFill>
              </a:rPr>
              <a:t>Республиканский  уровень</a:t>
            </a:r>
            <a:endParaRPr u="sng"/>
          </a:p>
        </p:txBody>
      </p:sp>
      <p:pic>
        <p:nvPicPr>
          <p:cNvPr id="710090319" name="Рисунок 71009031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58998" y="1792121"/>
            <a:ext cx="7958648" cy="5637375"/>
          </a:xfrm>
          <a:prstGeom prst="rect">
            <a:avLst/>
          </a:prstGeom>
          <a:ln w="6349">
            <a:solidFill>
              <a:srgbClr val="00206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3862564" name="TextBox 1923862563"/>
          <p:cNvSpPr txBox="1"/>
          <p:nvPr/>
        </p:nvSpPr>
        <p:spPr bwMode="auto">
          <a:xfrm>
            <a:off x="1796125" y="161977"/>
            <a:ext cx="11238249" cy="64023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Участие педагога в профессиональных конкурсах</a:t>
            </a:r>
            <a:endParaRPr sz="3600">
              <a:solidFill>
                <a:srgbClr val="7030A0"/>
              </a:solidFill>
            </a:endParaRPr>
          </a:p>
        </p:txBody>
      </p:sp>
      <p:pic>
        <p:nvPicPr>
          <p:cNvPr id="1749277365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92954" y="1774876"/>
            <a:ext cx="4410482" cy="6177003"/>
          </a:xfrm>
          <a:prstGeom prst="rect">
            <a:avLst/>
          </a:prstGeom>
          <a:ln w="12699">
            <a:solidFill>
              <a:schemeClr val="accent1">
                <a:lumMod val="50196"/>
              </a:schemeClr>
            </a:solidFill>
            <a:prstDash val="solid"/>
          </a:ln>
        </p:spPr>
      </p:pic>
      <p:pic>
        <p:nvPicPr>
          <p:cNvPr id="1036808118" name="Picture 5" descr="H:\сканы\087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280194" y="1483530"/>
            <a:ext cx="4702128" cy="6468349"/>
          </a:xfrm>
          <a:prstGeom prst="rect">
            <a:avLst/>
          </a:prstGeom>
          <a:noFill/>
          <a:ln w="6349">
            <a:solidFill>
              <a:schemeClr val="accent1">
                <a:lumMod val="50196"/>
              </a:schemeClr>
            </a:solidFill>
            <a:prstDash val="solid"/>
          </a:ln>
        </p:spPr>
      </p:pic>
      <p:sp>
        <p:nvSpPr>
          <p:cNvPr id="1553064969" name="TextBox 1553064968"/>
          <p:cNvSpPr txBox="1"/>
          <p:nvPr/>
        </p:nvSpPr>
        <p:spPr bwMode="auto">
          <a:xfrm>
            <a:off x="154348" y="995814"/>
            <a:ext cx="3765789" cy="487714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 u="sng">
                <a:solidFill>
                  <a:srgbClr val="002060"/>
                </a:solidFill>
              </a:rPr>
              <a:t>Всеросиийский уровень</a:t>
            </a:r>
            <a:endParaRPr u="sng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090570" y="4677296"/>
            <a:ext cx="1008112" cy="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8488610" name="TextBox 308488609"/>
          <p:cNvSpPr txBox="1"/>
          <p:nvPr/>
        </p:nvSpPr>
        <p:spPr bwMode="auto">
          <a:xfrm>
            <a:off x="1796124" y="161976"/>
            <a:ext cx="11238248" cy="64023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Участие педагога в профессиональных конкурсах</a:t>
            </a:r>
            <a:endParaRPr sz="3600">
              <a:solidFill>
                <a:srgbClr val="7030A0"/>
              </a:solidFill>
            </a:endParaRPr>
          </a:p>
        </p:txBody>
      </p:sp>
      <p:sp>
        <p:nvSpPr>
          <p:cNvPr id="1509921117" name="TextBox 1509921116"/>
          <p:cNvSpPr txBox="1"/>
          <p:nvPr/>
        </p:nvSpPr>
        <p:spPr bwMode="auto">
          <a:xfrm>
            <a:off x="154347" y="995814"/>
            <a:ext cx="3765789" cy="487713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 u="sng">
                <a:solidFill>
                  <a:srgbClr val="002060"/>
                </a:solidFill>
              </a:rPr>
              <a:t>Всеросиийский уровень</a:t>
            </a:r>
            <a:endParaRPr u="sng"/>
          </a:p>
        </p:txBody>
      </p:sp>
      <p:pic>
        <p:nvPicPr>
          <p:cNvPr id="352084391" name="Рисунок 35208439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63321" y="1924049"/>
            <a:ext cx="7684139" cy="5429250"/>
          </a:xfrm>
          <a:prstGeom prst="rect">
            <a:avLst/>
          </a:prstGeom>
          <a:ln w="6349">
            <a:solidFill>
              <a:srgbClr val="00206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9988606" name="TextBox 1789988605"/>
          <p:cNvSpPr txBox="1"/>
          <p:nvPr/>
        </p:nvSpPr>
        <p:spPr bwMode="auto">
          <a:xfrm>
            <a:off x="706816" y="581080"/>
            <a:ext cx="13431711" cy="139012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600" b="1" i="0" u="none" strike="noStrike" cap="none" spc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Представление педагогического </a:t>
            </a:r>
            <a:r>
              <a:rPr lang="ru-RU" sz="2600" b="1" i="0" u="none" strike="noStrike" cap="none" spc="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опыта размещено на официальном сайте МАДОУ «Детский сад №82 комбинированного вида»  </a:t>
            </a:r>
            <a:endParaRPr sz="2600" dirty="0">
              <a:solidFill>
                <a:srgbClr val="002060"/>
              </a:solidFill>
            </a:endParaRPr>
          </a:p>
          <a:p>
            <a:pPr algn="ctr">
              <a:defRPr/>
            </a:pPr>
            <a:endParaRPr sz="1800" b="1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82" y="1695317"/>
            <a:ext cx="12245123" cy="124849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hlinkClick r:id="rId3"/>
              </a:rPr>
              <a:t>Театрализованная деятельность как средство развития речи детей младшего дошкольного возраста</a:t>
            </a:r>
            <a:endParaRPr lang="ru-RU"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40440" name="TextBox 18440439"/>
          <p:cNvSpPr txBox="1"/>
          <p:nvPr/>
        </p:nvSpPr>
        <p:spPr bwMode="auto">
          <a:xfrm>
            <a:off x="2177127" y="581078"/>
            <a:ext cx="11238249" cy="64023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Участие педагога в профессиональных конкурсах</a:t>
            </a:r>
            <a:endParaRPr sz="3600">
              <a:solidFill>
                <a:srgbClr val="7030A0"/>
              </a:solidFill>
            </a:endParaRPr>
          </a:p>
        </p:txBody>
      </p:sp>
      <p:pic>
        <p:nvPicPr>
          <p:cNvPr id="1913641434" name="Рисунок 191364143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54949" y="1381208"/>
            <a:ext cx="4495797" cy="6359389"/>
          </a:xfrm>
          <a:prstGeom prst="rect">
            <a:avLst/>
          </a:prstGeom>
          <a:ln w="6349">
            <a:solidFill>
              <a:srgbClr val="002060"/>
            </a:solidFill>
            <a:prstDash val="solid"/>
          </a:ln>
        </p:spPr>
      </p:pic>
      <p:sp>
        <p:nvSpPr>
          <p:cNvPr id="241225573" name="TextBox 241225572"/>
          <p:cNvSpPr txBox="1"/>
          <p:nvPr/>
        </p:nvSpPr>
        <p:spPr bwMode="auto">
          <a:xfrm>
            <a:off x="173399" y="1276349"/>
            <a:ext cx="2438651" cy="4877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 u="sng">
                <a:solidFill>
                  <a:srgbClr val="002060"/>
                </a:solidFill>
              </a:rPr>
              <a:t>Интернет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4488934" name="TextBox 1204488933"/>
          <p:cNvSpPr txBox="1"/>
          <p:nvPr/>
        </p:nvSpPr>
        <p:spPr bwMode="auto">
          <a:xfrm>
            <a:off x="5296931" y="584958"/>
            <a:ext cx="4876038" cy="640236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ctr" anchorCtr="0" forceAA="0" compatLnSpc="0">
            <a:spAutoFit/>
          </a:bodyPr>
          <a:lstStyle/>
          <a:p>
            <a:pPr algn="r">
              <a:defRPr/>
            </a:pPr>
            <a:r>
              <a:rPr sz="3600" b="1">
                <a:solidFill>
                  <a:srgbClr val="002060"/>
                </a:solidFill>
              </a:rPr>
              <a:t>Награды и поощрения</a:t>
            </a:r>
            <a:endParaRPr>
              <a:solidFill>
                <a:srgbClr val="002060"/>
              </a:solidFill>
            </a:endParaRPr>
          </a:p>
        </p:txBody>
      </p:sp>
      <p:pic>
        <p:nvPicPr>
          <p:cNvPr id="1659302479" name="Рисунок 165930247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237756" y="1394292"/>
            <a:ext cx="4760454" cy="6422359"/>
          </a:xfrm>
          <a:prstGeom prst="rect">
            <a:avLst/>
          </a:prstGeom>
          <a:ln w="6349">
            <a:solidFill>
              <a:schemeClr val="accent1">
                <a:lumMod val="50196"/>
              </a:schemeClr>
            </a:solidFill>
            <a:prstDash val="solid"/>
          </a:ln>
        </p:spPr>
      </p:pic>
      <p:pic>
        <p:nvPicPr>
          <p:cNvPr id="1205246985" name="Рисунок 120524698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22994" y="1405986"/>
            <a:ext cx="4532054" cy="6410664"/>
          </a:xfrm>
          <a:prstGeom prst="rect">
            <a:avLst/>
          </a:prstGeom>
          <a:ln w="6349">
            <a:solidFill>
              <a:schemeClr val="accent1">
                <a:lumMod val="50196"/>
              </a:schemeClr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2030624" name="TextBox 992030623"/>
          <p:cNvSpPr txBox="1"/>
          <p:nvPr/>
        </p:nvSpPr>
        <p:spPr bwMode="auto">
          <a:xfrm>
            <a:off x="706816" y="581080"/>
            <a:ext cx="13430631" cy="64023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Участие в инновационной (эксперементальной) деятельности</a:t>
            </a:r>
            <a:endParaRPr sz="3600">
              <a:solidFill>
                <a:srgbClr val="002060"/>
              </a:solidFill>
            </a:endParaRPr>
          </a:p>
        </p:txBody>
      </p:sp>
      <p:pic>
        <p:nvPicPr>
          <p:cNvPr id="1596793824" name="Picture 3" descr="H:\аттестация Вишнякова высшая\СКАНЫ ПРИКАЗ\скан ПРИКАЗ от 27 мая.jpe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22461" y="1336575"/>
            <a:ext cx="4870687" cy="6520701"/>
          </a:xfrm>
          <a:prstGeom prst="rect">
            <a:avLst/>
          </a:prstGeom>
          <a:noFill/>
          <a:ln w="12699">
            <a:solidFill>
              <a:schemeClr val="accent1">
                <a:lumMod val="50196"/>
              </a:schemeClr>
            </a:solidFill>
            <a:prstDash val="solid"/>
            <a:miter lim="800000"/>
            <a:headEnd/>
            <a:tailEnd/>
          </a:ln>
        </p:spPr>
      </p:pic>
      <p:pic>
        <p:nvPicPr>
          <p:cNvPr id="741780920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04776" y="1409699"/>
            <a:ext cx="7900415" cy="6172200"/>
          </a:xfrm>
          <a:prstGeom prst="rect">
            <a:avLst/>
          </a:prstGeom>
          <a:noFill/>
          <a:ln w="6349">
            <a:solidFill>
              <a:srgbClr val="00206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3155114" name="TextBox 873155113"/>
          <p:cNvSpPr txBox="1"/>
          <p:nvPr/>
        </p:nvSpPr>
        <p:spPr bwMode="auto">
          <a:xfrm>
            <a:off x="706816" y="260960"/>
            <a:ext cx="13430631" cy="64023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Участие в инновационной (эксперементальной) деятельности</a:t>
            </a:r>
            <a:endParaRPr sz="3600">
              <a:solidFill>
                <a:srgbClr val="002060"/>
              </a:solidFill>
            </a:endParaRPr>
          </a:p>
        </p:txBody>
      </p:sp>
      <p:pic>
        <p:nvPicPr>
          <p:cNvPr id="607513403" name="Picture 2" descr="C:\Users\user\Pictures\2023-01-24\001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703632" y="883617"/>
            <a:ext cx="5080115" cy="6986716"/>
          </a:xfrm>
          <a:prstGeom prst="rect">
            <a:avLst/>
          </a:prstGeom>
          <a:noFill/>
          <a:ln w="6349">
            <a:solidFill>
              <a:srgbClr val="002060"/>
            </a:solidFill>
            <a:prstDash val="solid"/>
          </a:ln>
        </p:spPr>
      </p:pic>
      <p:pic>
        <p:nvPicPr>
          <p:cNvPr id="855102892" name="Рисунок 4"/>
          <p:cNvPicPr>
            <a:picLocks noChangeAspect="1"/>
          </p:cNvPicPr>
          <p:nvPr/>
        </p:nvPicPr>
        <p:blipFill>
          <a:blip r:embed="rId4"/>
          <a:srcRect r="5462"/>
          <a:stretch/>
        </p:blipFill>
        <p:spPr bwMode="auto">
          <a:xfrm>
            <a:off x="7755298" y="901198"/>
            <a:ext cx="4961765" cy="6969135"/>
          </a:xfrm>
          <a:prstGeom prst="rect">
            <a:avLst/>
          </a:prstGeom>
          <a:noFill/>
          <a:ln w="6349">
            <a:solidFill>
              <a:srgbClr val="002060"/>
            </a:solidFill>
            <a:prstDash val="solid"/>
          </a:ln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321818" y="5284961"/>
            <a:ext cx="158417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6238787" name="TextBox 666238786"/>
          <p:cNvSpPr txBox="1"/>
          <p:nvPr/>
        </p:nvSpPr>
        <p:spPr bwMode="auto">
          <a:xfrm>
            <a:off x="706816" y="260960"/>
            <a:ext cx="13430631" cy="64023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Участие в инновационной (эксперементальной) деятельности</a:t>
            </a:r>
            <a:endParaRPr sz="3600">
              <a:solidFill>
                <a:srgbClr val="002060"/>
              </a:solidFill>
            </a:endParaRPr>
          </a:p>
        </p:txBody>
      </p:sp>
      <p:pic>
        <p:nvPicPr>
          <p:cNvPr id="192036270" name="Рисунок 19203626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77445" y="990599"/>
            <a:ext cx="4825253" cy="6819899"/>
          </a:xfrm>
          <a:prstGeom prst="rect">
            <a:avLst/>
          </a:prstGeom>
          <a:ln w="6349">
            <a:solidFill>
              <a:srgbClr val="002060"/>
            </a:solidFill>
            <a:prstDash val="solid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458" y="980069"/>
            <a:ext cx="5033719" cy="6923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4246287" name="TextBox 1684246286"/>
          <p:cNvSpPr txBox="1"/>
          <p:nvPr/>
        </p:nvSpPr>
        <p:spPr bwMode="auto">
          <a:xfrm>
            <a:off x="706816" y="260960"/>
            <a:ext cx="13431999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Наличие публикаций</a:t>
            </a:r>
          </a:p>
        </p:txBody>
      </p:sp>
      <p:sp>
        <p:nvSpPr>
          <p:cNvPr id="1168296975" name="TextBox 1168296974"/>
          <p:cNvSpPr txBox="1"/>
          <p:nvPr/>
        </p:nvSpPr>
        <p:spPr bwMode="auto">
          <a:xfrm>
            <a:off x="1011599" y="1314450"/>
            <a:ext cx="2514708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 sz="3600">
              <a:solidFill>
                <a:srgbClr val="002060"/>
              </a:solidFill>
            </a:endParaRPr>
          </a:p>
        </p:txBody>
      </p:sp>
      <p:pic>
        <p:nvPicPr>
          <p:cNvPr id="721251373" name="Рисунок 72125137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37163" y="1447799"/>
            <a:ext cx="4536984" cy="6421296"/>
          </a:xfrm>
          <a:prstGeom prst="rect">
            <a:avLst/>
          </a:prstGeom>
          <a:ln w="12699">
            <a:solidFill>
              <a:srgbClr val="002060"/>
            </a:solidFill>
            <a:prstDash val="solid"/>
          </a:ln>
        </p:spPr>
      </p:pic>
      <p:pic>
        <p:nvPicPr>
          <p:cNvPr id="1438969144" name="Рисунок 143896914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647041" y="1447799"/>
            <a:ext cx="4584486" cy="6483298"/>
          </a:xfrm>
          <a:prstGeom prst="rect">
            <a:avLst/>
          </a:prstGeom>
          <a:ln w="12699">
            <a:solidFill>
              <a:srgbClr val="002060"/>
            </a:solidFill>
            <a:prstDash val="solid"/>
          </a:ln>
        </p:spPr>
      </p:pic>
      <p:sp>
        <p:nvSpPr>
          <p:cNvPr id="1750024294" name="TextBox 1750024293"/>
          <p:cNvSpPr txBox="1"/>
          <p:nvPr/>
        </p:nvSpPr>
        <p:spPr bwMode="auto">
          <a:xfrm>
            <a:off x="440099" y="704849"/>
            <a:ext cx="4514994" cy="4877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 u="sng">
                <a:solidFill>
                  <a:srgbClr val="002060"/>
                </a:solidFill>
              </a:rPr>
              <a:t>Всероссиийский уровень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8802538" y="2520369"/>
            <a:ext cx="18002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7481661" name="TextBox 257481660"/>
          <p:cNvSpPr txBox="1"/>
          <p:nvPr/>
        </p:nvSpPr>
        <p:spPr bwMode="auto">
          <a:xfrm>
            <a:off x="706815" y="260960"/>
            <a:ext cx="13431998" cy="64011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Наличие публикаций</a:t>
            </a:r>
          </a:p>
        </p:txBody>
      </p:sp>
      <p:sp>
        <p:nvSpPr>
          <p:cNvPr id="1033261053" name="TextBox 1033261052"/>
          <p:cNvSpPr txBox="1"/>
          <p:nvPr/>
        </p:nvSpPr>
        <p:spPr bwMode="auto">
          <a:xfrm>
            <a:off x="1011598" y="1314450"/>
            <a:ext cx="2514707" cy="64011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 sz="3600">
              <a:solidFill>
                <a:srgbClr val="002060"/>
              </a:solidFill>
            </a:endParaRPr>
          </a:p>
        </p:txBody>
      </p:sp>
      <p:pic>
        <p:nvPicPr>
          <p:cNvPr id="684132891" name="Рисунок 68413289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0115" y="901075"/>
            <a:ext cx="4894313" cy="6921450"/>
          </a:xfrm>
          <a:prstGeom prst="rect">
            <a:avLst/>
          </a:prstGeom>
          <a:ln w="12699">
            <a:solidFill>
              <a:srgbClr val="002060"/>
            </a:solidFill>
            <a:prstDash val="solid"/>
          </a:ln>
        </p:spPr>
      </p:pic>
      <p:pic>
        <p:nvPicPr>
          <p:cNvPr id="494590381" name="Рисунок 49459038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893543" y="1457324"/>
            <a:ext cx="8092870" cy="5721300"/>
          </a:xfrm>
          <a:prstGeom prst="rect">
            <a:avLst/>
          </a:prstGeom>
          <a:ln w="12699">
            <a:solidFill>
              <a:srgbClr val="00206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0803464" name="TextBox 2050803463"/>
          <p:cNvSpPr txBox="1"/>
          <p:nvPr/>
        </p:nvSpPr>
        <p:spPr bwMode="auto">
          <a:xfrm>
            <a:off x="706815" y="260959"/>
            <a:ext cx="13431997" cy="64011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</a:rPr>
              <a:t>Наличие публикаций</a:t>
            </a:r>
          </a:p>
        </p:txBody>
      </p:sp>
      <p:sp>
        <p:nvSpPr>
          <p:cNvPr id="1110280605" name="TextBox 1110280604"/>
          <p:cNvSpPr txBox="1"/>
          <p:nvPr/>
        </p:nvSpPr>
        <p:spPr bwMode="auto">
          <a:xfrm>
            <a:off x="1011597" y="1314450"/>
            <a:ext cx="2514706" cy="64011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 sz="3600">
              <a:solidFill>
                <a:srgbClr val="002060"/>
              </a:solidFill>
            </a:endParaRPr>
          </a:p>
        </p:txBody>
      </p:sp>
      <p:pic>
        <p:nvPicPr>
          <p:cNvPr id="1962468773" name="Рисунок 196246877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97798" y="1034423"/>
            <a:ext cx="4501200" cy="6829754"/>
          </a:xfrm>
          <a:prstGeom prst="rect">
            <a:avLst/>
          </a:prstGeom>
          <a:ln w="6349">
            <a:solidFill>
              <a:srgbClr val="002060"/>
            </a:solidFill>
            <a:prstDash val="solid"/>
          </a:ln>
        </p:spPr>
      </p:pic>
      <p:sp>
        <p:nvSpPr>
          <p:cNvPr id="501770904" name="TextBox 501770903"/>
          <p:cNvSpPr txBox="1"/>
          <p:nvPr/>
        </p:nvSpPr>
        <p:spPr bwMode="auto">
          <a:xfrm>
            <a:off x="421049" y="901071"/>
            <a:ext cx="2190965" cy="4877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 u="sng">
                <a:solidFill>
                  <a:srgbClr val="002060"/>
                </a:solidFill>
              </a:rPr>
              <a:t>Интернет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Lines">
  <a:themeElements>
    <a:clrScheme name="Lines">
      <a:dk1>
        <a:sysClr val="windowText" lastClr="000000"/>
      </a:dk1>
      <a:lt1>
        <a:srgbClr val="D4735E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3300"/>
      </a:hlink>
      <a:folHlink>
        <a:srgbClr val="B2B2B2"/>
      </a:folHlink>
    </a:clrScheme>
    <a:fontScheme name="Times New Roma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>
            <a:tint val="96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>
          <a:blip xmlns:r="http://schemas.openxmlformats.org/officeDocument/2006/relationships" r:embed="rId1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>
    <a:spDef>
      <a:spPr bwMode="auto"/>
      <a:bodyPr/>
      <a:lstStyle/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</TotalTime>
  <Words>460</Words>
  <Application>Microsoft Office PowerPoint</Application>
  <DocSecurity>0</DocSecurity>
  <PresentationFormat>Произвольный</PresentationFormat>
  <Paragraphs>76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Times New Roman</vt:lpstr>
      <vt:lpstr>Wingdings</vt:lpstr>
      <vt:lpstr>Lines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keywords/>
  <dc:description/>
  <cp:lastModifiedBy>СтВоспитатель</cp:lastModifiedBy>
  <cp:revision>31</cp:revision>
  <dcterms:created xsi:type="dcterms:W3CDTF">2012-12-03T06:56:55Z</dcterms:created>
  <dcterms:modified xsi:type="dcterms:W3CDTF">2024-02-05T14:18:23Z</dcterms:modified>
  <cp:category/>
  <dc:identifier/>
  <cp:contentStatus/>
  <dc:language/>
  <cp:version/>
</cp:coreProperties>
</file>