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322" r:id="rId6"/>
    <p:sldId id="324" r:id="rId7"/>
    <p:sldId id="325" r:id="rId8"/>
    <p:sldId id="326" r:id="rId9"/>
    <p:sldId id="327" r:id="rId10"/>
    <p:sldId id="265" r:id="rId11"/>
    <p:sldId id="262" r:id="rId12"/>
    <p:sldId id="328" r:id="rId13"/>
    <p:sldId id="329" r:id="rId14"/>
    <p:sldId id="266" r:id="rId15"/>
    <p:sldId id="267" r:id="rId16"/>
    <p:sldId id="268" r:id="rId17"/>
    <p:sldId id="269" r:id="rId18"/>
    <p:sldId id="330" r:id="rId19"/>
    <p:sldId id="271" r:id="rId20"/>
    <p:sldId id="272" r:id="rId21"/>
    <p:sldId id="273" r:id="rId22"/>
    <p:sldId id="274" r:id="rId23"/>
    <p:sldId id="275" r:id="rId24"/>
    <p:sldId id="331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332" r:id="rId42"/>
    <p:sldId id="294" r:id="rId43"/>
    <p:sldId id="297" r:id="rId44"/>
    <p:sldId id="333" r:id="rId45"/>
    <p:sldId id="298" r:id="rId46"/>
    <p:sldId id="299" r:id="rId47"/>
    <p:sldId id="300" r:id="rId48"/>
    <p:sldId id="305" r:id="rId49"/>
    <p:sldId id="306" r:id="rId50"/>
    <p:sldId id="307" r:id="rId51"/>
    <p:sldId id="308" r:id="rId52"/>
    <p:sldId id="310" r:id="rId53"/>
    <p:sldId id="295" r:id="rId54"/>
    <p:sldId id="296" r:id="rId55"/>
    <p:sldId id="302" r:id="rId56"/>
    <p:sldId id="334" r:id="rId57"/>
    <p:sldId id="313" r:id="rId58"/>
    <p:sldId id="303" r:id="rId59"/>
    <p:sldId id="314" r:id="rId60"/>
    <p:sldId id="316" r:id="rId61"/>
    <p:sldId id="318" r:id="rId62"/>
    <p:sldId id="320" r:id="rId63"/>
    <p:sldId id="321" r:id="rId64"/>
    <p:sldId id="335" r:id="rId65"/>
    <p:sldId id="336" r:id="rId66"/>
    <p:sldId id="337" r:id="rId67"/>
    <p:sldId id="338" r:id="rId68"/>
    <p:sldId id="339" r:id="rId69"/>
    <p:sldId id="342" r:id="rId70"/>
    <p:sldId id="343" r:id="rId71"/>
    <p:sldId id="341" r:id="rId72"/>
    <p:sldId id="344" r:id="rId73"/>
    <p:sldId id="345" r:id="rId74"/>
    <p:sldId id="348" r:id="rId75"/>
    <p:sldId id="349" r:id="rId76"/>
    <p:sldId id="350" r:id="rId77"/>
    <p:sldId id="351" r:id="rId7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5CE0B-C0C7-4247-AF85-756104A337B2}" type="datetimeFigureOut">
              <a:rPr lang="ru-RU" smtClean="0"/>
              <a:pPr/>
              <a:t>03.10.2017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215D4-D5E5-4C8F-A999-1CF4596214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5CE0B-C0C7-4247-AF85-756104A337B2}" type="datetimeFigureOut">
              <a:rPr lang="ru-RU" smtClean="0"/>
              <a:pPr/>
              <a:t>03.10.2017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215D4-D5E5-4C8F-A999-1CF4596214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5CE0B-C0C7-4247-AF85-756104A337B2}" type="datetimeFigureOut">
              <a:rPr lang="ru-RU" smtClean="0"/>
              <a:pPr/>
              <a:t>03.10.2017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215D4-D5E5-4C8F-A999-1CF4596214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5CE0B-C0C7-4247-AF85-756104A337B2}" type="datetimeFigureOut">
              <a:rPr lang="ru-RU" smtClean="0"/>
              <a:pPr/>
              <a:t>03.10.2017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215D4-D5E5-4C8F-A999-1CF4596214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5CE0B-C0C7-4247-AF85-756104A337B2}" type="datetimeFigureOut">
              <a:rPr lang="ru-RU" smtClean="0"/>
              <a:pPr/>
              <a:t>03.10.2017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215D4-D5E5-4C8F-A999-1CF4596214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5CE0B-C0C7-4247-AF85-756104A337B2}" type="datetimeFigureOut">
              <a:rPr lang="ru-RU" smtClean="0"/>
              <a:pPr/>
              <a:t>03.10.2017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215D4-D5E5-4C8F-A999-1CF4596214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5CE0B-C0C7-4247-AF85-756104A337B2}" type="datetimeFigureOut">
              <a:rPr lang="ru-RU" smtClean="0"/>
              <a:pPr/>
              <a:t>03.10.2017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215D4-D5E5-4C8F-A999-1CF4596214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5CE0B-C0C7-4247-AF85-756104A337B2}" type="datetimeFigureOut">
              <a:rPr lang="ru-RU" smtClean="0"/>
              <a:pPr/>
              <a:t>03.10.2017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215D4-D5E5-4C8F-A999-1CF4596214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5CE0B-C0C7-4247-AF85-756104A337B2}" type="datetimeFigureOut">
              <a:rPr lang="ru-RU" smtClean="0"/>
              <a:pPr/>
              <a:t>03.10.2017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215D4-D5E5-4C8F-A999-1CF4596214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5CE0B-C0C7-4247-AF85-756104A337B2}" type="datetimeFigureOut">
              <a:rPr lang="ru-RU" smtClean="0"/>
              <a:pPr/>
              <a:t>03.10.2017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215D4-D5E5-4C8F-A999-1CF4596214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5CE0B-C0C7-4247-AF85-756104A337B2}" type="datetimeFigureOut">
              <a:rPr lang="ru-RU" smtClean="0"/>
              <a:pPr/>
              <a:t>03.10.2017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215D4-D5E5-4C8F-A999-1CF4596214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D5CE0B-C0C7-4247-AF85-756104A337B2}" type="datetimeFigureOut">
              <a:rPr lang="ru-RU" smtClean="0"/>
              <a:pPr/>
              <a:t>03.10.2017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D215D4-D5E5-4C8F-A999-1CF45962149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nsportal.ru/" TargetMode="Externa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8662" y="142853"/>
            <a:ext cx="7529538" cy="857255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республики Мордовия</a:t>
            </a:r>
            <a:b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44" y="857232"/>
            <a:ext cx="8858312" cy="5715040"/>
          </a:xfrm>
        </p:spPr>
        <p:txBody>
          <a:bodyPr>
            <a:normAutofit/>
          </a:bodyPr>
          <a:lstStyle/>
          <a:p>
            <a:r>
              <a:rPr lang="ru-RU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Хайдаровой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Ревы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Мягзумовны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Учителя-дефектолога муниципального дошкольного образовательного </a:t>
            </a:r>
          </a:p>
          <a:p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учреждения «Детский сад №91 компенсирующего вида»</a:t>
            </a:r>
          </a:p>
          <a:p>
            <a:pPr algn="l"/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05 января 1965года        </a:t>
            </a:r>
          </a:p>
          <a:p>
            <a:pPr algn="l"/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</a:t>
            </a:r>
          </a:p>
          <a:p>
            <a:pPr algn="l"/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высшее, 2000г., МГПИ им. </a:t>
            </a:r>
            <a:r>
              <a:rPr lang="ru-RU" sz="1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М.Е.Евсевьева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Специальность: «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Олигофренопедагогика с                                                                                               дополнительной специальностью «Логопедия»</a:t>
            </a:r>
          </a:p>
          <a:p>
            <a:pPr algn="l"/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Квалификация: </a:t>
            </a:r>
            <a:r>
              <a:rPr lang="ru-RU" sz="1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олигофренопедагог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учитель-логопед</a:t>
            </a:r>
          </a:p>
          <a:p>
            <a:pPr algn="l"/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Диплом: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ДВС 0412149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выдачи: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 июня 2000г.</a:t>
            </a:r>
          </a:p>
          <a:p>
            <a:pPr algn="l"/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Общий трудовой стаж: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34года</a:t>
            </a:r>
          </a:p>
          <a:p>
            <a:pPr algn="l"/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работы: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29 лет</a:t>
            </a:r>
          </a:p>
          <a:p>
            <a:pPr algn="l"/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категории: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высшая, 2013г.</a:t>
            </a:r>
          </a:p>
          <a:p>
            <a:pPr algn="l"/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аттестации: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26 декабря 2013года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мама\фотки\родные и друзья\DSCN128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98" y="2982446"/>
            <a:ext cx="2655977" cy="3375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54428"/>
          </a:xfrm>
        </p:spPr>
        <p:txBody>
          <a:bodyPr>
            <a:normAutofit/>
          </a:bodyPr>
          <a:lstStyle/>
          <a:p>
            <a:b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1.Применение </a:t>
            </a:r>
            <a:b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информационно- коммуникационных технологий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908" y="116632"/>
            <a:ext cx="4736493" cy="669674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C:\Users\home\Desktop\Аттестация 2017\svidetelstvo-2841887-13332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100134"/>
            <a:ext cx="4714907" cy="66412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C:\Users\home\Desktop\Аттестация 2017\svidetelstvo-2845432-19484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357166"/>
            <a:ext cx="4430818" cy="62626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29737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2.Соответствие данных первичного </a:t>
            </a:r>
            <a:b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обследования и диагноза перспективному плану индивидуальной или групповой коррекции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078"/>
          <a:stretch/>
        </p:blipFill>
        <p:spPr>
          <a:xfrm>
            <a:off x="2339752" y="57150"/>
            <a:ext cx="4849335" cy="661221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11684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3.Динамика продвижения</a:t>
            </a:r>
            <a:b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обучающихся в соответствии с перспективным планом коррекционной работы</a:t>
            </a:r>
            <a:b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16632"/>
            <a:ext cx="4666109" cy="659723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7258"/>
            <a:ext cx="4997119" cy="683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54494"/>
          </a:xfrm>
        </p:spPr>
        <p:txBody>
          <a:bodyPr/>
          <a:lstStyle/>
          <a:p>
            <a:br>
              <a:rPr lang="ru-RU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4.Взаимодействие  с родителями</a:t>
            </a:r>
            <a:b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78606"/>
            <a:ext cx="4500568" cy="6518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D38E8EFD-9E50-45A9-9559-E8E409F3BC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2" t="1436" r="1667" b="-1436"/>
          <a:stretch/>
        </p:blipFill>
        <p:spPr bwMode="auto">
          <a:xfrm>
            <a:off x="4726964" y="78606"/>
            <a:ext cx="4417036" cy="6611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" r="1664"/>
          <a:stretch/>
        </p:blipFill>
        <p:spPr bwMode="auto">
          <a:xfrm>
            <a:off x="2051720" y="116632"/>
            <a:ext cx="4752528" cy="6585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92474"/>
            <a:ext cx="4402463" cy="62244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92474"/>
            <a:ext cx="4402464" cy="622447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68742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5. Наличие  публикаций</a:t>
            </a:r>
            <a:b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en-US" sz="3200" b="1" dirty="0">
                <a:solidFill>
                  <a:srgbClr val="7030A0"/>
                </a:solidFill>
                <a:latin typeface="Arial" charset="0"/>
              </a:rPr>
            </a:br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 -3</a:t>
            </a:r>
            <a:b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Российский уровень- 2</a:t>
            </a:r>
            <a:br>
              <a:rPr lang="ru-RU" sz="2800" b="1" dirty="0">
                <a:solidFill>
                  <a:srgbClr val="7030A0"/>
                </a:solidFill>
                <a:latin typeface="Arial" charset="0"/>
              </a:rPr>
            </a:br>
            <a:endParaRPr lang="ru-RU" sz="28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" b="671"/>
          <a:stretch/>
        </p:blipFill>
        <p:spPr bwMode="auto">
          <a:xfrm>
            <a:off x="2195736" y="2923"/>
            <a:ext cx="4807320" cy="6810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6632"/>
            <a:ext cx="4680536" cy="660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 l="1377" t="8781" r="2848" b="-499"/>
          <a:stretch>
            <a:fillRect/>
          </a:stretch>
        </p:blipFill>
        <p:spPr bwMode="auto">
          <a:xfrm>
            <a:off x="142844" y="214290"/>
            <a:ext cx="4651087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249475"/>
            <a:ext cx="4214842" cy="6353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52194"/>
            <a:ext cx="8707464" cy="6499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4762" t="2944" r="3175" b="4797"/>
          <a:stretch>
            <a:fillRect/>
          </a:stretch>
        </p:blipFill>
        <p:spPr bwMode="auto">
          <a:xfrm>
            <a:off x="571472" y="169949"/>
            <a:ext cx="8143932" cy="6541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2861" t="1164" r="3687" b="1158"/>
          <a:stretch>
            <a:fillRect/>
          </a:stretch>
        </p:blipFill>
        <p:spPr bwMode="auto">
          <a:xfrm>
            <a:off x="2071670" y="142852"/>
            <a:ext cx="4429156" cy="652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home\Desktop\Аттестация 2017\svidetelstvo-2845432-19520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142852"/>
            <a:ext cx="4643470" cy="65632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32000"/>
            <a:ext cx="4767367" cy="6700591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3868742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6.Участие в  инновационной </a:t>
            </a:r>
            <a:b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(экспериментальной)</a:t>
            </a:r>
            <a:b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деятельности</a:t>
            </a:r>
            <a:b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L:\2012-02-24, семенова -4\семенова -4.jpg"/>
          <p:cNvPicPr>
            <a:picLocks noChangeAspect="1" noChangeArrowheads="1"/>
          </p:cNvPicPr>
          <p:nvPr/>
        </p:nvPicPr>
        <p:blipFill>
          <a:blip r:embed="rId2"/>
          <a:srcRect t="1163" r="230"/>
          <a:stretch>
            <a:fillRect/>
          </a:stretch>
        </p:blipFill>
        <p:spPr bwMode="auto">
          <a:xfrm>
            <a:off x="142844" y="428604"/>
            <a:ext cx="4572032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L:\2012-02-24, семенова -4\семенова -4 001.jpg"/>
          <p:cNvPicPr>
            <a:picLocks noChangeAspect="1" noChangeArrowheads="1"/>
          </p:cNvPicPr>
          <p:nvPr/>
        </p:nvPicPr>
        <p:blipFill>
          <a:blip r:embed="rId3"/>
          <a:srcRect t="1176" r="1639"/>
          <a:stretch>
            <a:fillRect/>
          </a:stretch>
        </p:blipFill>
        <p:spPr bwMode="auto">
          <a:xfrm>
            <a:off x="4714875" y="428604"/>
            <a:ext cx="4335421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L:\2012-02-24, семенова -4\семенова -4 002.jpg"/>
          <p:cNvPicPr>
            <a:picLocks noChangeAspect="1" noChangeArrowheads="1"/>
          </p:cNvPicPr>
          <p:nvPr/>
        </p:nvPicPr>
        <p:blipFill>
          <a:blip r:embed="rId2"/>
          <a:srcRect t="1102"/>
          <a:stretch>
            <a:fillRect/>
          </a:stretch>
        </p:blipFill>
        <p:spPr bwMode="auto">
          <a:xfrm>
            <a:off x="1928794" y="214290"/>
            <a:ext cx="4714908" cy="641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СВЕТА\Desktop\Новая папка (2)\18ж.jpg"/>
          <p:cNvPicPr>
            <a:picLocks noChangeAspect="1" noChangeArrowheads="1"/>
          </p:cNvPicPr>
          <p:nvPr/>
        </p:nvPicPr>
        <p:blipFill>
          <a:blip r:embed="rId2"/>
          <a:srcRect r="1518"/>
          <a:stretch>
            <a:fillRect/>
          </a:stretch>
        </p:blipFill>
        <p:spPr bwMode="auto">
          <a:xfrm>
            <a:off x="357158" y="500042"/>
            <a:ext cx="3929090" cy="5808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C:\Users\СВЕТА\Desktop\Новая папка (2)\18з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9834" y="500042"/>
            <a:ext cx="3881370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3" t="194" r="-5382" b="1319"/>
          <a:stretch/>
        </p:blipFill>
        <p:spPr bwMode="auto">
          <a:xfrm>
            <a:off x="251520" y="201095"/>
            <a:ext cx="4440527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" t="1307" r="4241" b="862"/>
          <a:stretch/>
        </p:blipFill>
        <p:spPr bwMode="auto">
          <a:xfrm>
            <a:off x="4572000" y="201095"/>
            <a:ext cx="4464496" cy="6324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4" y="276986"/>
            <a:ext cx="4427984" cy="62605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95860"/>
            <a:ext cx="4427984" cy="6260556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7" y="284770"/>
            <a:ext cx="4684009" cy="6466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02869"/>
            <a:ext cx="4337856" cy="6425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4279533" cy="5912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479" y="332657"/>
            <a:ext cx="4329977" cy="5912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/>
          <a:srcRect l="5985" b="673"/>
          <a:stretch/>
        </p:blipFill>
        <p:spPr bwMode="auto">
          <a:xfrm>
            <a:off x="4860032" y="357188"/>
            <a:ext cx="4141094" cy="6168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65" t="-3832" r="13186" b="12131"/>
          <a:stretch/>
        </p:blipFill>
        <p:spPr>
          <a:xfrm>
            <a:off x="-1" y="116632"/>
            <a:ext cx="4421941" cy="6450484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54494"/>
          </a:xfrm>
        </p:spPr>
        <p:txBody>
          <a:bodyPr>
            <a:normAutofit/>
          </a:bodyPr>
          <a:lstStyle/>
          <a:p>
            <a:b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7. Наличие авторских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программ, методических пособий</a:t>
            </a:r>
            <a:br>
              <a:rPr lang="ru-RU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58204" cy="3940180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собственного инновационного </a:t>
            </a:r>
            <a:b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педагогического опыта на сайте </a:t>
            </a:r>
            <a:b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МДОУ «Детский сад №91»</a:t>
            </a:r>
            <a:b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7030A0"/>
                </a:solidFill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ds91sar.schoolrm.ru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Хайдарова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Рева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Мягзумовна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http://ds91sar.schoolrm.ru/sveden/employees/11232/178399/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http://nsportal.ru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/shabaeva-rimma-mihaylovna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" t="1" b="676"/>
          <a:stretch/>
        </p:blipFill>
        <p:spPr bwMode="auto">
          <a:xfrm>
            <a:off x="251520" y="332656"/>
            <a:ext cx="4288491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" b="1254"/>
          <a:stretch/>
        </p:blipFill>
        <p:spPr bwMode="auto">
          <a:xfrm>
            <a:off x="4663552" y="332656"/>
            <a:ext cx="4354646" cy="597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07" y="307318"/>
            <a:ext cx="4539371" cy="624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748" y="307318"/>
            <a:ext cx="4570252" cy="624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69072"/>
          </a:xfrm>
        </p:spPr>
        <p:txBody>
          <a:bodyPr>
            <a:normAutofit fontScale="90000"/>
          </a:bodyPr>
          <a:lstStyle/>
          <a:p>
            <a:pPr>
              <a:defRPr/>
            </a:pPr>
            <a:br>
              <a:rPr lang="ru-RU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8. Выступления на научно-практических  конференциях, педагогических чтениях, семинарах, секциях, </a:t>
            </a:r>
            <a:br>
              <a:rPr lang="ru-RU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методических объединениях</a:t>
            </a:r>
            <a:br>
              <a:rPr lang="ru-RU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1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организации- 4</a:t>
            </a:r>
            <a:br>
              <a:rPr lang="ru-RU" sz="2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 –1</a:t>
            </a:r>
            <a:br>
              <a:rPr lang="ru-RU" sz="2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 –2</a:t>
            </a:r>
            <a:b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Российский уровен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ь</a:t>
            </a:r>
            <a:r>
              <a:rPr lang="ru-RU" sz="2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– 1</a:t>
            </a:r>
            <a:br>
              <a:rPr lang="ru-RU" sz="2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br>
              <a:rPr lang="ru-RU" dirty="0">
                <a:solidFill>
                  <a:srgbClr val="FFFF00"/>
                </a:solidFill>
              </a:rPr>
            </a:br>
            <a:b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b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58"/>
          <a:stretch/>
        </p:blipFill>
        <p:spPr>
          <a:xfrm>
            <a:off x="2166602" y="28100"/>
            <a:ext cx="4565638" cy="6801799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602" y="28100"/>
            <a:ext cx="4810796" cy="6801799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E:\документы\сканирование00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68054" y="-810854"/>
            <a:ext cx="5929355" cy="84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документы\сканирование00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14290"/>
            <a:ext cx="3188087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E:\документы\сканирование00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73808" y="1335905"/>
            <a:ext cx="4608514" cy="634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документы\сканирование0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7189"/>
            <a:ext cx="4184920" cy="630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документы\сканирование00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77569"/>
            <a:ext cx="4539950" cy="63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ome\Desktop\Аттестация 2017\Изображение 5777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142852"/>
            <a:ext cx="4714908" cy="64897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0"/>
            <a:ext cx="4429125" cy="32242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3286125"/>
            <a:ext cx="5292726" cy="3571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0430" y="3286125"/>
            <a:ext cx="5286375" cy="3571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332656"/>
            <a:ext cx="4392488" cy="61736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2FCFB2-87F9-48F6-BCBF-DB150307BF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" t="856" r="1270" b="1266"/>
          <a:stretch/>
        </p:blipFill>
        <p:spPr bwMode="auto">
          <a:xfrm>
            <a:off x="4659635" y="306583"/>
            <a:ext cx="4419927" cy="6199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0"/>
          <a:stretch/>
        </p:blipFill>
        <p:spPr bwMode="auto">
          <a:xfrm>
            <a:off x="1835696" y="188640"/>
            <a:ext cx="4809064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3"/>
          <a:stretch/>
        </p:blipFill>
        <p:spPr>
          <a:xfrm>
            <a:off x="34518" y="290970"/>
            <a:ext cx="4464496" cy="644773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A37207-229E-499E-A7CD-45ABD65851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3"/>
          <a:stretch/>
        </p:blipFill>
        <p:spPr>
          <a:xfrm>
            <a:off x="4644008" y="312912"/>
            <a:ext cx="4432019" cy="640083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2900"/>
            <a:ext cx="4320480" cy="602504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6B8E25-2ADC-4F21-AB49-F6E017CC23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32656"/>
            <a:ext cx="4320480" cy="6025044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ome\Desktop\Аттестация 2017\Шабаева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52"/>
            <a:ext cx="4754000" cy="6543547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07469" y="142852"/>
            <a:ext cx="4236531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ome\Desktop\Аттестация 2017\Шабаева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034" y="214291"/>
            <a:ext cx="8884122" cy="64294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394018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9.Проведение открытых мастер- классов, занятий, мероприятий</a:t>
            </a: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79712" y="2924944"/>
            <a:ext cx="492920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организации-5</a:t>
            </a:r>
          </a:p>
          <a:p>
            <a:r>
              <a:rPr lang="ru-RU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уровень- 6</a:t>
            </a:r>
          </a:p>
          <a:p>
            <a:r>
              <a:rPr lang="ru-RU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Российский уровень-1</a:t>
            </a:r>
          </a:p>
          <a:p>
            <a:b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9" y="332656"/>
            <a:ext cx="4524324" cy="6247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" b="849"/>
          <a:stretch/>
        </p:blipFill>
        <p:spPr bwMode="auto">
          <a:xfrm>
            <a:off x="4716016" y="332656"/>
            <a:ext cx="4282477" cy="6247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E02779-535D-4C2F-8FE8-D0252267E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7702"/>
            <a:ext cx="4450255" cy="6050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DCFDD60-1D61-49B9-BD46-56241AD18D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7" y="347702"/>
            <a:ext cx="4357057" cy="605089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ome\Desktop\Аттестация 2017\Изображение 0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476672"/>
            <a:ext cx="8501122" cy="6196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" t="1145" b="1615"/>
          <a:stretch/>
        </p:blipFill>
        <p:spPr bwMode="auto">
          <a:xfrm>
            <a:off x="14789" y="325016"/>
            <a:ext cx="4430043" cy="6220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56CAB3-B391-4168-8552-1FBB014EFF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251" y="332657"/>
            <a:ext cx="4455253" cy="621298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4" y="276986"/>
            <a:ext cx="4427984" cy="62605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95860"/>
            <a:ext cx="4427984" cy="6260556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99464"/>
            <a:ext cx="4464496" cy="622588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1218910-0154-4D23-9CBE-04DB8A3CA1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822" y="333149"/>
            <a:ext cx="4451682" cy="620801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55937"/>
            <a:ext cx="4374344" cy="610015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F773CC-E121-4E8D-A925-33409AA755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0"/>
          <a:stretch/>
        </p:blipFill>
        <p:spPr>
          <a:xfrm>
            <a:off x="4661105" y="355938"/>
            <a:ext cx="4454551" cy="6100158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0"/>
          <a:stretch/>
        </p:blipFill>
        <p:spPr>
          <a:xfrm>
            <a:off x="107504" y="295715"/>
            <a:ext cx="4347912" cy="592019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01E96D-FFA5-47E5-B403-1AB69937A4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0"/>
          <a:stretch/>
        </p:blipFill>
        <p:spPr>
          <a:xfrm>
            <a:off x="4768598" y="286097"/>
            <a:ext cx="4267898" cy="592019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1" b="2360"/>
          <a:stretch/>
        </p:blipFill>
        <p:spPr>
          <a:xfrm>
            <a:off x="2133259" y="28101"/>
            <a:ext cx="4815005" cy="664126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11684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10.Общественно-педагогическая                            активность педагога</a:t>
            </a:r>
            <a:b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Уровень дошкольной организации  - 2</a:t>
            </a:r>
            <a:b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4"/>
          <a:stretch/>
        </p:blipFill>
        <p:spPr bwMode="auto">
          <a:xfrm>
            <a:off x="2123728" y="188640"/>
            <a:ext cx="4650638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0" y="346539"/>
            <a:ext cx="4434910" cy="6059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4"/>
          <a:stretch/>
        </p:blipFill>
        <p:spPr bwMode="auto">
          <a:xfrm>
            <a:off x="4572000" y="346539"/>
            <a:ext cx="4484505" cy="6059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1"/>
          <a:stretch/>
        </p:blipFill>
        <p:spPr bwMode="auto">
          <a:xfrm>
            <a:off x="0" y="476672"/>
            <a:ext cx="4454978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1"/>
          <a:stretch/>
        </p:blipFill>
        <p:spPr bwMode="auto">
          <a:xfrm>
            <a:off x="4599594" y="476672"/>
            <a:ext cx="4544406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83188"/>
          </a:xfrm>
        </p:spPr>
        <p:txBody>
          <a:bodyPr>
            <a:normAutofit fontScale="90000"/>
          </a:bodyPr>
          <a:lstStyle/>
          <a:p>
            <a:b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11.Участие педагога в профессиональных конкурсах</a:t>
            </a:r>
            <a:b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Российский уровень: 1 (</a:t>
            </a:r>
            <a:r>
              <a:rPr lang="en-US" sz="2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2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место)</a:t>
            </a:r>
            <a:b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Международный уровень: 1 (</a:t>
            </a:r>
            <a:r>
              <a:rPr lang="en-US" sz="2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2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место) </a:t>
            </a:r>
            <a:br>
              <a:rPr lang="ru-RU" sz="31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1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200" dirty="0">
                <a:solidFill>
                  <a:srgbClr val="FFFF00"/>
                </a:solidFill>
              </a:rPr>
            </a:br>
            <a:b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home\Desktop\00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0"/>
            <a:ext cx="4929223" cy="65658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88" y="151332"/>
            <a:ext cx="4857959" cy="6706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8711"/>
            <a:ext cx="4543080" cy="6729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home\Desktop\0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214290"/>
            <a:ext cx="4572032" cy="63215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500306"/>
            <a:ext cx="60007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12.Награды и поощрения педагога</a:t>
            </a:r>
            <a:b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800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C:\Users\home\Desktop\Аттестация 2017\благодарственное письмо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44824"/>
            <a:ext cx="4949890" cy="68131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C:\Users\home\Desktop\Аттестация 2017\Изображение 57777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60" y="310200"/>
            <a:ext cx="4542371" cy="6231541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8" b="1702"/>
          <a:stretch/>
        </p:blipFill>
        <p:spPr bwMode="auto">
          <a:xfrm>
            <a:off x="4688929" y="339211"/>
            <a:ext cx="4354463" cy="620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979712" y="404664"/>
            <a:ext cx="4432324" cy="6153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11420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13.Повышение квалификации, профессиональная переподготовка</a:t>
            </a:r>
            <a:b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2413338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1)ГБОУ ДПО (ПК) С «МРИО»  г.о.Саранск; «Совершенствование профессионального мастерства учителя-логопеда и учителя – дефектолога в условиях реализации ФГОС в ДО»; с 23 марта 2015года по 27 марта 2015года, 08 мая 2015года.; 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132402504934, </a:t>
            </a:r>
            <a:r>
              <a:rPr lang="ru-RU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регистрационный №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2385</a:t>
            </a:r>
            <a:r>
              <a:rPr lang="ru-RU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72 часа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630167" cy="5986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28794" y="2500306"/>
            <a:ext cx="62007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1" y="386358"/>
            <a:ext cx="4536504" cy="626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767" y="386358"/>
            <a:ext cx="4589977" cy="626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96410" y="357188"/>
            <a:ext cx="4404716" cy="6209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2546"/>
            <a:ext cx="4218340" cy="6204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1265</TotalTime>
  <Words>210</Words>
  <Application>Microsoft Office PowerPoint</Application>
  <PresentationFormat>Экран (4:3)</PresentationFormat>
  <Paragraphs>37</Paragraphs>
  <Slides>77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77</vt:i4>
      </vt:variant>
    </vt:vector>
  </HeadingPairs>
  <TitlesOfParts>
    <vt:vector size="81" baseType="lpstr">
      <vt:lpstr>Arial</vt:lpstr>
      <vt:lpstr>Calibri</vt:lpstr>
      <vt:lpstr>Times New Roman</vt:lpstr>
      <vt:lpstr>Тема Office</vt:lpstr>
      <vt:lpstr>Министерство образования республики Мордовия </vt:lpstr>
      <vt:lpstr>Презентация PowerPoint</vt:lpstr>
      <vt:lpstr>Презентация PowerPoint</vt:lpstr>
      <vt:lpstr>Представление собственного инновационного  педагогического опыта на сайте  МДОУ «Детский сад №91»  http://ds91sar.schoolrm.ru Хайдарова Рева Мягзумовна  http://ds91sar.schoolrm.ru/sveden/employees/11232/178399/ http://nsportal.ru/shabaeva-rimma-mihaylovna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1.Применение  информационно- коммуникационных технологий</vt:lpstr>
      <vt:lpstr>Презентация PowerPoint</vt:lpstr>
      <vt:lpstr>Презентация PowerPoint</vt:lpstr>
      <vt:lpstr>Презентация PowerPoint</vt:lpstr>
      <vt:lpstr>2.Соответствие данных первичного  обследования и диагноза перспективному плану индивидуальной или групповой коррекции</vt:lpstr>
      <vt:lpstr>Презентация PowerPoint</vt:lpstr>
      <vt:lpstr>3.Динамика продвижения обучающихся в соответствии с перспективным планом коррекционной работы </vt:lpstr>
      <vt:lpstr>Презентация PowerPoint</vt:lpstr>
      <vt:lpstr>Презентация PowerPoint</vt:lpstr>
      <vt:lpstr>   4.Взаимодействие  с родителями </vt:lpstr>
      <vt:lpstr>Презентация PowerPoint</vt:lpstr>
      <vt:lpstr>Презентация PowerPoint</vt:lpstr>
      <vt:lpstr>5. Наличие  публикаций  Республиканский уровень -3 Российский уровень- 2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6.Участие в  инновационной  (экспериментальной) деятельности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7. Наличие авторских  программ, методических пособий </vt:lpstr>
      <vt:lpstr>Презентация PowerPoint</vt:lpstr>
      <vt:lpstr>Презентация PowerPoint</vt:lpstr>
      <vt:lpstr>   8. Выступления на научно-практических  конференциях, педагогических чтениях, семинарах, секциях,  методических объединениях  Уровень образовательной организации- 4 Муниципальный уровень –1 Республиканский уровень –2 Российский уровень – 1   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9.Проведение открытых мастер- классов, занятий, мероприятий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10.Общественно-педагогическая                            активность педагога  Уровень дошкольной организации  - 2 </vt:lpstr>
      <vt:lpstr>Презентация PowerPoint</vt:lpstr>
      <vt:lpstr>Презентация PowerPoint</vt:lpstr>
      <vt:lpstr>Презентация PowerPoint</vt:lpstr>
      <vt:lpstr>    11.Участие педагога в профессиональных конкурсах  Российский уровень: 1 (II место) Международный уровень: 1 (I место)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13.Повышение квалификации, профессиональная переподготовка 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республики Мордовия</dc:title>
  <dc:creator>home</dc:creator>
  <cp:lastModifiedBy>Ольга Учайкина</cp:lastModifiedBy>
  <cp:revision>138</cp:revision>
  <dcterms:created xsi:type="dcterms:W3CDTF">2017-08-23T12:01:47Z</dcterms:created>
  <dcterms:modified xsi:type="dcterms:W3CDTF">2017-10-03T08:58:34Z</dcterms:modified>
</cp:coreProperties>
</file>