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2" r:id="rId4"/>
    <p:sldId id="258" r:id="rId5"/>
    <p:sldId id="270" r:id="rId6"/>
    <p:sldId id="260" r:id="rId7"/>
    <p:sldId id="261" r:id="rId8"/>
    <p:sldId id="265" r:id="rId9"/>
    <p:sldId id="271" r:id="rId10"/>
    <p:sldId id="264" r:id="rId11"/>
    <p:sldId id="263" r:id="rId12"/>
    <p:sldId id="268" r:id="rId13"/>
    <p:sldId id="269" r:id="rId14"/>
    <p:sldId id="266" r:id="rId15"/>
    <p:sldId id="272" r:id="rId16"/>
    <p:sldId id="267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C4FF4-6EE1-4A76-9B8F-B2F594D6C874}" type="datetimeFigureOut">
              <a:rPr lang="ru-RU"/>
              <a:pPr>
                <a:defRPr/>
              </a:pPr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7A747-1B53-4B3F-B8D2-D8AB0E1281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BD201-5F9C-4593-BEFD-74C971F0B552}" type="datetimeFigureOut">
              <a:rPr lang="ru-RU"/>
              <a:pPr>
                <a:defRPr/>
              </a:pPr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2E6F0-797A-404D-B2F0-96032D2C1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A3035-02C7-4538-A480-C6887B19F5A6}" type="datetimeFigureOut">
              <a:rPr lang="ru-RU"/>
              <a:pPr>
                <a:defRPr/>
              </a:pPr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8664C-3B03-4311-A452-8E87A1DF2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2DDE1-E9F2-4B50-AB95-1A36B28481DE}" type="datetimeFigureOut">
              <a:rPr lang="ru-RU"/>
              <a:pPr>
                <a:defRPr/>
              </a:pPr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BA6C-DE82-4922-A007-5CB817EE4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1FA9-72D4-4D0D-AA04-5200C8F96D1C}" type="datetimeFigureOut">
              <a:rPr lang="ru-RU"/>
              <a:pPr>
                <a:defRPr/>
              </a:pPr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FCBB-F7D8-4AD9-B5F9-93687358C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AA105-3B9A-485F-A7BD-B3B1C1BFF994}" type="datetimeFigureOut">
              <a:rPr lang="ru-RU"/>
              <a:pPr>
                <a:defRPr/>
              </a:pPr>
              <a:t>29.05.2022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17202-91A5-4841-8837-12B3422A9C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E727-7E97-4B76-A273-97C117DFD6DE}" type="datetimeFigureOut">
              <a:rPr lang="ru-RU"/>
              <a:pPr>
                <a:defRPr/>
              </a:pPr>
              <a:t>29.05.2022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140D1-42AB-456C-B3EB-2E58162D2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FDA9A-A9AF-4522-BA4E-959710ABA8F2}" type="datetimeFigureOut">
              <a:rPr lang="ru-RU"/>
              <a:pPr>
                <a:defRPr/>
              </a:pPr>
              <a:t>29.05.2022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4C3DF-49FF-4AA4-A1AB-8615103FA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C31E6-6AC6-4E62-806B-D0CB1E8C6262}" type="datetimeFigureOut">
              <a:rPr lang="ru-RU"/>
              <a:pPr>
                <a:defRPr/>
              </a:pPr>
              <a:t>29.05.2022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0E188-B191-46AC-99B7-5113417AE6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59BE0-226E-4980-AAF5-F1A9DF7C7AE8}" type="datetimeFigureOut">
              <a:rPr lang="ru-RU"/>
              <a:pPr>
                <a:defRPr/>
              </a:pPr>
              <a:t>29.05.2022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8319C-EFFD-43A6-A723-9E31BBA50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4FB44-2B3A-4EA5-B708-4FEB9F41BBF1}" type="datetimeFigureOut">
              <a:rPr lang="ru-RU"/>
              <a:pPr>
                <a:defRPr/>
              </a:pPr>
              <a:t>29.05.2022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51498-F984-481A-8E8C-4DDFA9BC9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2.pn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357166"/>
            <a:ext cx="9144000" cy="6500834"/>
          </a:xfrm>
          <a:prstGeom prst="rect">
            <a:avLst/>
          </a:prstGeom>
          <a:effectLst>
            <a:outerShdw blurRad="50800" dist="38100" dir="16200000" rotWithShape="0">
              <a:schemeClr val="bg1">
                <a:alpha val="40000"/>
              </a:schemeClr>
            </a:outerShdw>
          </a:effectLst>
        </p:spPr>
      </p:pic>
      <p:sp>
        <p:nvSpPr>
          <p:cNvPr id="15" name="Прямоугольник 14"/>
          <p:cNvSpPr/>
          <p:nvPr userDrawn="1"/>
        </p:nvSpPr>
        <p:spPr>
          <a:xfrm>
            <a:off x="0" y="6572272"/>
            <a:ext cx="9144000" cy="2857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1285860"/>
            <a:ext cx="9144000" cy="521497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>
            <a:outerShdw blurRad="1270000" dist="50800" dir="5400000" algn="ctr" rotWithShape="0">
              <a:schemeClr val="bg1">
                <a:alpha val="43000"/>
              </a:schemeClr>
            </a:out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642556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323528" y="2276872"/>
            <a:ext cx="8572560" cy="3235537"/>
            <a:chOff x="1115616" y="2146448"/>
            <a:chExt cx="7165477" cy="367231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15616" y="2146448"/>
              <a:ext cx="7165477" cy="1152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87089" y="5085184"/>
              <a:ext cx="5084703" cy="7335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Составитель </a:t>
              </a:r>
              <a:r>
                <a:rPr lang="ru-RU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ru-RU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Рогожина Елена Викторовна</a:t>
              </a:r>
              <a:endPara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ru-RU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2022</a:t>
              </a:r>
              <a:endPara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979712" y="2132856"/>
            <a:ext cx="487828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Отчет по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дополнительной общеразвивающей программе</a:t>
            </a: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«Занимательная математика»</a:t>
            </a: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46138"/>
            <a:ext cx="4293084" cy="57394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284" y="846138"/>
            <a:ext cx="4279108" cy="572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88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7380312" cy="552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53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96752"/>
            <a:ext cx="7236296" cy="541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28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17638"/>
            <a:ext cx="6948264" cy="519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45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Анализ работы по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дополнительной общеразвивающей программе</a:t>
            </a:r>
            <a:b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«Занимательная математика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Кружок «Занимательная математика» работал с октября по май. Кружок посещало 13 детей. Проведено 62 занятия (8 занятия в месяц).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освоения содержания рабочей программы дети готовы и способны: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составлять (моделировать) заданное изображение или фигуру из других геометрических форм или разных плоскостных элементов;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определять взаимное расположение объектов на плоскости и в пространстве (справа, слева, в центре, внизу, вверху, правее, левее, выше, ниже, внутри фигуры, вне фигуры и др.);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составлять различные формы из палочек по образцу;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сравнивать предметы по величине (больше – меньше), по длине (длиннее – короче), по высоте (выше – ниже) по ширине (шире – уже), по форме (круглый, треугольный, квадратный, прямоугольный, такой же по форме), по цвету (одного и того же цвета или разных цветов);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выкладывать предметы в порядке убывания, возрастания.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осуществлять упорядочивание и уравнивание предметов по длине, ширине, размеру разными способами, подбор предметов по цвету и форме;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выстраивать продолжение ряда геометрических фигур по заданному правилу.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856851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этапа работы кружка уровень развития мелкой моторики дошкольников в группе составил: высокий-0%, средний-83%, низкий-17%.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окончании работы кружка: высокий-83%, средний-17%, низкий-0%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совершенствования работы по данной проблеме намечены следующие перспективы:</a:t>
            </a:r>
            <a:r>
              <a:rPr lang="ru-RU" dirty="0"/>
              <a:t/>
            </a:r>
            <a:br>
              <a:rPr lang="ru-RU" dirty="0"/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-следить за новыми разработками, пособиями, литературой в области развития математических способностей у детей;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-осуществлять взаимодействие с семьей;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-продолжить работу кружка «Занимательная математика».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731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204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-506436"/>
            <a:ext cx="8280920" cy="6633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условий для познавательного развития детей старшего дошкольного возраста через организацию занимательных развивающих игр, заданий, упражнений математического содержания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90170" algn="l"/>
              </a:tabLs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Отрабатывать арифметический и геометрический навыки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познавательный интерес к математике через игровое взаимодействие педагога и детей.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90170" algn="l"/>
              </a:tabLs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Развивать произвольность психических процессов, абстрактно-логических и наглядно-образных видов мышления и типов памяти, основных мыслительных операций (анализ и синтез, сравнение, обобщение, классификация), основных свойств внимания, доказательную речь и речь-рассуждение. Развивать произвольное внимание, память.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Развивать умение высказывать простейшие собственные суждения и умозаключения на основании приобретённых знаний.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90170" algn="l"/>
              </a:tabLs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9017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Воспитывать потребность в сотрудничестве, взаимодействии со сверстниками, умению подчинять свои интересы определенным правилам.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9017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личностные качества и навыки самоконтроля и самооценки</a:t>
            </a:r>
            <a:r>
              <a:rPr lang="ru-RU" i="1" cap="all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 мире математики»</a:t>
            </a:r>
            <a:br>
              <a:rPr lang="ru-RU" sz="18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u="sng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Дидактичекие</a:t>
            </a:r>
            <a:r>
              <a:rPr lang="ru-RU" sz="18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игры, подвижные игры, математические и логические загадки, решение задач, порядковый счет, геометрические фигуры.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4149068" cy="5546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809" y="1196752"/>
            <a:ext cx="4149068" cy="554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42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683568" y="2276872"/>
            <a:ext cx="8358247" cy="4353957"/>
            <a:chOff x="607488" y="1344094"/>
            <a:chExt cx="7925326" cy="5189402"/>
          </a:xfrm>
        </p:grpSpPr>
        <p:grpSp>
          <p:nvGrpSpPr>
            <p:cNvPr id="3" name="Группа 1"/>
            <p:cNvGrpSpPr>
              <a:grpSpLocks/>
            </p:cNvGrpSpPr>
            <p:nvPr/>
          </p:nvGrpSpPr>
          <p:grpSpPr bwMode="auto">
            <a:xfrm>
              <a:off x="607488" y="1344094"/>
              <a:ext cx="7925326" cy="4486216"/>
              <a:chOff x="607288" y="-815361"/>
              <a:chExt cx="7925152" cy="5608007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607288" y="-815361"/>
                <a:ext cx="7925152" cy="5502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6" name="Прямоугольник 3"/>
              <p:cNvSpPr>
                <a:spLocks noChangeArrowheads="1"/>
              </p:cNvSpPr>
              <p:nvPr/>
            </p:nvSpPr>
            <p:spPr bwMode="auto">
              <a:xfrm>
                <a:off x="2699547" y="4196516"/>
                <a:ext cx="3628503" cy="5961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endParaRPr lang="ru-RU" sz="2000" b="1" dirty="0">
                  <a:solidFill>
                    <a:prstClr val="black"/>
                  </a:solidFill>
                  <a:latin typeface="Monotype Corsiva" pitchFamily="66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411760" y="6093296"/>
              <a:ext cx="175163" cy="440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285720" y="714356"/>
            <a:ext cx="8756095" cy="376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67" y="875638"/>
            <a:ext cx="4365763" cy="58365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8" y="844180"/>
            <a:ext cx="4386595" cy="586443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0728"/>
            <a:ext cx="7524328" cy="562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57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" y="846138"/>
            <a:ext cx="4365092" cy="58356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104" y="840189"/>
            <a:ext cx="4365092" cy="583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29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" y="846138"/>
            <a:ext cx="4320480" cy="57760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46138"/>
            <a:ext cx="4298243" cy="574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32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63" y="846138"/>
            <a:ext cx="4342337" cy="5805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119" y="846138"/>
            <a:ext cx="4342337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43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859946"/>
            <a:ext cx="4293084" cy="573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443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6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95373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43</Words>
  <Application>Microsoft Office PowerPoint</Application>
  <PresentationFormat>Экран (4:3)</PresentationFormat>
  <Paragraphs>28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«В мире математики» Дидактичекие игры, подвижные игры, математические и логические загадки, решение задач, порядковый счет, геометрические фигуры.</vt:lpstr>
      <vt:lpstr>Презентация PowerPoint</vt:lpstr>
      <vt:lpstr>Презентация PowerPoint</vt:lpstr>
      <vt:lpstr>  </vt:lpstr>
      <vt:lpstr>  </vt:lpstr>
      <vt:lpstr>  </vt:lpstr>
      <vt:lpstr>Презентация PowerPoint</vt:lpstr>
      <vt:lpstr>  </vt:lpstr>
      <vt:lpstr>  </vt:lpstr>
      <vt:lpstr>  </vt:lpstr>
      <vt:lpstr>  </vt:lpstr>
      <vt:lpstr> Анализ работы по дополнительной общеразвивающей программе «Занимательная математика» Кружок «Занимательная математика» работал с октября по май. Кружок посещало 13 детей. Проведено 62 занятия (8 занятия в месяц).  После освоения содержания рабочей программы дети готовы и способны: – составлять (моделировать) заданное изображение или фигуру из других геометрических форм или разных плоскостных элементов; – определять взаимное расположение объектов на плоскости и в пространстве (справа, слева, в центре, внизу, вверху, правее, левее, выше, ниже, внутри фигуры, вне фигуры и др.); – составлять различные формы из палочек по образцу; – сравнивать предметы по величине (больше – меньше), по длине (длиннее – короче), по высоте (выше – ниже) по ширине (шире – уже), по форме (круглый, треугольный, квадратный, прямоугольный, такой же по форме), по цвету (одного и того же цвета или разных цветов); – выкладывать предметы в порядке убывания, возрастания.  – осуществлять упорядочивание и уравнивание предметов по длине, ширине, размеру разными способами, подбор предметов по цвету и форме; – выстраивать продолжение ряда геометрических фигур по заданному правилу. </vt:lpstr>
      <vt:lpstr>  На начало этапа работы кружка уровень развития мелкой моторики дошкольников в группе составил: высокий-0%, средний-83%, низкий-17%. По окончании работы кружка: высокий-83%, средний-17%, низкий-0% Для совершенствования работы по данной проблеме намечены следующие перспективы: -следить за новыми разработками, пособиями, литературой в области развития математических способностей у детей; -осуществлять взаимодействие с семьей; -продолжить работу кружка «Занимательная математика». </vt:lpstr>
      <vt:lpstr>          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25</cp:revision>
  <dcterms:created xsi:type="dcterms:W3CDTF">2014-06-24T15:51:35Z</dcterms:created>
  <dcterms:modified xsi:type="dcterms:W3CDTF">2022-05-29T06:18:10Z</dcterms:modified>
</cp:coreProperties>
</file>