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3" r:id="rId1"/>
  </p:sldMasterIdLst>
  <p:notesMasterIdLst>
    <p:notesMasterId r:id="rId41"/>
  </p:notesMasterIdLst>
  <p:sldIdLst>
    <p:sldId id="257" r:id="rId2"/>
    <p:sldId id="259" r:id="rId3"/>
    <p:sldId id="260" r:id="rId4"/>
    <p:sldId id="261" r:id="rId5"/>
    <p:sldId id="262" r:id="rId6"/>
    <p:sldId id="288" r:id="rId7"/>
    <p:sldId id="263" r:id="rId8"/>
    <p:sldId id="265" r:id="rId9"/>
    <p:sldId id="289" r:id="rId10"/>
    <p:sldId id="264" r:id="rId11"/>
    <p:sldId id="266" r:id="rId12"/>
    <p:sldId id="290" r:id="rId13"/>
    <p:sldId id="267" r:id="rId14"/>
    <p:sldId id="268" r:id="rId15"/>
    <p:sldId id="269" r:id="rId16"/>
    <p:sldId id="296" r:id="rId17"/>
    <p:sldId id="270" r:id="rId18"/>
    <p:sldId id="271" r:id="rId19"/>
    <p:sldId id="272" r:id="rId20"/>
    <p:sldId id="291" r:id="rId21"/>
    <p:sldId id="273" r:id="rId22"/>
    <p:sldId id="292" r:id="rId23"/>
    <p:sldId id="274" r:id="rId24"/>
    <p:sldId id="293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94" r:id="rId34"/>
    <p:sldId id="283" r:id="rId35"/>
    <p:sldId id="284" r:id="rId36"/>
    <p:sldId id="285" r:id="rId37"/>
    <p:sldId id="295" r:id="rId38"/>
    <p:sldId id="286" r:id="rId39"/>
    <p:sldId id="287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074" autoAdjust="0"/>
  </p:normalViewPr>
  <p:slideViewPr>
    <p:cSldViewPr snapToGrid="0">
      <p:cViewPr>
        <p:scale>
          <a:sx n="60" d="100"/>
          <a:sy n="60" d="100"/>
        </p:scale>
        <p:origin x="-1572" y="-2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C170DB-5E56-4B19-A84A-8AA1320252C4}" type="datetimeFigureOut">
              <a:rPr lang="ru-RU" smtClean="0"/>
              <a:t>05.02.2021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FB8A82-41D0-4DF1-BAF4-C9313ED1CB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763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196AB-D6AE-4769-B20D-BE563714A82A}" type="datetimeFigureOut">
              <a:rPr lang="ru-RU" smtClean="0"/>
              <a:t>05.02.2021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9DD09-940A-443C-A671-E4B14CD1F0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9789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196AB-D6AE-4769-B20D-BE563714A82A}" type="datetimeFigureOut">
              <a:rPr lang="ru-RU" smtClean="0"/>
              <a:t>05.02.2021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9DD09-940A-443C-A671-E4B14CD1F0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0392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196AB-D6AE-4769-B20D-BE563714A82A}" type="datetimeFigureOut">
              <a:rPr lang="ru-RU" smtClean="0"/>
              <a:t>05.02.2021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9DD09-940A-443C-A671-E4B14CD1F0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27881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196AB-D6AE-4769-B20D-BE563714A82A}" type="datetimeFigureOut">
              <a:rPr lang="ru-RU" smtClean="0"/>
              <a:t>05.02.2021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9DD09-940A-443C-A671-E4B14CD1F013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506666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196AB-D6AE-4769-B20D-BE563714A82A}" type="datetimeFigureOut">
              <a:rPr lang="ru-RU" smtClean="0"/>
              <a:t>05.02.2021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9DD09-940A-443C-A671-E4B14CD1F0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60592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196AB-D6AE-4769-B20D-BE563714A82A}" type="datetimeFigureOut">
              <a:rPr lang="ru-RU" smtClean="0"/>
              <a:t>05.02.2021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9DD09-940A-443C-A671-E4B14CD1F013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140881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196AB-D6AE-4769-B20D-BE563714A82A}" type="datetimeFigureOut">
              <a:rPr lang="ru-RU" smtClean="0"/>
              <a:t>05.02.2021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9DD09-940A-443C-A671-E4B14CD1F0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90327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196AB-D6AE-4769-B20D-BE563714A82A}" type="datetimeFigureOut">
              <a:rPr lang="ru-RU" smtClean="0"/>
              <a:t>05.02.2021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9DD09-940A-443C-A671-E4B14CD1F0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18992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196AB-D6AE-4769-B20D-BE563714A82A}" type="datetimeFigureOut">
              <a:rPr lang="ru-RU" smtClean="0"/>
              <a:t>05.02.2021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9DD09-940A-443C-A671-E4B14CD1F0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1561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196AB-D6AE-4769-B20D-BE563714A82A}" type="datetimeFigureOut">
              <a:rPr lang="ru-RU" smtClean="0"/>
              <a:t>05.02.2021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9DD09-940A-443C-A671-E4B14CD1F0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7239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196AB-D6AE-4769-B20D-BE563714A82A}" type="datetimeFigureOut">
              <a:rPr lang="ru-RU" smtClean="0"/>
              <a:t>05.02.2021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9DD09-940A-443C-A671-E4B14CD1F0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57281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196AB-D6AE-4769-B20D-BE563714A82A}" type="datetimeFigureOut">
              <a:rPr lang="ru-RU" smtClean="0"/>
              <a:t>05.02.2021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9DD09-940A-443C-A671-E4B14CD1F0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194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196AB-D6AE-4769-B20D-BE563714A82A}" type="datetimeFigureOut">
              <a:rPr lang="ru-RU" smtClean="0"/>
              <a:t>05.02.2021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9DD09-940A-443C-A671-E4B14CD1F0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8885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196AB-D6AE-4769-B20D-BE563714A82A}" type="datetimeFigureOut">
              <a:rPr lang="ru-RU" smtClean="0"/>
              <a:t>05.02.2021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9DD09-940A-443C-A671-E4B14CD1F0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3165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196AB-D6AE-4769-B20D-BE563714A82A}" type="datetimeFigureOut">
              <a:rPr lang="ru-RU" smtClean="0"/>
              <a:t>05.02.2021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9DD09-940A-443C-A671-E4B14CD1F0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6307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196AB-D6AE-4769-B20D-BE563714A82A}" type="datetimeFigureOut">
              <a:rPr lang="ru-RU" smtClean="0"/>
              <a:t>05.02.2021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9DD09-940A-443C-A671-E4B14CD1F0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4353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196AB-D6AE-4769-B20D-BE563714A82A}" type="datetimeFigureOut">
              <a:rPr lang="ru-RU" smtClean="0"/>
              <a:t>05.02.2021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9DD09-940A-443C-A671-E4B14CD1F0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0688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03196AB-D6AE-4769-B20D-BE563714A82A}" type="datetimeFigureOut">
              <a:rPr lang="ru-RU" smtClean="0"/>
              <a:t>05.02.2021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A169DD09-940A-443C-A671-E4B14CD1F0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42361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  <p:sldLayoutId id="2147483845" r:id="rId12"/>
    <p:sldLayoutId id="2147483846" r:id="rId13"/>
    <p:sldLayoutId id="2147483847" r:id="rId14"/>
    <p:sldLayoutId id="2147483848" r:id="rId15"/>
    <p:sldLayoutId id="2147483849" r:id="rId16"/>
    <p:sldLayoutId id="2147483850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06E9300-38A7-4D75-8274-88E2D3C7E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978" y="533399"/>
            <a:ext cx="8190089" cy="1555045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мордовия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Пелиной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Валентины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ивановны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85B4759E-0DF6-4282-BE17-019939ADCF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07" y="2460979"/>
            <a:ext cx="2698381" cy="3863622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D537F6F-0684-4216-AFE1-CA525A41B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957688" y="2088444"/>
            <a:ext cx="5858933" cy="4402667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 МДОУ</a:t>
            </a:r>
          </a:p>
          <a:p>
            <a:pPr algn="ctr"/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№87 комбинированного вида» </a:t>
            </a:r>
          </a:p>
          <a:p>
            <a:pPr algn="ctr"/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г.о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Саранск.</a:t>
            </a:r>
          </a:p>
          <a:p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рождения:16.05.1978г</a:t>
            </a:r>
          </a:p>
          <a:p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Профессиональное образование: средне-специальное,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Зубово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-Полянский педагогический колледж</a:t>
            </a:r>
          </a:p>
          <a:p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специальности: преподавание в начальных классах</a:t>
            </a:r>
          </a:p>
          <a:p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Квалификация: учитель начальных классов</a:t>
            </a:r>
          </a:p>
          <a:p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№диплома: АК 0078900 от 30.06.1999г</a:t>
            </a:r>
          </a:p>
          <a:p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Профессиональная переподготовка по программе «Технологии дошкольного образования»,05 апреля 2016г, воспитатель</a:t>
            </a:r>
          </a:p>
          <a:p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 педагогической работы (по специальности):16лет</a:t>
            </a:r>
          </a:p>
          <a:p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трудовой стаж: 22 года</a:t>
            </a:r>
          </a:p>
          <a:p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квалификационной категории: высшая</a:t>
            </a:r>
          </a:p>
          <a:p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последней аттестации: 20.05.2016г(приказ №596 от 20.05.2016г)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23287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4D9E4B9-6B34-4F94-84E2-966813B39A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830" y="246797"/>
            <a:ext cx="9021170" cy="1408289"/>
          </a:xfrm>
        </p:spPr>
        <p:txBody>
          <a:bodyPr>
            <a:normAutofit/>
          </a:bodyPr>
          <a:lstStyle/>
          <a:p>
            <a:pPr algn="ctr"/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Наличие публикаций, включая интернет-публикации.</a:t>
            </a:r>
          </a:p>
          <a:p>
            <a:pPr marL="0" indent="0" algn="ctr">
              <a:buNone/>
            </a:pPr>
            <a:r>
              <a:rPr lang="ru-RU" altLang="ru-RU" sz="2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(Республиканский уровень)</a:t>
            </a:r>
            <a:endParaRPr lang="ru-RU" sz="2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4262E0D-7911-4C27-A25E-93A40ECF9D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026" y="1631521"/>
            <a:ext cx="3517956" cy="509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2342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54AF776-D4D2-4CF4-B667-2EF3A1F04E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512" y="265290"/>
            <a:ext cx="8681156" cy="1416754"/>
          </a:xfrm>
        </p:spPr>
        <p:txBody>
          <a:bodyPr>
            <a:normAutofit/>
          </a:bodyPr>
          <a:lstStyle/>
          <a:p>
            <a:pPr algn="ctr"/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4.Результаты участия воспитанников в: конкурсах, выставках, турнирах, соревнованиях, акциях, фестивалях.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7FF44CD-573E-44C7-B710-F4E3279E0F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448" y="1791215"/>
            <a:ext cx="3497534" cy="4801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4635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54AF776-D4D2-4CF4-B667-2EF3A1F04E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512" y="265290"/>
            <a:ext cx="8681156" cy="1416754"/>
          </a:xfrm>
        </p:spPr>
        <p:txBody>
          <a:bodyPr>
            <a:noAutofit/>
          </a:bodyPr>
          <a:lstStyle/>
          <a:p>
            <a:pPr algn="ctr"/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4.Результаты участия воспитанников в: конкурсах, выставках, турнирах, соревнованиях, акциях, фестивалях.</a:t>
            </a:r>
          </a:p>
          <a:p>
            <a:pPr marL="0" indent="0" algn="ctr"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(Интернет)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FDF2F54-5579-4057-A5BD-87D68AE9AA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471" y="1940648"/>
            <a:ext cx="3468216" cy="476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1454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6772EBA-D968-4816-9377-1B5FB21095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399" y="276578"/>
            <a:ext cx="8238067" cy="1428044"/>
          </a:xfrm>
        </p:spPr>
        <p:txBody>
          <a:bodyPr>
            <a:normAutofit fontScale="85000" lnSpcReduction="10000"/>
          </a:bodyPr>
          <a:lstStyle/>
          <a:p>
            <a:pPr lvl="0" algn="ctr">
              <a:buClr>
                <a:prstClr val="white"/>
              </a:buClr>
            </a:pPr>
            <a:r>
              <a:rPr lang="ru-RU" sz="2700" dirty="0">
                <a:solidFill>
                  <a:srgbClr val="14619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4.Результаты участия воспитанников в: конкурсах, выставках, турнирах, соревнованиях, акциях, фестивалях.</a:t>
            </a:r>
          </a:p>
          <a:p>
            <a:pPr marL="0" lvl="0" indent="0" algn="ctr">
              <a:buClr>
                <a:prstClr val="white"/>
              </a:buClr>
              <a:buNone/>
            </a:pPr>
            <a:r>
              <a:rPr lang="ru-RU" sz="2600" dirty="0">
                <a:solidFill>
                  <a:srgbClr val="14619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(Муниципальный уровень)</a:t>
            </a:r>
          </a:p>
          <a:p>
            <a:pPr algn="ctr"/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B4916AE-86D1-4273-B4C6-A3E34070AA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08" y="1552292"/>
            <a:ext cx="3968303" cy="508051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37A23AB-4034-48BA-BB28-8789844D8B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082" y="1552293"/>
            <a:ext cx="3644126" cy="5080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7934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8D8DE1C-9E4E-48AF-90A1-F436440593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293" y="328684"/>
            <a:ext cx="7876822" cy="1611489"/>
          </a:xfrm>
        </p:spPr>
        <p:txBody>
          <a:bodyPr>
            <a:normAutofit fontScale="92500" lnSpcReduction="20000"/>
          </a:bodyPr>
          <a:lstStyle/>
          <a:p>
            <a:pPr lvl="0" algn="ctr">
              <a:buClr>
                <a:prstClr val="white"/>
              </a:buClr>
            </a:pPr>
            <a:r>
              <a:rPr lang="ru-RU" sz="2700" dirty="0">
                <a:solidFill>
                  <a:srgbClr val="14619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4.Результаты участия воспитанников в: конкурсах, выставках, турнирах, соревнованиях, акциях, фестивалях.</a:t>
            </a:r>
          </a:p>
          <a:p>
            <a:pPr marL="0" lvl="0" indent="0" algn="ctr">
              <a:buClr>
                <a:prstClr val="white"/>
              </a:buClr>
              <a:buNone/>
            </a:pPr>
            <a:r>
              <a:rPr lang="ru-RU" sz="2400" dirty="0">
                <a:solidFill>
                  <a:srgbClr val="14619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(Муниципальный уровень)</a:t>
            </a:r>
          </a:p>
          <a:p>
            <a:pPr algn="ctr"/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49438A0-6779-44C0-A533-91497B199E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039" y="2049329"/>
            <a:ext cx="3398153" cy="455998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2BA2C0E-B686-4885-9331-E96C491DAD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054" y="2049328"/>
            <a:ext cx="3347650" cy="4559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4559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1BAC39D-C5B8-41A1-A26F-45C68D95CC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421" y="321733"/>
            <a:ext cx="8802806" cy="1823156"/>
          </a:xfrm>
        </p:spPr>
        <p:txBody>
          <a:bodyPr>
            <a:normAutofit fontScale="92500" lnSpcReduction="10000"/>
          </a:bodyPr>
          <a:lstStyle/>
          <a:p>
            <a:pPr lvl="0" algn="ctr">
              <a:buClr>
                <a:prstClr val="white"/>
              </a:buClr>
            </a:pPr>
            <a:r>
              <a:rPr lang="ru-RU" sz="2900" dirty="0">
                <a:solidFill>
                  <a:srgbClr val="14619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4.Результаты участия воспитанников в: конкурсах, выставках, турнирах, соревнованиях, акциях, фестивалях.</a:t>
            </a:r>
          </a:p>
          <a:p>
            <a:pPr marL="0" lvl="0" indent="0" algn="ctr">
              <a:buNone/>
            </a:pPr>
            <a:r>
              <a:rPr lang="ru-RU" sz="2400" dirty="0">
                <a:solidFill>
                  <a:srgbClr val="14619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(Республиканский уровень)</a:t>
            </a:r>
          </a:p>
          <a:p>
            <a:pPr algn="ctr"/>
            <a:endParaRPr lang="ru-RU" sz="32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74A39C2-B18B-4A7D-BD44-80E873322B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110" y="1922254"/>
            <a:ext cx="3615520" cy="4808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6283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1BAC39D-C5B8-41A1-A26F-45C68D95CC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421" y="321733"/>
            <a:ext cx="8802806" cy="1823156"/>
          </a:xfrm>
        </p:spPr>
        <p:txBody>
          <a:bodyPr>
            <a:normAutofit fontScale="92500" lnSpcReduction="10000"/>
          </a:bodyPr>
          <a:lstStyle/>
          <a:p>
            <a:pPr lvl="0" algn="ctr">
              <a:buClr>
                <a:prstClr val="white"/>
              </a:buClr>
            </a:pPr>
            <a:r>
              <a:rPr lang="ru-RU" sz="2900" dirty="0">
                <a:solidFill>
                  <a:srgbClr val="14619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4.Результаты участия воспитанников в: конкурсах, выставках, турнирах, соревнованиях, акциях, фестивалях.</a:t>
            </a:r>
          </a:p>
          <a:p>
            <a:pPr marL="0" lvl="0" indent="0" algn="ctr">
              <a:buNone/>
            </a:pPr>
            <a:r>
              <a:rPr lang="ru-RU" sz="2400" dirty="0">
                <a:solidFill>
                  <a:srgbClr val="14619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(Российский уровень)</a:t>
            </a:r>
          </a:p>
          <a:p>
            <a:pPr algn="ctr"/>
            <a:endParaRPr lang="ru-RU" sz="320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A5064418-9B07-4ADE-952B-240ADB7AC6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846" y="1922254"/>
            <a:ext cx="3530602" cy="479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3647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E19FED3-48E1-4E6A-A00C-AD0CFC12FB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1263"/>
            <a:ext cx="8993874" cy="1306689"/>
          </a:xfrm>
        </p:spPr>
        <p:txBody>
          <a:bodyPr>
            <a:normAutofit/>
          </a:bodyPr>
          <a:lstStyle/>
          <a:p>
            <a:pPr algn="ctr"/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5.Наличие авторских программ, методических пособий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E556C71-1A5F-431D-A726-24504CCC0B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956" y="1449138"/>
            <a:ext cx="3541172" cy="4996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9674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F283987-245B-4DC4-BDA1-AD24040987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3967"/>
            <a:ext cx="9048466" cy="1227667"/>
          </a:xfrm>
        </p:spPr>
        <p:txBody>
          <a:bodyPr>
            <a:normAutofit/>
          </a:bodyPr>
          <a:lstStyle/>
          <a:p>
            <a:pPr lvl="0" algn="ctr">
              <a:buClr>
                <a:prstClr val="white"/>
              </a:buClr>
            </a:pPr>
            <a:r>
              <a:rPr lang="ru-RU" sz="2700" dirty="0">
                <a:solidFill>
                  <a:srgbClr val="14619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5.Наличие авторских программ, методических пособий</a:t>
            </a:r>
          </a:p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2582720-DDE3-4DBA-A9B9-7B12F05CD4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761" y="1390560"/>
            <a:ext cx="3823125" cy="512109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8A9ACEA4-D8E6-44A5-84AE-71ECDE460E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63" y="1390562"/>
            <a:ext cx="3584139" cy="5121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8134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5787961-0A46-4DF2-AFF3-3939A04AB0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3968"/>
            <a:ext cx="8966579" cy="1272822"/>
          </a:xfrm>
        </p:spPr>
        <p:txBody>
          <a:bodyPr>
            <a:noAutofit/>
          </a:bodyPr>
          <a:lstStyle/>
          <a:p>
            <a:pPr algn="ctr"/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6.Выступления на  научно-практических конференциях, педагогических чтениях, методических объединениях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3BBDE40-113A-43C9-8B6A-9A434E7377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530" y="1337576"/>
            <a:ext cx="3889044" cy="529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0345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78CB37A-0949-4630-BCF1-6FA9B8CC37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355" y="194187"/>
            <a:ext cx="8775289" cy="1828800"/>
          </a:xfrm>
        </p:spPr>
        <p:txBody>
          <a:bodyPr>
            <a:normAutofit fontScale="92500"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педагогического опыта </a:t>
            </a:r>
          </a:p>
          <a:p>
            <a:pPr marL="0" indent="0" algn="ctr">
              <a:buNone/>
            </a:pP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Пелиной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В.И., воспитателя </a:t>
            </a:r>
          </a:p>
          <a:p>
            <a:pPr marL="0" indent="0" algn="ctr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МДОУ «Детский сад №87 комбинированного вида»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F7D936A-EAC5-4CFE-BCA7-AEC7227CBE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289" y="2201333"/>
            <a:ext cx="2775704" cy="412326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71E3DB7-E953-4CAA-AB6E-B6A966845C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267" y="2201332"/>
            <a:ext cx="2818515" cy="412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8213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5787961-0A46-4DF2-AFF3-3939A04AB0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3968"/>
            <a:ext cx="8966579" cy="1272822"/>
          </a:xfrm>
        </p:spPr>
        <p:txBody>
          <a:bodyPr>
            <a:noAutofit/>
          </a:bodyPr>
          <a:lstStyle/>
          <a:p>
            <a:pPr algn="ctr"/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6.Выступления на  научно-практических конференциях, педагогических чтениях, методических объединениях</a:t>
            </a:r>
          </a:p>
          <a:p>
            <a:pPr marL="0" indent="0" algn="ctr"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(Уровень образовательной организации)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68904BF-E73B-477A-9EDF-C53362C1D9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09" y="1648349"/>
            <a:ext cx="3477652" cy="488623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786CCCE-E425-42DC-8BD0-DC80B14D51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972" y="1648349"/>
            <a:ext cx="3406685" cy="488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8130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B5CC275-7451-4F66-91AF-D510B3D6A5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715" y="533400"/>
            <a:ext cx="8748215" cy="1524000"/>
          </a:xfrm>
        </p:spPr>
        <p:txBody>
          <a:bodyPr>
            <a:normAutofit/>
          </a:bodyPr>
          <a:lstStyle/>
          <a:p>
            <a:pPr lvl="0" algn="ctr">
              <a:buClr>
                <a:prstClr val="white"/>
              </a:buClr>
            </a:pPr>
            <a:r>
              <a:rPr lang="ru-RU" sz="2700" dirty="0">
                <a:solidFill>
                  <a:srgbClr val="14619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6.Выступления на  научно-практических конференциях, педагогических чтениях, методических объединениях</a:t>
            </a:r>
          </a:p>
          <a:p>
            <a:pPr marL="0" lvl="0" indent="0" algn="ctr">
              <a:buClr>
                <a:prstClr val="white"/>
              </a:buClr>
              <a:buNone/>
            </a:pPr>
            <a:r>
              <a:rPr lang="ru-RU" sz="2200" dirty="0">
                <a:solidFill>
                  <a:srgbClr val="14619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(Муниципальный уровень)</a:t>
            </a:r>
          </a:p>
          <a:p>
            <a:endParaRPr lang="ru-RU" dirty="0"/>
          </a:p>
        </p:txBody>
      </p:sp>
      <p:pic>
        <p:nvPicPr>
          <p:cNvPr id="1026" name="Picture 2" descr="C:\Users\Пользователь\Desktop\Сканы\2021-02-05\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386" y="1902542"/>
            <a:ext cx="3509260" cy="4826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62146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B5CC275-7451-4F66-91AF-D510B3D6A5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715" y="533400"/>
            <a:ext cx="8748215" cy="1524000"/>
          </a:xfrm>
        </p:spPr>
        <p:txBody>
          <a:bodyPr>
            <a:normAutofit/>
          </a:bodyPr>
          <a:lstStyle/>
          <a:p>
            <a:pPr lvl="0" algn="ctr">
              <a:buClr>
                <a:prstClr val="white"/>
              </a:buClr>
            </a:pPr>
            <a:r>
              <a:rPr lang="ru-RU" sz="2700" dirty="0">
                <a:solidFill>
                  <a:srgbClr val="14619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6.Выступления на  научно-практических конференциях, педагогических чтениях, методических объединениях</a:t>
            </a:r>
          </a:p>
          <a:p>
            <a:pPr marL="0" lvl="0" indent="0" algn="ctr">
              <a:buClr>
                <a:prstClr val="white"/>
              </a:buClr>
              <a:buNone/>
            </a:pPr>
            <a:r>
              <a:rPr lang="ru-RU" sz="2200" dirty="0">
                <a:solidFill>
                  <a:srgbClr val="14619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(Региональный уровень)</a:t>
            </a:r>
          </a:p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9CDC46A-7B51-436F-8EB7-4492976C2A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840" y="2040340"/>
            <a:ext cx="3370018" cy="462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9274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6AFEEC8-9C84-46D1-8FA6-5F3D6B3575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134" y="151263"/>
            <a:ext cx="8736082" cy="1182511"/>
          </a:xfrm>
        </p:spPr>
        <p:txBody>
          <a:bodyPr>
            <a:normAutofit/>
          </a:bodyPr>
          <a:lstStyle/>
          <a:p>
            <a:pPr algn="ctr"/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7.Проведение открытых занятий, мастер-классов, мероприятий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1E99FCE-EEED-4470-ADB6-C21E051206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029" y="1351128"/>
            <a:ext cx="3608928" cy="527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045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6AFEEC8-9C84-46D1-8FA6-5F3D6B3575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607" y="178558"/>
            <a:ext cx="8736082" cy="1182511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7.Проведение открытых занятий, мастер-классов, мероприятий</a:t>
            </a:r>
          </a:p>
          <a:p>
            <a:pPr marL="0" indent="0" algn="ctr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(Уровень образовательной организации)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7BA94F8D-057D-4788-BD58-536A5D262B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44" y="1505284"/>
            <a:ext cx="3441215" cy="500554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09BF25CF-385D-40EE-92F3-470FAF0229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083" y="1499086"/>
            <a:ext cx="3441107" cy="501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1440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328C170-A955-4E4D-857A-1AAF2C3AE2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0345" y="151264"/>
            <a:ext cx="7459133" cy="968022"/>
          </a:xfrm>
        </p:spPr>
        <p:txBody>
          <a:bodyPr>
            <a:normAutofit/>
          </a:bodyPr>
          <a:lstStyle/>
          <a:p>
            <a:pPr algn="ctr"/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Экспертная деятельность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3994A32-7F78-47F3-B0C1-95CA0A5E7A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357" y="1189802"/>
            <a:ext cx="3912694" cy="5291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614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8D46E9D-9F7C-4510-A027-38A6F288E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05854"/>
            <a:ext cx="9007522" cy="1013178"/>
          </a:xfrm>
        </p:spPr>
        <p:txBody>
          <a:bodyPr>
            <a:noAutofit/>
          </a:bodyPr>
          <a:lstStyle/>
          <a:p>
            <a:pPr algn="ctr"/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9.Общественно-педагогическая активность педагога: участие в комиссиях, педагогических сообществах, в жюри конкурсов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D0B3F7A-2FB3-47A8-8306-687F1543D2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769" y="1446663"/>
            <a:ext cx="3784758" cy="506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5037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B7AD608-0A80-4970-8B39-85E0944FAD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796" y="110320"/>
            <a:ext cx="8830100" cy="956733"/>
          </a:xfrm>
        </p:spPr>
        <p:txBody>
          <a:bodyPr>
            <a:noAutofit/>
          </a:bodyPr>
          <a:lstStyle/>
          <a:p>
            <a:pPr algn="ctr"/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 Позитивные результаты работы с воспитанниками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A0F61EC-547B-4A50-9E13-0819DAA357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07" y="1300243"/>
            <a:ext cx="3820236" cy="526387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1F30CF1-644F-4346-976C-E6AEFC910A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727" y="1286786"/>
            <a:ext cx="3745977" cy="5277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241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8621803-092D-49D2-BCAD-D9398EC6E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0125"/>
            <a:ext cx="8925636" cy="1035756"/>
          </a:xfrm>
        </p:spPr>
        <p:txBody>
          <a:bodyPr>
            <a:normAutofit/>
          </a:bodyPr>
          <a:lstStyle/>
          <a:p>
            <a:pPr lvl="0" algn="ctr">
              <a:buClr>
                <a:prstClr val="white"/>
              </a:buClr>
            </a:pPr>
            <a:r>
              <a:rPr lang="ru-RU" sz="2700" dirty="0">
                <a:solidFill>
                  <a:srgbClr val="14619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Позитивные результаты работы с воспитанниками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6C5F0C6-3C15-40B5-B6E6-560C3A5F7C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75" y="1093740"/>
            <a:ext cx="3836873" cy="542500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51FF47A-F3BD-48A7-9210-8E5DCAA881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431" y="1093739"/>
            <a:ext cx="3739488" cy="5434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6430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48F7A88-DE2E-461F-BA23-8AB7AAFF3D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274" y="0"/>
            <a:ext cx="8228463" cy="1196621"/>
          </a:xfrm>
        </p:spPr>
        <p:txBody>
          <a:bodyPr>
            <a:normAutofit/>
          </a:bodyPr>
          <a:lstStyle/>
          <a:p>
            <a:pPr algn="ctr"/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11. Качество взаимодействия с родителями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F07277A-4EE7-4937-B57D-79899F977F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21" y="1174147"/>
            <a:ext cx="3642815" cy="523794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2853A58-99C7-4E76-9855-A3AF863DCB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730" y="1174147"/>
            <a:ext cx="3668712" cy="523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7346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CB8CB74-5734-4E5D-BE10-E79EA0CC5B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639" y="219501"/>
            <a:ext cx="7921978" cy="1524000"/>
          </a:xfrm>
        </p:spPr>
        <p:txBody>
          <a:bodyPr>
            <a:normAutofit/>
          </a:bodyPr>
          <a:lstStyle/>
          <a:p>
            <a:pPr lvl="0" algn="ctr">
              <a:buClr>
                <a:prstClr val="white"/>
              </a:buClr>
            </a:pPr>
            <a:r>
              <a:rPr lang="ru-RU" sz="2700" dirty="0">
                <a:solidFill>
                  <a:srgbClr val="14619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1.Участие в инновационной (экспериментальной) деятельности</a:t>
            </a:r>
          </a:p>
          <a:p>
            <a:pPr algn="ctr"/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C8BBDA4-E998-46E7-9D9B-46DD3584FC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43" y="1473958"/>
            <a:ext cx="3511157" cy="507359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50C1644-2D64-4F0F-9844-F25BE0035D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925" y="1481066"/>
            <a:ext cx="3528004" cy="507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1910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A9A210B-A9B3-4E45-86F9-180998B6AB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421" y="164910"/>
            <a:ext cx="8816454" cy="1024467"/>
          </a:xfrm>
        </p:spPr>
        <p:txBody>
          <a:bodyPr>
            <a:normAutofit/>
          </a:bodyPr>
          <a:lstStyle/>
          <a:p>
            <a:pPr lvl="0" algn="ctr">
              <a:buClr>
                <a:prstClr val="white"/>
              </a:buClr>
            </a:pPr>
            <a:r>
              <a:rPr lang="ru-RU" sz="2700" dirty="0">
                <a:solidFill>
                  <a:srgbClr val="14619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 Качество взаимодействия с родителями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3A5DF87-3C67-41DA-AB21-2190D3E4D5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81" y="1155637"/>
            <a:ext cx="3718203" cy="534554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5BD41AE-104E-4D33-89DA-96231347EE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181" y="1155637"/>
            <a:ext cx="3657601" cy="5345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5566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4939E6A-BA6C-4CA4-BD40-1E04A13AC2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72" y="110319"/>
            <a:ext cx="9007522" cy="1103489"/>
          </a:xfrm>
        </p:spPr>
        <p:txBody>
          <a:bodyPr>
            <a:normAutofit/>
          </a:bodyPr>
          <a:lstStyle/>
          <a:p>
            <a:pPr algn="ctr"/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12.Работа с детьми из социально неблагополучных семей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757306F-BAE9-4A13-997E-4B2096A65D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217" y="1160061"/>
            <a:ext cx="3957716" cy="532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4260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E7636C4-3966-4963-80BE-522946430F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6672"/>
            <a:ext cx="9144000" cy="1306689"/>
          </a:xfrm>
        </p:spPr>
        <p:txBody>
          <a:bodyPr>
            <a:normAutofit/>
          </a:bodyPr>
          <a:lstStyle/>
          <a:p>
            <a:pPr algn="ctr"/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13. Участие педагога в профессиональных конкурсах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8911F50-AB49-4333-835F-B0533AE80D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415" y="1266883"/>
            <a:ext cx="3714045" cy="518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4026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E7636C4-3966-4963-80BE-522946430F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6672"/>
            <a:ext cx="9144000" cy="1306689"/>
          </a:xfrm>
        </p:spPr>
        <p:txBody>
          <a:bodyPr>
            <a:normAutofit/>
          </a:bodyPr>
          <a:lstStyle/>
          <a:p>
            <a:pPr algn="ctr"/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13. Участие педагога в профессиональных конкурсах</a:t>
            </a:r>
          </a:p>
          <a:p>
            <a:pPr marL="0" indent="0" algn="ctr"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(Интернет)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FEE9120-E5D3-4980-B778-6B346B2FA6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39" y="1405719"/>
            <a:ext cx="3668228" cy="529533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A29B1E8-BD98-48CD-B215-6F81096483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387" y="1405719"/>
            <a:ext cx="3768245" cy="529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4193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E76AEEC-FCF2-4E9A-8285-D4B609FE8E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83276"/>
            <a:ext cx="9144000" cy="1114778"/>
          </a:xfrm>
        </p:spPr>
        <p:txBody>
          <a:bodyPr>
            <a:normAutofit/>
          </a:bodyPr>
          <a:lstStyle/>
          <a:p>
            <a:pPr lvl="0" algn="ctr">
              <a:buClr>
                <a:prstClr val="white"/>
              </a:buClr>
            </a:pPr>
            <a:r>
              <a:rPr lang="ru-RU" sz="2700" dirty="0">
                <a:solidFill>
                  <a:srgbClr val="14619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13. Участие педагога в профессиональных конкурсах</a:t>
            </a:r>
          </a:p>
          <a:p>
            <a:pPr marL="0" lvl="0" indent="0" algn="ctr">
              <a:buClr>
                <a:prstClr val="white"/>
              </a:buClr>
              <a:buNone/>
            </a:pPr>
            <a:r>
              <a:rPr lang="ru-RU" sz="2200" dirty="0">
                <a:solidFill>
                  <a:srgbClr val="14619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(Муниципальный уровень)</a:t>
            </a:r>
          </a:p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2014D43-E971-49AC-90E0-BEC4F48199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725" y="1410872"/>
            <a:ext cx="3776723" cy="5134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3484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0D13A52-3A57-4B00-85AF-1EC8D9D25D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42332"/>
            <a:ext cx="9144000" cy="968022"/>
          </a:xfrm>
        </p:spPr>
        <p:txBody>
          <a:bodyPr>
            <a:normAutofit fontScale="92500" lnSpcReduction="10000"/>
          </a:bodyPr>
          <a:lstStyle/>
          <a:p>
            <a:pPr lvl="0" algn="ctr">
              <a:buClr>
                <a:prstClr val="white"/>
              </a:buClr>
            </a:pPr>
            <a:r>
              <a:rPr lang="ru-RU" sz="2700" dirty="0">
                <a:solidFill>
                  <a:srgbClr val="14619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13. Участие педагога в профессиональных конкурсах</a:t>
            </a:r>
          </a:p>
          <a:p>
            <a:pPr marL="0" lvl="0" indent="0" algn="ctr">
              <a:buClr>
                <a:prstClr val="white"/>
              </a:buClr>
              <a:buNone/>
            </a:pPr>
            <a:r>
              <a:rPr lang="ru-RU" sz="2400" dirty="0">
                <a:solidFill>
                  <a:srgbClr val="14619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(Российский уровень)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98BD7CE-97EB-4443-B7BD-314964FF3E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712" y="1173707"/>
            <a:ext cx="3863222" cy="5289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3247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3F68EA9-E45E-4917-80DE-03C4FCB5A0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507" y="137615"/>
            <a:ext cx="8392236" cy="1306689"/>
          </a:xfrm>
        </p:spPr>
        <p:txBody>
          <a:bodyPr>
            <a:normAutofit/>
          </a:bodyPr>
          <a:lstStyle/>
          <a:p>
            <a:pPr algn="ctr"/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14. Награды и поощрения</a:t>
            </a:r>
          </a:p>
          <a:p>
            <a:pPr marL="0" indent="0" algn="ctr"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(Интернет)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F60D852-21D7-4E66-8066-26FB2C4F13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161" y="1407195"/>
            <a:ext cx="3689525" cy="5164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1540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3F68EA9-E45E-4917-80DE-03C4FCB5A0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507" y="137615"/>
            <a:ext cx="8392236" cy="1306689"/>
          </a:xfrm>
        </p:spPr>
        <p:txBody>
          <a:bodyPr>
            <a:normAutofit/>
          </a:bodyPr>
          <a:lstStyle/>
          <a:p>
            <a:pPr algn="ctr"/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14. Награды и поощрения</a:t>
            </a:r>
          </a:p>
          <a:p>
            <a:pPr marL="0" indent="0" algn="ctr"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(Республиканский уровень)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E5515C9-3C22-48F0-BE8C-52084572CD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648" y="1412416"/>
            <a:ext cx="3755743" cy="515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6999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E4569AC-6D69-4B4A-9376-290E060605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092" y="233149"/>
            <a:ext cx="8228463" cy="1272822"/>
          </a:xfrm>
        </p:spPr>
        <p:txBody>
          <a:bodyPr/>
          <a:lstStyle/>
          <a:p>
            <a:pPr lvl="0" algn="ctr">
              <a:buClr>
                <a:prstClr val="white"/>
              </a:buClr>
            </a:pPr>
            <a:r>
              <a:rPr lang="ru-RU" sz="2700" dirty="0">
                <a:solidFill>
                  <a:srgbClr val="14619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 Награды и поощрения</a:t>
            </a:r>
          </a:p>
          <a:p>
            <a:pPr marL="0" lvl="0" indent="0" algn="ctr">
              <a:buClr>
                <a:prstClr val="white"/>
              </a:buClr>
              <a:buNone/>
            </a:pPr>
            <a:r>
              <a:rPr lang="ru-RU" sz="2200" dirty="0">
                <a:solidFill>
                  <a:srgbClr val="14619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(Российский уровень)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C6F3D28-4BB0-468A-A1BF-07CFC8BF32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457" y="1291861"/>
            <a:ext cx="3862989" cy="5231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4651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C0D001A-9D11-4942-82AB-A9AB8F7D3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903111"/>
            <a:ext cx="7899400" cy="5116689"/>
          </a:xfrm>
        </p:spPr>
        <p:txBody>
          <a:bodyPr>
            <a:normAutofit/>
          </a:bodyPr>
          <a:lstStyle/>
          <a:p>
            <a:pPr algn="ctr"/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</a:t>
            </a:r>
            <a:b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7749480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3C600CC-FC6E-44BD-BB13-98224AFB3B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6" y="171450"/>
            <a:ext cx="8088842" cy="1622778"/>
          </a:xfrm>
        </p:spPr>
        <p:txBody>
          <a:bodyPr>
            <a:normAutofit/>
          </a:bodyPr>
          <a:lstStyle/>
          <a:p>
            <a:pPr algn="ctr"/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1.Участие в инновационной (экспериментальной) деятельности</a:t>
            </a:r>
          </a:p>
        </p:txBody>
      </p:sp>
      <p:pic>
        <p:nvPicPr>
          <p:cNvPr id="4" name="Picture 5" descr="C:\Users\Пользователь\Desktop\Сканы\2020-07-27\013.bmp">
            <a:extLst>
              <a:ext uri="{FF2B5EF4-FFF2-40B4-BE49-F238E27FC236}">
                <a16:creationId xmlns:a16="http://schemas.microsoft.com/office/drawing/2014/main" xmlns="" id="{785DEA99-1C1B-4E9F-9E1A-58A989234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9" y="1657625"/>
            <a:ext cx="3378886" cy="4840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C:\Users\Пользователь\Desktop\Сканы\2019-09 (сен)\сканирование0002.jpg">
            <a:extLst>
              <a:ext uri="{FF2B5EF4-FFF2-40B4-BE49-F238E27FC236}">
                <a16:creationId xmlns:a16="http://schemas.microsoft.com/office/drawing/2014/main" xmlns="" id="{8CE9D51D-A2F7-4FFF-9798-25734A4A3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667" y="1657625"/>
            <a:ext cx="3305285" cy="4840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11548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F65559D-9466-45B1-A926-EA2CE5D9E1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533400"/>
            <a:ext cx="7809089" cy="1524000"/>
          </a:xfrm>
        </p:spPr>
        <p:txBody>
          <a:bodyPr>
            <a:normAutofit/>
          </a:bodyPr>
          <a:lstStyle/>
          <a:p>
            <a:pPr lvl="0" algn="ctr">
              <a:buClr>
                <a:prstClr val="white"/>
              </a:buClr>
            </a:pPr>
            <a:r>
              <a:rPr lang="ru-RU" sz="2700" dirty="0">
                <a:solidFill>
                  <a:srgbClr val="14619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1.Участие в инновационной (экспериментальной) деятельности</a:t>
            </a:r>
          </a:p>
          <a:p>
            <a:endParaRPr lang="ru-RU" dirty="0"/>
          </a:p>
        </p:txBody>
      </p:sp>
      <p:pic>
        <p:nvPicPr>
          <p:cNvPr id="5" name="Picture 3" descr="C:\Users\Пользователь\Desktop\инновация\НОВАЯ ИННОВАЦИЯ 2017\004.jpg">
            <a:extLst>
              <a:ext uri="{FF2B5EF4-FFF2-40B4-BE49-F238E27FC236}">
                <a16:creationId xmlns:a16="http://schemas.microsoft.com/office/drawing/2014/main" xmlns="" id="{F057C5E5-5C70-4A06-9FCD-67C9D7783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111" y="1828745"/>
            <a:ext cx="6513689" cy="447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8845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F65559D-9466-45B1-A926-EA2CE5D9E1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125" y="336550"/>
            <a:ext cx="7809089" cy="1524000"/>
          </a:xfrm>
        </p:spPr>
        <p:txBody>
          <a:bodyPr>
            <a:normAutofit/>
          </a:bodyPr>
          <a:lstStyle/>
          <a:p>
            <a:pPr lvl="0" algn="ctr">
              <a:buClr>
                <a:prstClr val="white"/>
              </a:buClr>
            </a:pPr>
            <a:r>
              <a:rPr lang="ru-RU" sz="2700" dirty="0">
                <a:solidFill>
                  <a:srgbClr val="14619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1.Участие в инновационной (экспериментальной) деятельности</a:t>
            </a:r>
          </a:p>
          <a:p>
            <a:endParaRPr lang="ru-RU" dirty="0"/>
          </a:p>
        </p:txBody>
      </p:sp>
      <p:pic>
        <p:nvPicPr>
          <p:cNvPr id="4" name="Picture 4" descr="C:\Users\Пользователь\Desktop\Сканы\2020-07-27\026.bmp">
            <a:extLst>
              <a:ext uri="{FF2B5EF4-FFF2-40B4-BE49-F238E27FC236}">
                <a16:creationId xmlns:a16="http://schemas.microsoft.com/office/drawing/2014/main" xmlns="" id="{00F62F0B-CB3F-4F25-A9FD-8F5AF8E3B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282" y="1596788"/>
            <a:ext cx="3720084" cy="4872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5745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8B46687-59BC-4CEE-B329-BA7E3487AE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293511"/>
            <a:ext cx="7549444" cy="1095022"/>
          </a:xfrm>
        </p:spPr>
        <p:txBody>
          <a:bodyPr>
            <a:normAutofit/>
          </a:bodyPr>
          <a:lstStyle/>
          <a:p>
            <a:pPr algn="ctr"/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Наставничество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F45AF6F-7CF8-48D0-95B0-BEBF797EA5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288" y="1526242"/>
            <a:ext cx="3418362" cy="480118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8ECD00E-6250-45B0-8775-891725BE49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081" y="1526242"/>
            <a:ext cx="3324719" cy="4801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3433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53ADA5C-F6D8-4D90-9874-723E0F1301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3350"/>
            <a:ext cx="8991600" cy="1272822"/>
          </a:xfrm>
        </p:spPr>
        <p:txBody>
          <a:bodyPr/>
          <a:lstStyle/>
          <a:p>
            <a:pPr lvl="0" algn="ctr">
              <a:buClr>
                <a:prstClr val="white"/>
              </a:buClr>
            </a:pPr>
            <a:r>
              <a:rPr lang="ru-RU" sz="2700" dirty="0">
                <a:solidFill>
                  <a:srgbClr val="14619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Наличие публикаций, включая интернет-публикации.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97807C2-2E1F-48DD-8E6A-9711691EDD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447" y="1193794"/>
            <a:ext cx="3958678" cy="5272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3406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53ADA5C-F6D8-4D90-9874-723E0F1301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005" y="319644"/>
            <a:ext cx="8787739" cy="1272822"/>
          </a:xfrm>
        </p:spPr>
        <p:txBody>
          <a:bodyPr>
            <a:normAutofit fontScale="85000" lnSpcReduction="10000"/>
          </a:bodyPr>
          <a:lstStyle/>
          <a:p>
            <a:pPr lvl="0" algn="ctr">
              <a:buClr>
                <a:prstClr val="white"/>
              </a:buClr>
            </a:pPr>
            <a:r>
              <a:rPr lang="ru-RU" sz="3200" dirty="0">
                <a:solidFill>
                  <a:srgbClr val="14619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Наличие публикаций, включая интернет-публикации.</a:t>
            </a:r>
          </a:p>
          <a:p>
            <a:pPr marL="0" lvl="0" indent="0" algn="ctr">
              <a:buClr>
                <a:prstClr val="white"/>
              </a:buClr>
              <a:buNone/>
            </a:pPr>
            <a:r>
              <a:rPr lang="ru-RU" sz="2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(Интернет)</a:t>
            </a:r>
          </a:p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21A5E0C-47D6-4C5A-AA2E-4EBB2F8D31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56" y="1173384"/>
            <a:ext cx="3028359" cy="423700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884" y="2348943"/>
            <a:ext cx="5671780" cy="4038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0765033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274</TotalTime>
  <Words>488</Words>
  <Application>Microsoft Office PowerPoint</Application>
  <PresentationFormat>Экран (4:3)</PresentationFormat>
  <Paragraphs>71</Paragraphs>
  <Slides>39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Сектор</vt:lpstr>
      <vt:lpstr>Министерство образования республики мордовия портфолио Пелиной Валентины ивановны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</cp:lastModifiedBy>
  <cp:revision>38</cp:revision>
  <dcterms:created xsi:type="dcterms:W3CDTF">2020-11-14T14:27:13Z</dcterms:created>
  <dcterms:modified xsi:type="dcterms:W3CDTF">2021-02-05T06:06:40Z</dcterms:modified>
</cp:coreProperties>
</file>