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63" r:id="rId4"/>
    <p:sldId id="264" r:id="rId5"/>
    <p:sldId id="258" r:id="rId6"/>
    <p:sldId id="262" r:id="rId7"/>
    <p:sldId id="261" r:id="rId8"/>
    <p:sldId id="266" r:id="rId9"/>
    <p:sldId id="267" r:id="rId10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A900"/>
    <a:srgbClr val="DE5A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366" y="10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17.05.2023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38"/>
          <a:stretch/>
        </p:blipFill>
        <p:spPr>
          <a:xfrm flipH="1">
            <a:off x="0" y="0"/>
            <a:ext cx="9144000" cy="513404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9144000" cy="5134046"/>
          </a:xfrm>
          <a:prstGeom prst="rect">
            <a:avLst/>
          </a:prstGeom>
          <a:gradFill flip="none" rotWithShape="1">
            <a:gsLst>
              <a:gs pos="72000">
                <a:srgbClr val="DE5A00"/>
              </a:gs>
              <a:gs pos="42000">
                <a:srgbClr val="DEA900">
                  <a:alpha val="80000"/>
                </a:srgbClr>
              </a:gs>
              <a:gs pos="0">
                <a:srgbClr val="FFC000">
                  <a:alpha val="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411510"/>
            <a:ext cx="662473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ОРГАНИЗАЦИЯ ПРЕДМЕТНО-РАЗВИВАЮЩЕЙ СРЕДЫ В ГРУППЕ ДЛЯ ФОРМИРОВАНИЯ</a:t>
            </a:r>
          </a:p>
          <a:p>
            <a:r>
              <a:rPr lang="ru-RU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БЕЗОПАСНОГО ПОВЕДЕНИЯ У ДОШКОЛЬНИКОВ</a:t>
            </a:r>
            <a:endParaRPr lang="ru-RU" sz="3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255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80"/>
          <a:stretch/>
        </p:blipFill>
        <p:spPr bwMode="auto">
          <a:xfrm>
            <a:off x="0" y="0"/>
            <a:ext cx="9144000" cy="5134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0" y="0"/>
            <a:ext cx="8676456" cy="5143500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13083" y="642580"/>
            <a:ext cx="4572000" cy="1015663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КАК СДЕЛАТЬ, ЧТОБЫ И ВЗРОСЛЫЕ БЫЛИ СПОКОЙНЫ, И ДЕТИ НАХОДИЛИСЬ В БЕЗОПАСНОСТИ?</a:t>
            </a:r>
            <a:endParaRPr lang="ru-RU" sz="20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9" t="11237" r="19874"/>
          <a:stretch/>
        </p:blipFill>
        <p:spPr bwMode="auto">
          <a:xfrm>
            <a:off x="5076056" y="642580"/>
            <a:ext cx="3753757" cy="3798615"/>
          </a:xfrm>
          <a:prstGeom prst="roundRect">
            <a:avLst>
              <a:gd name="adj" fmla="val 9784"/>
            </a:avLst>
          </a:prstGeom>
          <a:noFill/>
          <a:ln w="38100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313082" y="1699414"/>
            <a:ext cx="3672409" cy="2741782"/>
          </a:xfrm>
          <a:prstGeom prst="roundRect">
            <a:avLst>
              <a:gd name="adj" fmla="val 10133"/>
            </a:avLst>
          </a:prstGeom>
          <a:gradFill flip="none" rotWithShape="1">
            <a:gsLst>
              <a:gs pos="100000">
                <a:srgbClr val="DE5A00"/>
              </a:gs>
              <a:gs pos="0">
                <a:srgbClr val="FFC000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520033" y="2472814"/>
            <a:ext cx="344593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профилактическая </a:t>
            </a:r>
            <a:r>
              <a:rPr lang="ru-RU" dirty="0">
                <a:solidFill>
                  <a:schemeClr val="bg1"/>
                </a:solidFill>
                <a:latin typeface="Century Gothic" panose="020B0502020202020204" pitchFamily="34" charset="0"/>
              </a:rPr>
              <a:t>работа с детьми </a:t>
            </a:r>
            <a:r>
              <a:rPr lang="ru-RU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в приемлемой </a:t>
            </a:r>
            <a:r>
              <a:rPr lang="ru-RU" dirty="0">
                <a:solidFill>
                  <a:schemeClr val="bg1"/>
                </a:solidFill>
                <a:latin typeface="Century Gothic" panose="020B0502020202020204" pitchFamily="34" charset="0"/>
              </a:rPr>
              <a:t>для них игровой форме, </a:t>
            </a:r>
          </a:p>
        </p:txBody>
      </p:sp>
    </p:spTree>
    <p:extLst>
      <p:ext uri="{BB962C8B-B14F-4D97-AF65-F5344CB8AC3E}">
        <p14:creationId xmlns:p14="http://schemas.microsoft.com/office/powerpoint/2010/main" val="1434993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80"/>
          <a:stretch/>
        </p:blipFill>
        <p:spPr bwMode="auto">
          <a:xfrm>
            <a:off x="0" y="0"/>
            <a:ext cx="9144000" cy="5134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40" y="0"/>
            <a:ext cx="9143360" cy="5134046"/>
          </a:xfrm>
          <a:prstGeom prst="rect">
            <a:avLst/>
          </a:prstGeom>
          <a:gradFill flip="none" rotWithShape="1">
            <a:gsLst>
              <a:gs pos="78000">
                <a:srgbClr val="DE5A00">
                  <a:alpha val="91000"/>
                </a:srgbClr>
              </a:gs>
              <a:gs pos="29000">
                <a:srgbClr val="DEA900">
                  <a:alpha val="88000"/>
                </a:srgbClr>
              </a:gs>
              <a:gs pos="0">
                <a:srgbClr val="FFC00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23528" y="731316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ПЕРВОЕ - ЭТО </a:t>
            </a:r>
            <a:r>
              <a:rPr lang="ru-RU" sz="2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УГОЛОК </a:t>
            </a:r>
            <a:r>
              <a:rPr lang="ru-RU" sz="2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БЕЗОПАСНОСТИ</a:t>
            </a:r>
            <a:endParaRPr lang="ru-RU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95"/>
          <a:stretch/>
        </p:blipFill>
        <p:spPr bwMode="auto">
          <a:xfrm>
            <a:off x="5148064" y="733874"/>
            <a:ext cx="3658415" cy="3666297"/>
          </a:xfrm>
          <a:prstGeom prst="roundRect">
            <a:avLst>
              <a:gd name="adj" fmla="val 7244"/>
            </a:avLst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8155" y="1441582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Century Gothic" panose="020B0502020202020204" pitchFamily="34" charset="0"/>
              </a:rPr>
              <a:t>Уголку должно быть выделено определённое место. Уголок должен</a:t>
            </a:r>
          </a:p>
          <a:p>
            <a:r>
              <a:rPr lang="ru-RU" dirty="0">
                <a:solidFill>
                  <a:schemeClr val="bg1"/>
                </a:solidFill>
                <a:latin typeface="Century Gothic" panose="020B0502020202020204" pitchFamily="34" charset="0"/>
              </a:rPr>
              <a:t>быть удобным, доступным детям, отвечать требованиям безопасности </a:t>
            </a:r>
            <a:r>
              <a:rPr lang="ru-RU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и санитарно-гигиеническим </a:t>
            </a:r>
            <a:r>
              <a:rPr lang="ru-RU" dirty="0">
                <a:solidFill>
                  <a:schemeClr val="bg1"/>
                </a:solidFill>
                <a:latin typeface="Century Gothic" panose="020B0502020202020204" pitchFamily="34" charset="0"/>
              </a:rPr>
              <a:t>нормам. Оснащение необходимо подобрать </a:t>
            </a:r>
            <a:r>
              <a:rPr lang="ru-RU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в соответствии </a:t>
            </a:r>
            <a:r>
              <a:rPr lang="ru-RU" dirty="0">
                <a:solidFill>
                  <a:schemeClr val="bg1"/>
                </a:solidFill>
                <a:latin typeface="Century Gothic" panose="020B0502020202020204" pitchFamily="34" charset="0"/>
              </a:rPr>
              <a:t>с возрастными требованиями и требованиями</a:t>
            </a:r>
          </a:p>
          <a:p>
            <a:r>
              <a:rPr lang="ru-RU" dirty="0">
                <a:solidFill>
                  <a:schemeClr val="bg1"/>
                </a:solidFill>
                <a:latin typeface="Century Gothic" panose="020B0502020202020204" pitchFamily="34" charset="0"/>
              </a:rPr>
              <a:t>общеобразовательной программы ДОУ.</a:t>
            </a:r>
          </a:p>
        </p:txBody>
      </p:sp>
    </p:spTree>
    <p:extLst>
      <p:ext uri="{BB962C8B-B14F-4D97-AF65-F5344CB8AC3E}">
        <p14:creationId xmlns:p14="http://schemas.microsoft.com/office/powerpoint/2010/main" val="4231270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80"/>
          <a:stretch/>
        </p:blipFill>
        <p:spPr bwMode="auto">
          <a:xfrm>
            <a:off x="0" y="0"/>
            <a:ext cx="9144000" cy="5134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485" y="-13687"/>
            <a:ext cx="9144000" cy="5143500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61231" y="1121711"/>
            <a:ext cx="2654586" cy="3093588"/>
          </a:xfrm>
          <a:prstGeom prst="roundRect">
            <a:avLst>
              <a:gd name="adj" fmla="val 10133"/>
            </a:avLst>
          </a:prstGeom>
          <a:gradFill flip="none" rotWithShape="1">
            <a:gsLst>
              <a:gs pos="100000">
                <a:srgbClr val="DE5A00"/>
              </a:gs>
              <a:gs pos="0">
                <a:srgbClr val="FFC000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84208" y="1151397"/>
            <a:ext cx="2631608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1</a:t>
            </a:r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. Различные плакаты по ОБЖ, альбомы.</a:t>
            </a:r>
          </a:p>
          <a:p>
            <a:pPr>
              <a:lnSpc>
                <a:spcPct val="150000"/>
              </a:lnSpc>
            </a:pPr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2. Немаловажную роль в уголке безопасности играют макеты</a:t>
            </a: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3. Уголок безопасности может быть оснащен набором </a:t>
            </a: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дорожных </a:t>
            </a: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знаков</a:t>
            </a:r>
            <a:endParaRPr lang="ru-RU" sz="1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3" r="12968"/>
          <a:stretch/>
        </p:blipFill>
        <p:spPr bwMode="auto">
          <a:xfrm>
            <a:off x="3632564" y="851572"/>
            <a:ext cx="2759909" cy="26227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61230" y="165664"/>
            <a:ext cx="4717083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УГОЛОК БЕЗОПАСНОСТИ МОЖЕТ СОДЕРЖАТЬ: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7589" y="1779662"/>
            <a:ext cx="2442865" cy="26447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07908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80"/>
          <a:stretch/>
        </p:blipFill>
        <p:spPr bwMode="auto">
          <a:xfrm>
            <a:off x="0" y="0"/>
            <a:ext cx="9144000" cy="5134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40" y="0"/>
            <a:ext cx="9143360" cy="5134046"/>
          </a:xfrm>
          <a:prstGeom prst="rect">
            <a:avLst/>
          </a:prstGeom>
          <a:gradFill flip="none" rotWithShape="1">
            <a:gsLst>
              <a:gs pos="78000">
                <a:srgbClr val="DE5A00">
                  <a:alpha val="91000"/>
                </a:srgbClr>
              </a:gs>
              <a:gs pos="29000">
                <a:srgbClr val="DEA900">
                  <a:alpha val="88000"/>
                </a:srgbClr>
              </a:gs>
              <a:gs pos="0">
                <a:srgbClr val="FFC00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23528" y="587411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СЮЖЕТНО - </a:t>
            </a:r>
            <a:r>
              <a:rPr lang="ru-RU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РОЛЕВЫЕ </a:t>
            </a:r>
            <a:r>
              <a:rPr lang="ru-RU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ИГРЫ</a:t>
            </a:r>
            <a:endParaRPr lang="ru-RU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203052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2189" y="279128"/>
            <a:ext cx="2830655" cy="22347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"/>
          <a:stretch/>
        </p:blipFill>
        <p:spPr>
          <a:xfrm>
            <a:off x="395536" y="1419622"/>
            <a:ext cx="2808312" cy="23324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9335" y="3125000"/>
            <a:ext cx="2498688" cy="18550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/>
          <a:srcRect t="11539"/>
          <a:stretch/>
        </p:blipFill>
        <p:spPr>
          <a:xfrm>
            <a:off x="6530012" y="2513856"/>
            <a:ext cx="2397058" cy="17860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02123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80"/>
          <a:stretch/>
        </p:blipFill>
        <p:spPr bwMode="auto">
          <a:xfrm>
            <a:off x="-63708" y="22306"/>
            <a:ext cx="9207707" cy="51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Блок-схема: альтернативный процесс 3"/>
          <p:cNvSpPr/>
          <p:nvPr/>
        </p:nvSpPr>
        <p:spPr>
          <a:xfrm>
            <a:off x="4020814" y="6346032"/>
            <a:ext cx="4198866" cy="128101"/>
          </a:xfrm>
          <a:prstGeom prst="flowChartAlternateProcess">
            <a:avLst/>
          </a:prstGeom>
          <a:solidFill>
            <a:schemeClr val="bg1">
              <a:alpha val="59000"/>
            </a:schemeClr>
          </a:solidFill>
          <a:ln w="762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231815" y="328657"/>
            <a:ext cx="3888432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ДИДАКТИЧЕСКИЕ ИГРЫ</a:t>
            </a:r>
            <a:endParaRPr lang="ru-RU" sz="24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0247" y="923086"/>
            <a:ext cx="2489275" cy="18364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https://www.maam.ru/upload/blogs/detsad-647245-147202029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001459"/>
            <a:ext cx="2999232" cy="1944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3001375"/>
            <a:ext cx="2711576" cy="1944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0" name="Picture 6" descr="https://eduportal44.ru/Kostroma_EDU/ds_25/SiteAssets/SitePages/%D0%9F%D0%BE%D0%B4%D0%B3%D0%BE%D1%82%D0%BE%D0%B2%D0%B8%D1%82%D0%B5%D0%BB%D1%8C%D0%BD%D0%B0%D1%8F%20%D0%B3%D1%80%D1%83%D0%BF%D0%BF%D0%B0/%D0%94%D0%98%D0%94%20%D0%98%D0%93%D0%A0%20%D0%94%D0%90%D0%9C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23086"/>
            <a:ext cx="2592288" cy="17297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9664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80"/>
          <a:stretch/>
        </p:blipFill>
        <p:spPr bwMode="auto">
          <a:xfrm>
            <a:off x="0" y="0"/>
            <a:ext cx="9144000" cy="5134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40" y="9454"/>
            <a:ext cx="9143360" cy="5134046"/>
          </a:xfrm>
          <a:prstGeom prst="rect">
            <a:avLst/>
          </a:prstGeom>
          <a:gradFill flip="none" rotWithShape="1">
            <a:gsLst>
              <a:gs pos="78000">
                <a:srgbClr val="DE5A00">
                  <a:alpha val="91000"/>
                </a:srgbClr>
              </a:gs>
              <a:gs pos="29000">
                <a:srgbClr val="DEA900">
                  <a:alpha val="88000"/>
                </a:srgbClr>
              </a:gs>
              <a:gs pos="0">
                <a:srgbClr val="FFC00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115176" y="315239"/>
            <a:ext cx="29136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БИБЛИОТЕКА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r="15609"/>
          <a:stretch/>
        </p:blipFill>
        <p:spPr>
          <a:xfrm>
            <a:off x="5536536" y="555526"/>
            <a:ext cx="3024336" cy="32667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1131590"/>
            <a:ext cx="2664296" cy="17617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1760" y="3013770"/>
            <a:ext cx="2870118" cy="1616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099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80"/>
          <a:stretch/>
        </p:blipFill>
        <p:spPr bwMode="auto">
          <a:xfrm>
            <a:off x="-41991" y="0"/>
            <a:ext cx="9227982" cy="5778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470"/>
            <a:ext cx="8229600" cy="857250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Безопасные игровые материалы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76" y="895187"/>
            <a:ext cx="2304256" cy="17281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578" y="2859782"/>
            <a:ext cx="2449222" cy="18369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380" y="894676"/>
            <a:ext cx="2442791" cy="172870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336" y="1510455"/>
            <a:ext cx="2216845" cy="275719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79" y="3003798"/>
            <a:ext cx="2304256" cy="201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740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5111"/>
            <a:ext cx="9144793" cy="5133277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83309"/>
            <a:ext cx="2576884" cy="2496095"/>
          </a:xfrm>
          <a:prstGeom prst="rect">
            <a:avLst/>
          </a:prstGeom>
          <a:gradFill flip="none" rotWithShape="1">
            <a:gsLst>
              <a:gs pos="78000">
                <a:srgbClr val="DE5A00">
                  <a:alpha val="91000"/>
                </a:srgbClr>
              </a:gs>
              <a:gs pos="29000">
                <a:srgbClr val="DEA900">
                  <a:alpha val="88000"/>
                </a:srgbClr>
              </a:gs>
              <a:gs pos="0">
                <a:srgbClr val="FFC00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-4710"/>
            <a:ext cx="3589140" cy="26918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499742"/>
            <a:ext cx="2421244" cy="235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705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122</Words>
  <Application>Microsoft Office PowerPoint</Application>
  <PresentationFormat>Экран (16:9)</PresentationFormat>
  <Paragraphs>16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Arial</vt:lpstr>
      <vt:lpstr>Calibri</vt:lpstr>
      <vt:lpstr>Century Gothic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Безопасные игровые материалы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polyakov-is</dc:creator>
  <cp:lastModifiedBy>Windows User</cp:lastModifiedBy>
  <cp:revision>15</cp:revision>
  <dcterms:created xsi:type="dcterms:W3CDTF">2023-05-17T13:44:03Z</dcterms:created>
  <dcterms:modified xsi:type="dcterms:W3CDTF">2023-05-17T21:19:28Z</dcterms:modified>
</cp:coreProperties>
</file>