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78" r:id="rId6"/>
    <p:sldId id="259" r:id="rId7"/>
    <p:sldId id="271" r:id="rId8"/>
    <p:sldId id="260" r:id="rId9"/>
    <p:sldId id="273" r:id="rId10"/>
    <p:sldId id="280" r:id="rId11"/>
    <p:sldId id="261" r:id="rId12"/>
    <p:sldId id="274" r:id="rId13"/>
    <p:sldId id="264" r:id="rId14"/>
    <p:sldId id="275" r:id="rId15"/>
    <p:sldId id="262" r:id="rId16"/>
    <p:sldId id="276" r:id="rId17"/>
    <p:sldId id="277" r:id="rId18"/>
    <p:sldId id="292" r:id="rId19"/>
    <p:sldId id="296" r:id="rId20"/>
    <p:sldId id="265" r:id="rId21"/>
    <p:sldId id="283" r:id="rId22"/>
    <p:sldId id="281" r:id="rId23"/>
    <p:sldId id="282" r:id="rId24"/>
    <p:sldId id="284" r:id="rId25"/>
    <p:sldId id="285" r:id="rId26"/>
    <p:sldId id="268" r:id="rId27"/>
    <p:sldId id="287" r:id="rId28"/>
    <p:sldId id="288" r:id="rId29"/>
    <p:sldId id="286" r:id="rId30"/>
    <p:sldId id="269" r:id="rId31"/>
    <p:sldId id="290" r:id="rId32"/>
    <p:sldId id="291" r:id="rId33"/>
    <p:sldId id="289" r:id="rId34"/>
    <p:sldId id="293" r:id="rId35"/>
    <p:sldId id="294" r:id="rId36"/>
    <p:sldId id="295" r:id="rId37"/>
    <p:sldId id="26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00"/>
    <a:srgbClr val="000066"/>
    <a:srgbClr val="660066"/>
    <a:srgbClr val="800000"/>
    <a:srgbClr val="003366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051" autoAdjust="0"/>
  </p:normalViewPr>
  <p:slideViewPr>
    <p:cSldViewPr>
      <p:cViewPr varScale="1">
        <p:scale>
          <a:sx n="108" d="100"/>
          <a:sy n="108" d="100"/>
        </p:scale>
        <p:origin x="-17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3E5-3ECD-4347-BC3A-4DC4F5673ECF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AA24-925D-40BF-86FD-72B87CF1D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010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3E5-3ECD-4347-BC3A-4DC4F5673ECF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AA24-925D-40BF-86FD-72B87CF1D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288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3E5-3ECD-4347-BC3A-4DC4F5673ECF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AA24-925D-40BF-86FD-72B87CF1D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556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3E5-3ECD-4347-BC3A-4DC4F5673ECF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AA24-925D-40BF-86FD-72B87CF1D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348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3E5-3ECD-4347-BC3A-4DC4F5673ECF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AA24-925D-40BF-86FD-72B87CF1D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567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3E5-3ECD-4347-BC3A-4DC4F5673ECF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AA24-925D-40BF-86FD-72B87CF1D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883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3E5-3ECD-4347-BC3A-4DC4F5673ECF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AA24-925D-40BF-86FD-72B87CF1D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000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3E5-3ECD-4347-BC3A-4DC4F5673ECF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AA24-925D-40BF-86FD-72B87CF1D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574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3E5-3ECD-4347-BC3A-4DC4F5673ECF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AA24-925D-40BF-86FD-72B87CF1D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415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3E5-3ECD-4347-BC3A-4DC4F5673ECF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AA24-925D-40BF-86FD-72B87CF1D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507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093E5-3ECD-4347-BC3A-4DC4F5673ECF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CAA24-925D-40BF-86FD-72B87CF1D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426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093E5-3ECD-4347-BC3A-4DC4F5673ECF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CAA24-925D-40BF-86FD-72B87CF1D0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676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82763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660066"/>
                </a:solidFill>
              </a:rPr>
              <a:t>ОЗДОРОВИТЕЛЬНЫЕ МЕРОПРИЯТИЯ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i="1" dirty="0" smtClean="0">
                <a:solidFill>
                  <a:srgbClr val="000099"/>
                </a:solidFill>
              </a:rPr>
              <a:t>(подготовительная к школе группа № 6)</a:t>
            </a:r>
            <a:endParaRPr lang="ru-RU" sz="3600" i="1" dirty="0">
              <a:solidFill>
                <a:srgbClr val="000099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b="1" i="1" dirty="0" smtClean="0">
                <a:solidFill>
                  <a:srgbClr val="000066"/>
                </a:solidFill>
                <a:latin typeface="Book Antiqua" pitchFamily="18" charset="0"/>
              </a:rPr>
              <a:t>ВОСПИТАТЕЛИ:</a:t>
            </a:r>
          </a:p>
          <a:p>
            <a:pPr algn="r"/>
            <a:r>
              <a:rPr lang="ru-RU" sz="2400" b="1" i="1" dirty="0" smtClean="0">
                <a:solidFill>
                  <a:srgbClr val="000066"/>
                </a:solidFill>
                <a:latin typeface="Book Antiqua" pitchFamily="18" charset="0"/>
              </a:rPr>
              <a:t>БАБИНА Т.В.;</a:t>
            </a:r>
          </a:p>
          <a:p>
            <a:pPr algn="r"/>
            <a:r>
              <a:rPr lang="ru-RU" sz="2400" b="1" i="1" dirty="0" smtClean="0">
                <a:solidFill>
                  <a:srgbClr val="000066"/>
                </a:solidFill>
                <a:latin typeface="Book Antiqua" pitchFamily="18" charset="0"/>
              </a:rPr>
              <a:t>ПРЫТКОВА И. В.</a:t>
            </a:r>
            <a:endParaRPr lang="ru-RU" sz="2400" b="1" i="1" dirty="0">
              <a:solidFill>
                <a:srgbClr val="000066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284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99" r="7430" b="12516"/>
          <a:stretch/>
        </p:blipFill>
        <p:spPr>
          <a:xfrm>
            <a:off x="118800" y="116632"/>
            <a:ext cx="5305043" cy="3816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006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82" r="6038"/>
          <a:stretch/>
        </p:blipFill>
        <p:spPr>
          <a:xfrm>
            <a:off x="3347864" y="2996952"/>
            <a:ext cx="5688632" cy="37444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006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2721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ртинки дыхательная гимнаст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3366"/>
                </a:solidFill>
              </a:rPr>
              <a:t>ДЫХАТЕЛЬНАЯ ГИМНАСТИКА</a:t>
            </a:r>
            <a:endParaRPr lang="ru-RU" sz="3600" b="1" i="1" dirty="0">
              <a:solidFill>
                <a:srgbClr val="00336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908720"/>
            <a:ext cx="47342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Я ветер сильный, я лечу, </a:t>
            </a:r>
            <a:br>
              <a:rPr lang="ru-RU" b="1" dirty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Лечу, куда хочу </a:t>
            </a:r>
            <a:endParaRPr lang="ru-RU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B0F0"/>
                </a:solidFill>
                <a:latin typeface="Book Antiqua" pitchFamily="18" charset="0"/>
              </a:rPr>
              <a:t>(</a:t>
            </a:r>
            <a:r>
              <a:rPr lang="ru-RU" b="1" i="1" dirty="0">
                <a:solidFill>
                  <a:srgbClr val="00B0F0"/>
                </a:solidFill>
                <a:latin typeface="Book Antiqua" pitchFamily="18" charset="0"/>
              </a:rPr>
              <a:t>руки опущены, ноги слегка расставлены, вдох через нос) </a:t>
            </a:r>
            <a:br>
              <a:rPr lang="ru-RU" b="1" i="1" dirty="0">
                <a:solidFill>
                  <a:srgbClr val="00B0F0"/>
                </a:solidFill>
                <a:latin typeface="Book Antiqua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Хочу налево посвищу </a:t>
            </a:r>
            <a:endParaRPr lang="ru-RU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B0F0"/>
                </a:solidFill>
                <a:latin typeface="Book Antiqua" pitchFamily="18" charset="0"/>
              </a:rPr>
              <a:t>(</a:t>
            </a:r>
            <a:r>
              <a:rPr lang="ru-RU" b="1" i="1" dirty="0">
                <a:solidFill>
                  <a:srgbClr val="00B0F0"/>
                </a:solidFill>
                <a:latin typeface="Book Antiqua" pitchFamily="18" charset="0"/>
              </a:rPr>
              <a:t>повернуть голову налево, губы трубочкой и подуть) </a:t>
            </a:r>
            <a:br>
              <a:rPr lang="ru-RU" b="1" i="1" dirty="0">
                <a:solidFill>
                  <a:srgbClr val="00B0F0"/>
                </a:solidFill>
                <a:latin typeface="Book Antiqua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Могу подуть направо </a:t>
            </a:r>
            <a:endParaRPr lang="ru-RU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B0F0"/>
                </a:solidFill>
                <a:latin typeface="Book Antiqua" pitchFamily="18" charset="0"/>
              </a:rPr>
              <a:t>(</a:t>
            </a:r>
            <a:r>
              <a:rPr lang="ru-RU" b="1" i="1" dirty="0">
                <a:solidFill>
                  <a:srgbClr val="00B0F0"/>
                </a:solidFill>
                <a:latin typeface="Book Antiqua" pitchFamily="18" charset="0"/>
              </a:rPr>
              <a:t>голова прямо, вдох, голова направо, губы трубочкой, выдох) </a:t>
            </a:r>
            <a:br>
              <a:rPr lang="ru-RU" b="1" i="1" dirty="0">
                <a:solidFill>
                  <a:srgbClr val="00B0F0"/>
                </a:solidFill>
                <a:latin typeface="Book Antiqua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Могу и вверх </a:t>
            </a:r>
            <a:endParaRPr lang="ru-RU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B0F0"/>
                </a:solidFill>
                <a:latin typeface="Book Antiqua" pitchFamily="18" charset="0"/>
              </a:rPr>
              <a:t>(</a:t>
            </a:r>
            <a:r>
              <a:rPr lang="ru-RU" b="1" i="1" dirty="0">
                <a:solidFill>
                  <a:srgbClr val="00B0F0"/>
                </a:solidFill>
                <a:latin typeface="Book Antiqua" pitchFamily="18" charset="0"/>
              </a:rPr>
              <a:t>голова прямо, вдох через нос, выдох через губы трубочкой, вдох) </a:t>
            </a:r>
            <a:br>
              <a:rPr lang="ru-RU" b="1" i="1" dirty="0">
                <a:solidFill>
                  <a:srgbClr val="00B0F0"/>
                </a:solidFill>
                <a:latin typeface="Book Antiqua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И в облака </a:t>
            </a:r>
            <a:endParaRPr lang="ru-RU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B0F0"/>
                </a:solidFill>
                <a:latin typeface="Book Antiqua" pitchFamily="18" charset="0"/>
              </a:rPr>
              <a:t>(</a:t>
            </a:r>
            <a:r>
              <a:rPr lang="ru-RU" b="1" i="1" dirty="0">
                <a:solidFill>
                  <a:srgbClr val="00B0F0"/>
                </a:solidFill>
                <a:latin typeface="Book Antiqua" pitchFamily="18" charset="0"/>
              </a:rPr>
              <a:t>опустить голову, подбородком коснуться груди, спокойный выдох через рот)</a:t>
            </a:r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 </a:t>
            </a:r>
            <a:br>
              <a:rPr lang="ru-RU" b="1" dirty="0">
                <a:solidFill>
                  <a:srgbClr val="0070C0"/>
                </a:solidFill>
                <a:latin typeface="Book Antiqua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Ну а пока я тучи разгоняю </a:t>
            </a:r>
            <a:endParaRPr lang="ru-RU" b="1" dirty="0" smtClean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B0F0"/>
                </a:solidFill>
                <a:latin typeface="Book Antiqua" pitchFamily="18" charset="0"/>
              </a:rPr>
              <a:t>(</a:t>
            </a:r>
            <a:r>
              <a:rPr lang="ru-RU" b="1" i="1" dirty="0">
                <a:solidFill>
                  <a:srgbClr val="00B0F0"/>
                </a:solidFill>
                <a:latin typeface="Book Antiqua" pitchFamily="18" charset="0"/>
              </a:rPr>
              <a:t>круговые движения руками). </a:t>
            </a:r>
            <a:br>
              <a:rPr lang="ru-RU" b="1" i="1" dirty="0">
                <a:solidFill>
                  <a:srgbClr val="00B0F0"/>
                </a:solidFill>
                <a:latin typeface="Book Antiqua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Book Antiqua" pitchFamily="18" charset="0"/>
              </a:rPr>
              <a:t>Повторить 3-4 раза.</a:t>
            </a:r>
          </a:p>
        </p:txBody>
      </p:sp>
    </p:spTree>
    <p:extLst>
      <p:ext uri="{BB962C8B-B14F-4D97-AF65-F5344CB8AC3E}">
        <p14:creationId xmlns:p14="http://schemas.microsoft.com/office/powerpoint/2010/main" xmlns="" val="407544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998" t="21437" r="37653" b="1022"/>
          <a:stretch/>
        </p:blipFill>
        <p:spPr>
          <a:xfrm>
            <a:off x="107504" y="116633"/>
            <a:ext cx="4518247" cy="3411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85"/>
          <a:stretch/>
        </p:blipFill>
        <p:spPr>
          <a:xfrm>
            <a:off x="4716016" y="116633"/>
            <a:ext cx="4320480" cy="34563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645024"/>
            <a:ext cx="4518248" cy="30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98" t="9178" r="12390"/>
          <a:stretch/>
        </p:blipFill>
        <p:spPr>
          <a:xfrm>
            <a:off x="4716016" y="3645024"/>
            <a:ext cx="4320480" cy="3096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9294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ртинки гимнастика для гла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901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01"/>
          <a:stretch/>
        </p:blipFill>
        <p:spPr>
          <a:xfrm>
            <a:off x="107504" y="260647"/>
            <a:ext cx="4608512" cy="2952329"/>
          </a:xfrm>
          <a:prstGeom prst="rect">
            <a:avLst/>
          </a:prstGeom>
          <a:ln>
            <a:solidFill>
              <a:srgbClr val="000099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28"/>
          <a:stretch/>
        </p:blipFill>
        <p:spPr>
          <a:xfrm>
            <a:off x="4139952" y="260648"/>
            <a:ext cx="4896544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chemeClr val="bg2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68"/>
          <a:stretch/>
        </p:blipFill>
        <p:spPr>
          <a:xfrm>
            <a:off x="107504" y="3645025"/>
            <a:ext cx="4824536" cy="3024336"/>
          </a:xfrm>
          <a:prstGeom prst="rect">
            <a:avLst/>
          </a:prstGeom>
          <a:ln>
            <a:solidFill>
              <a:schemeClr val="bg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645024"/>
            <a:ext cx="4824536" cy="273630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chemeClr val="bg2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3490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ртинки виды спорта для детского са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  <a:latin typeface="Bookman Old Style" pitchFamily="18" charset="0"/>
              </a:rPr>
              <a:t>ВИТАМИНОТЕРАПИЯ</a:t>
            </a:r>
            <a:endParaRPr lang="ru-RU" sz="3600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1124744"/>
            <a:ext cx="47525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3300"/>
                </a:solidFill>
              </a:rPr>
              <a:t>Чтоб расти и развиваться,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Нужно правильно питаться.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Всухомятку не таскать,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Витамины потреблять!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Сыр на завтрак нужно кушать —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Витамина А заряд!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Бутерброд намажем маслом —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В1 получим сразу.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Молоко нам нужно пить,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С витаминами дружить!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Мясо, рыбу и яйцо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Станем кушать непременно!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И орешки будем грызть,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Чтоб белком нам запастись!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Буду дети развиваться,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</a:rPr>
              <a:t>Если правильно питаться!</a:t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dirty="0">
                <a:solidFill>
                  <a:srgbClr val="003300"/>
                </a:solidFill>
              </a:rPr>
              <a:t/>
            </a:r>
            <a:br>
              <a:rPr lang="ru-RU" sz="2000" dirty="0">
                <a:solidFill>
                  <a:srgbClr val="003300"/>
                </a:solidFill>
              </a:rPr>
            </a:br>
            <a:endParaRPr lang="ru-RU" sz="20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281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463"/>
          <a:stretch/>
        </p:blipFill>
        <p:spPr>
          <a:xfrm rot="20962928">
            <a:off x="75444" y="191619"/>
            <a:ext cx="4518248" cy="3036379"/>
          </a:xfrm>
          <a:prstGeom prst="ellipse">
            <a:avLst/>
          </a:prstGeom>
          <a:ln w="3175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30" t="20362"/>
          <a:stretch/>
        </p:blipFill>
        <p:spPr>
          <a:xfrm rot="1428888">
            <a:off x="4737914" y="242006"/>
            <a:ext cx="4488286" cy="3195237"/>
          </a:xfrm>
          <a:prstGeom prst="ellipse">
            <a:avLst/>
          </a:prstGeom>
          <a:ln w="3175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99"/>
          <a:stretch/>
        </p:blipFill>
        <p:spPr>
          <a:xfrm rot="733601">
            <a:off x="145069" y="3438300"/>
            <a:ext cx="4608512" cy="3307092"/>
          </a:xfrm>
          <a:prstGeom prst="ellipse">
            <a:avLst/>
          </a:prstGeom>
          <a:ln w="31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90"/>
          <a:stretch/>
        </p:blipFill>
        <p:spPr>
          <a:xfrm rot="20840472">
            <a:off x="4780721" y="3653827"/>
            <a:ext cx="4267580" cy="3060373"/>
          </a:xfrm>
          <a:prstGeom prst="ellipse">
            <a:avLst/>
          </a:prstGeom>
          <a:ln w="3175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1819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97"/>
          <a:stretch/>
        </p:blipFill>
        <p:spPr>
          <a:xfrm rot="20968318">
            <a:off x="109554" y="138890"/>
            <a:ext cx="4436883" cy="3456384"/>
          </a:xfrm>
          <a:prstGeom prst="ellipse">
            <a:avLst/>
          </a:prstGeom>
          <a:ln w="63500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97" t="26901"/>
          <a:stretch/>
        </p:blipFill>
        <p:spPr>
          <a:xfrm rot="1177534">
            <a:off x="4556050" y="344278"/>
            <a:ext cx="4619620" cy="3163210"/>
          </a:xfrm>
          <a:prstGeom prst="ellipse">
            <a:avLst/>
          </a:prstGeom>
          <a:ln w="63500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3" t="21782" r="12475" b="-1386"/>
          <a:stretch/>
        </p:blipFill>
        <p:spPr>
          <a:xfrm>
            <a:off x="2411759" y="3284984"/>
            <a:ext cx="5112569" cy="3456384"/>
          </a:xfrm>
          <a:prstGeom prst="ellipse">
            <a:avLst/>
          </a:prstGeom>
          <a:ln w="63500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4274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ртинки фитонци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959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3" t="36046" r="9232" b="15534"/>
          <a:stretch/>
        </p:blipFill>
        <p:spPr>
          <a:xfrm>
            <a:off x="5724128" y="126749"/>
            <a:ext cx="3312368" cy="2842788"/>
          </a:xfrm>
          <a:prstGeom prst="ellipse">
            <a:avLst/>
          </a:prstGeom>
          <a:ln w="3175" cap="rnd">
            <a:solidFill>
              <a:srgbClr val="000099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" t="27327" r="21979"/>
          <a:stretch/>
        </p:blipFill>
        <p:spPr>
          <a:xfrm>
            <a:off x="90535" y="126750"/>
            <a:ext cx="3617369" cy="2942210"/>
          </a:xfrm>
          <a:prstGeom prst="ellipse">
            <a:avLst/>
          </a:prstGeom>
          <a:ln w="3175" cap="rnd">
            <a:solidFill>
              <a:srgbClr val="000099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43" t="1320" r="20595" b="7854"/>
          <a:stretch/>
        </p:blipFill>
        <p:spPr>
          <a:xfrm>
            <a:off x="2771800" y="126749"/>
            <a:ext cx="3456384" cy="2942211"/>
          </a:xfrm>
          <a:prstGeom prst="ellipse">
            <a:avLst/>
          </a:prstGeom>
          <a:ln w="3175" cap="rnd">
            <a:solidFill>
              <a:srgbClr val="000099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54"/>
          <a:stretch/>
        </p:blipFill>
        <p:spPr>
          <a:xfrm>
            <a:off x="90535" y="3140969"/>
            <a:ext cx="4553474" cy="3600400"/>
          </a:xfrm>
          <a:prstGeom prst="ellipse">
            <a:avLst/>
          </a:prstGeom>
          <a:ln w="3175" cap="rnd">
            <a:solidFill>
              <a:srgbClr val="000099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8" t="1848" b="15380"/>
          <a:stretch/>
        </p:blipFill>
        <p:spPr>
          <a:xfrm>
            <a:off x="4644010" y="3140969"/>
            <a:ext cx="4392486" cy="3456383"/>
          </a:xfrm>
          <a:prstGeom prst="ellipse">
            <a:avLst/>
          </a:prstGeom>
          <a:ln w="3175" cap="rnd">
            <a:solidFill>
              <a:srgbClr val="000099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428905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620688"/>
            <a:ext cx="4752528" cy="525658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C00000"/>
                </a:solidFill>
              </a:rPr>
              <a:t>Хорошо здоровым быть!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Соков надо больше пить!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Гамбургер забросить в урну,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И купаться в речке бурной!!!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Закаляться, обливаться,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Спортом разным заниматься!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И болезней не боясь,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В тёплом доме не таясь,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По Земле гулять свободно,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Красоте дивясь природной!!!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Вот тогда начнете жить!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Здорово здоровым быть!!!</a:t>
            </a:r>
          </a:p>
        </p:txBody>
      </p:sp>
    </p:spTree>
    <p:extLst>
      <p:ext uri="{BB962C8B-B14F-4D97-AF65-F5344CB8AC3E}">
        <p14:creationId xmlns:p14="http://schemas.microsoft.com/office/powerpoint/2010/main" xmlns="" val="337068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акаливание картинки для детей, нарисованные #7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763" y="3613"/>
            <a:ext cx="4248472" cy="208823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cs typeface="Iskoola Pota" pitchFamily="34" charset="0"/>
              </a:rPr>
              <a:t>ЗАКАЛИВАНИЕ</a:t>
            </a:r>
            <a:endParaRPr lang="ru-RU" b="1" i="1" dirty="0">
              <a:solidFill>
                <a:srgbClr val="C00000"/>
              </a:solidFill>
              <a:cs typeface="Iskoola Pot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1628800"/>
            <a:ext cx="47342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  <a:t>Малыш, ты хочешь быть здоров,</a:t>
            </a:r>
            <a:b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  <a:t>Не пить плохих таблеток,</a:t>
            </a:r>
            <a:b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  <a:t>Забыть уколы докторов,</a:t>
            </a:r>
            <a:b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  <a:t>И капли из пипеток?</a:t>
            </a:r>
          </a:p>
          <a:p>
            <a:pPr algn="ctr"/>
            <a: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  <a:t>Чтобы носом не сопеть,</a:t>
            </a:r>
            <a:b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  <a:t>И не кашлять сильно,</a:t>
            </a:r>
            <a:b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  <a:t>Обливайся каждый день,</a:t>
            </a:r>
            <a:b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660066"/>
                </a:solidFill>
                <a:latin typeface="Arial Black" pitchFamily="34" charset="0"/>
                <a:cs typeface="Times New Roman" pitchFamily="18" charset="0"/>
              </a:rPr>
              <a:t>Лей весьма обильно.</a:t>
            </a:r>
          </a:p>
        </p:txBody>
      </p:sp>
    </p:spTree>
    <p:extLst>
      <p:ext uri="{BB962C8B-B14F-4D97-AF65-F5344CB8AC3E}">
        <p14:creationId xmlns:p14="http://schemas.microsoft.com/office/powerpoint/2010/main" xmlns="" val="3497022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919" r="6935"/>
          <a:stretch/>
        </p:blipFill>
        <p:spPr>
          <a:xfrm>
            <a:off x="107504" y="116633"/>
            <a:ext cx="4392488" cy="3168352"/>
          </a:xfrm>
          <a:prstGeom prst="ellipse">
            <a:avLst/>
          </a:prstGeom>
          <a:ln w="63500" cap="rnd">
            <a:solidFill>
              <a:srgbClr val="00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15" t="8754" r="3539"/>
          <a:stretch/>
        </p:blipFill>
        <p:spPr>
          <a:xfrm>
            <a:off x="4644008" y="116632"/>
            <a:ext cx="4320480" cy="3168353"/>
          </a:xfrm>
          <a:prstGeom prst="ellipse">
            <a:avLst/>
          </a:prstGeom>
          <a:ln w="63500" cap="rnd">
            <a:solidFill>
              <a:srgbClr val="00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356992"/>
            <a:ext cx="4392488" cy="3384376"/>
          </a:xfrm>
          <a:prstGeom prst="ellipse">
            <a:avLst/>
          </a:prstGeom>
          <a:ln w="63500" cap="rnd">
            <a:solidFill>
              <a:srgbClr val="00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429000"/>
            <a:ext cx="4320480" cy="3312368"/>
          </a:xfrm>
          <a:prstGeom prst="ellipse">
            <a:avLst/>
          </a:prstGeom>
          <a:ln w="63500" cap="rnd">
            <a:solidFill>
              <a:srgbClr val="00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1676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6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332657"/>
            <a:ext cx="6552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660033"/>
                </a:solidFill>
              </a:rPr>
              <a:t>ОБТИРАНИЕ, ОБЛИВАНИЕ,</a:t>
            </a:r>
            <a:br>
              <a:rPr lang="ru-RU" sz="4000" b="1" i="1" dirty="0">
                <a:solidFill>
                  <a:srgbClr val="660033"/>
                </a:solidFill>
              </a:rPr>
            </a:br>
            <a:r>
              <a:rPr lang="ru-RU" sz="4000" b="1" i="1" dirty="0">
                <a:solidFill>
                  <a:srgbClr val="660033"/>
                </a:solidFill>
              </a:rPr>
              <a:t>СОЛНЕЧНЫЕ ВАННЫ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492896"/>
            <a:ext cx="5886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</a:rPr>
              <a:t>СОЛНЦЕ ,</a:t>
            </a:r>
          </a:p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ВОЗДУХ </a:t>
            </a:r>
          </a:p>
          <a:p>
            <a:pPr algn="r"/>
            <a:r>
              <a:rPr lang="ru-RU" sz="4000" b="1" i="1" dirty="0">
                <a:solidFill>
                  <a:srgbClr val="C00000"/>
                </a:solidFill>
              </a:rPr>
              <a:t>И ВОДА-</a:t>
            </a:r>
          </a:p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НАШИ ЛУЧШИЕ ДРУЗЬЯ!!!</a:t>
            </a:r>
          </a:p>
        </p:txBody>
      </p:sp>
    </p:spTree>
    <p:extLst>
      <p:ext uri="{BB962C8B-B14F-4D97-AF65-F5344CB8AC3E}">
        <p14:creationId xmlns:p14="http://schemas.microsoft.com/office/powerpoint/2010/main" xmlns="" val="333391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18" b="27338"/>
          <a:stretch/>
        </p:blipFill>
        <p:spPr>
          <a:xfrm rot="5400000">
            <a:off x="-1584684" y="1880828"/>
            <a:ext cx="662473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0066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44" b="13485"/>
          <a:stretch/>
        </p:blipFill>
        <p:spPr>
          <a:xfrm rot="5400000">
            <a:off x="4211960" y="1916832"/>
            <a:ext cx="6624736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0066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16632"/>
            <a:ext cx="3096344" cy="3024336"/>
          </a:xfrm>
          <a:prstGeom prst="ellipse">
            <a:avLst/>
          </a:prstGeom>
          <a:ln w="63500" cap="rnd">
            <a:solidFill>
              <a:schemeClr val="bg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59" t="15233" r="20000"/>
          <a:stretch/>
        </p:blipFill>
        <p:spPr>
          <a:xfrm>
            <a:off x="2627784" y="3284984"/>
            <a:ext cx="3816424" cy="3456383"/>
          </a:xfrm>
          <a:prstGeom prst="ellipse">
            <a:avLst/>
          </a:prstGeom>
          <a:ln w="63500" cap="rnd">
            <a:solidFill>
              <a:srgbClr val="00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3767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детские картинки спор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3300"/>
                </a:solidFill>
                <a:latin typeface="Batang" pitchFamily="18" charset="-127"/>
                <a:ea typeface="Batang" pitchFamily="18" charset="-127"/>
              </a:rPr>
              <a:t>ФИЗКУЛЬТМИНУТКИ</a:t>
            </a:r>
            <a:endParaRPr lang="ru-RU" b="1" i="1" dirty="0">
              <a:solidFill>
                <a:srgbClr val="0033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124744"/>
            <a:ext cx="4302224" cy="584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</a:rPr>
              <a:t>Это лёгкая забава — </a:t>
            </a:r>
            <a:br>
              <a:rPr lang="ru-RU" sz="2400" b="1" dirty="0">
                <a:solidFill>
                  <a:srgbClr val="000066"/>
                </a:solidFill>
              </a:rPr>
            </a:br>
            <a:r>
              <a:rPr lang="ru-RU" sz="2400" b="1" dirty="0">
                <a:solidFill>
                  <a:srgbClr val="000066"/>
                </a:solidFill>
              </a:rPr>
              <a:t>Повороты влево-вправо. </a:t>
            </a:r>
            <a:br>
              <a:rPr lang="ru-RU" sz="2400" b="1" dirty="0">
                <a:solidFill>
                  <a:srgbClr val="000066"/>
                </a:solidFill>
              </a:rPr>
            </a:br>
            <a:r>
              <a:rPr lang="ru-RU" sz="2400" b="1" dirty="0">
                <a:solidFill>
                  <a:srgbClr val="000066"/>
                </a:solidFill>
              </a:rPr>
              <a:t>Нам известно всем давно — </a:t>
            </a:r>
            <a:br>
              <a:rPr lang="ru-RU" sz="2400" b="1" dirty="0">
                <a:solidFill>
                  <a:srgbClr val="000066"/>
                </a:solidFill>
              </a:rPr>
            </a:br>
            <a:r>
              <a:rPr lang="ru-RU" sz="2400" b="1" dirty="0">
                <a:solidFill>
                  <a:srgbClr val="000066"/>
                </a:solidFill>
              </a:rPr>
              <a:t>Там стена, а там окно. </a:t>
            </a:r>
            <a:r>
              <a:rPr lang="ru-RU" sz="2400" b="1" i="1" dirty="0">
                <a:solidFill>
                  <a:srgbClr val="000066"/>
                </a:solidFill>
              </a:rPr>
              <a:t>(Повороты туловища вправо и влево.) </a:t>
            </a:r>
            <a:br>
              <a:rPr lang="ru-RU" sz="2400" b="1" i="1" dirty="0">
                <a:solidFill>
                  <a:srgbClr val="000066"/>
                </a:solidFill>
              </a:rPr>
            </a:br>
            <a:r>
              <a:rPr lang="ru-RU" sz="2400" b="1" dirty="0">
                <a:solidFill>
                  <a:srgbClr val="000066"/>
                </a:solidFill>
              </a:rPr>
              <a:t>Приседаем быстро, ловко. </a:t>
            </a:r>
            <a:br>
              <a:rPr lang="ru-RU" sz="2400" b="1" dirty="0">
                <a:solidFill>
                  <a:srgbClr val="000066"/>
                </a:solidFill>
              </a:rPr>
            </a:br>
            <a:r>
              <a:rPr lang="ru-RU" sz="2400" b="1" dirty="0">
                <a:solidFill>
                  <a:srgbClr val="000066"/>
                </a:solidFill>
              </a:rPr>
              <a:t>Здесь видна уже сноровка. </a:t>
            </a:r>
            <a:br>
              <a:rPr lang="ru-RU" sz="2400" b="1" dirty="0">
                <a:solidFill>
                  <a:srgbClr val="000066"/>
                </a:solidFill>
              </a:rPr>
            </a:br>
            <a:r>
              <a:rPr lang="ru-RU" sz="2400" b="1" dirty="0">
                <a:solidFill>
                  <a:srgbClr val="000066"/>
                </a:solidFill>
              </a:rPr>
              <a:t>Чтобы мышцы развивать, </a:t>
            </a:r>
            <a:br>
              <a:rPr lang="ru-RU" sz="2400" b="1" dirty="0">
                <a:solidFill>
                  <a:srgbClr val="000066"/>
                </a:solidFill>
              </a:rPr>
            </a:br>
            <a:r>
              <a:rPr lang="ru-RU" sz="2400" b="1" dirty="0">
                <a:solidFill>
                  <a:srgbClr val="000066"/>
                </a:solidFill>
              </a:rPr>
              <a:t>Надо много приседать. </a:t>
            </a:r>
            <a:r>
              <a:rPr lang="ru-RU" sz="2400" b="1" i="1" dirty="0">
                <a:solidFill>
                  <a:srgbClr val="000066"/>
                </a:solidFill>
              </a:rPr>
              <a:t>(Приседания.) </a:t>
            </a:r>
            <a:br>
              <a:rPr lang="ru-RU" sz="2400" b="1" i="1" dirty="0">
                <a:solidFill>
                  <a:srgbClr val="000066"/>
                </a:solidFill>
              </a:rPr>
            </a:br>
            <a:r>
              <a:rPr lang="ru-RU" sz="2400" b="1" dirty="0">
                <a:solidFill>
                  <a:srgbClr val="000066"/>
                </a:solidFill>
              </a:rPr>
              <a:t>А теперь ходьба на месте, </a:t>
            </a:r>
            <a:br>
              <a:rPr lang="ru-RU" sz="2400" b="1" dirty="0">
                <a:solidFill>
                  <a:srgbClr val="000066"/>
                </a:solidFill>
              </a:rPr>
            </a:br>
            <a:r>
              <a:rPr lang="ru-RU" sz="2400" b="1" dirty="0">
                <a:solidFill>
                  <a:srgbClr val="000066"/>
                </a:solidFill>
              </a:rPr>
              <a:t>Это тоже интересно. </a:t>
            </a:r>
            <a:endParaRPr lang="ru-RU" sz="2400" b="1" dirty="0" smtClean="0">
              <a:solidFill>
                <a:srgbClr val="000066"/>
              </a:solidFill>
            </a:endParaRPr>
          </a:p>
          <a:p>
            <a:r>
              <a:rPr lang="ru-RU" sz="2400" b="1" i="1" dirty="0" smtClean="0">
                <a:solidFill>
                  <a:srgbClr val="000066"/>
                </a:solidFill>
              </a:rPr>
              <a:t>(</a:t>
            </a:r>
            <a:r>
              <a:rPr lang="ru-RU" sz="2400" b="1" i="1" dirty="0">
                <a:solidFill>
                  <a:srgbClr val="000066"/>
                </a:solidFill>
              </a:rPr>
              <a:t>Ходьба на месте.) </a:t>
            </a:r>
            <a:br>
              <a:rPr lang="ru-RU" sz="2400" b="1" i="1" dirty="0">
                <a:solidFill>
                  <a:srgbClr val="000066"/>
                </a:solidFill>
              </a:rPr>
            </a:br>
            <a:endParaRPr lang="ru-RU" sz="2400" b="1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5390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37"/>
          <a:stretch/>
        </p:blipFill>
        <p:spPr>
          <a:xfrm>
            <a:off x="107504" y="116633"/>
            <a:ext cx="4392488" cy="3096343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97"/>
          <a:stretch/>
        </p:blipFill>
        <p:spPr>
          <a:xfrm>
            <a:off x="4653480" y="116633"/>
            <a:ext cx="4383015" cy="3096343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947"/>
          <a:stretch/>
        </p:blipFill>
        <p:spPr>
          <a:xfrm>
            <a:off x="107504" y="3284984"/>
            <a:ext cx="4392488" cy="3456386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3480" y="3284984"/>
            <a:ext cx="4383015" cy="3384376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5648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660066"/>
                </a:solidFill>
                <a:latin typeface="MingLiU_HKSCS" pitchFamily="18" charset="-120"/>
                <a:ea typeface="MingLiU_HKSCS" pitchFamily="18" charset="-120"/>
              </a:rPr>
              <a:t>ФИЗКУЛЬТУРНЫЕ ЗАНЯТИЯ</a:t>
            </a:r>
            <a:endParaRPr lang="ru-RU" sz="2800" b="1" i="1" dirty="0">
              <a:solidFill>
                <a:srgbClr val="660066"/>
              </a:solidFill>
              <a:latin typeface="MingLiU_HKSCS" pitchFamily="18" charset="-120"/>
              <a:ea typeface="MingLiU_HKSCS" pitchFamily="18" charset="-12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443841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0099"/>
                </a:solidFill>
              </a:rPr>
              <a:t>Физкультура – враг болезней!</a:t>
            </a:r>
            <a:br>
              <a:rPr lang="ru-RU" sz="2400" b="1" i="1" dirty="0">
                <a:solidFill>
                  <a:srgbClr val="000099"/>
                </a:solidFill>
              </a:rPr>
            </a:br>
            <a:r>
              <a:rPr lang="ru-RU" sz="2400" b="1" i="1" dirty="0">
                <a:solidFill>
                  <a:srgbClr val="000099"/>
                </a:solidFill>
              </a:rPr>
              <a:t>Всем известно с детских лет.</a:t>
            </a:r>
            <a:br>
              <a:rPr lang="ru-RU" sz="2400" b="1" i="1" dirty="0">
                <a:solidFill>
                  <a:srgbClr val="000099"/>
                </a:solidFill>
              </a:rPr>
            </a:br>
            <a:r>
              <a:rPr lang="ru-RU" sz="2400" b="1" i="1" dirty="0">
                <a:solidFill>
                  <a:srgbClr val="000099"/>
                </a:solidFill>
              </a:rPr>
              <a:t>В жизни средства нет полезней</a:t>
            </a:r>
            <a:br>
              <a:rPr lang="ru-RU" sz="2400" b="1" i="1" dirty="0">
                <a:solidFill>
                  <a:srgbClr val="000099"/>
                </a:solidFill>
              </a:rPr>
            </a:br>
            <a:r>
              <a:rPr lang="ru-RU" sz="2400" b="1" i="1" dirty="0">
                <a:solidFill>
                  <a:srgbClr val="000099"/>
                </a:solidFill>
              </a:rPr>
              <a:t>От телесных разных бед.</a:t>
            </a:r>
            <a:br>
              <a:rPr lang="ru-RU" sz="2400" b="1" i="1" dirty="0">
                <a:solidFill>
                  <a:srgbClr val="000099"/>
                </a:solidFill>
              </a:rPr>
            </a:br>
            <a:r>
              <a:rPr lang="ru-RU" sz="2400" b="1" i="1" dirty="0">
                <a:solidFill>
                  <a:srgbClr val="000099"/>
                </a:solidFill>
              </a:rPr>
              <a:t/>
            </a:r>
            <a:br>
              <a:rPr lang="ru-RU" sz="2400" b="1" i="1" dirty="0">
                <a:solidFill>
                  <a:srgbClr val="000099"/>
                </a:solidFill>
              </a:rPr>
            </a:br>
            <a:r>
              <a:rPr lang="ru-RU" sz="2400" b="1" i="1" dirty="0">
                <a:solidFill>
                  <a:srgbClr val="000099"/>
                </a:solidFill>
              </a:rPr>
              <a:t>И душе в здоровом теле</a:t>
            </a:r>
            <a:br>
              <a:rPr lang="ru-RU" sz="2400" b="1" i="1" dirty="0">
                <a:solidFill>
                  <a:srgbClr val="000099"/>
                </a:solidFill>
              </a:rPr>
            </a:br>
            <a:r>
              <a:rPr lang="ru-RU" sz="2400" b="1" i="1" dirty="0">
                <a:solidFill>
                  <a:srgbClr val="000099"/>
                </a:solidFill>
              </a:rPr>
              <a:t>Доброй, чистой легче жить.</a:t>
            </a:r>
            <a:br>
              <a:rPr lang="ru-RU" sz="2400" b="1" i="1" dirty="0">
                <a:solidFill>
                  <a:srgbClr val="000099"/>
                </a:solidFill>
              </a:rPr>
            </a:br>
            <a:r>
              <a:rPr lang="ru-RU" sz="2400" b="1" i="1" dirty="0">
                <a:solidFill>
                  <a:srgbClr val="000099"/>
                </a:solidFill>
              </a:rPr>
              <a:t>Значит надо в самом деле</a:t>
            </a:r>
            <a:br>
              <a:rPr lang="ru-RU" sz="2400" b="1" i="1" dirty="0">
                <a:solidFill>
                  <a:srgbClr val="000099"/>
                </a:solidFill>
              </a:rPr>
            </a:br>
            <a:r>
              <a:rPr lang="ru-RU" sz="2400" b="1" i="1" dirty="0">
                <a:solidFill>
                  <a:srgbClr val="000099"/>
                </a:solidFill>
              </a:rPr>
              <a:t>С физкультурою дружить.</a:t>
            </a:r>
            <a:br>
              <a:rPr lang="ru-RU" sz="2400" b="1" i="1" dirty="0">
                <a:solidFill>
                  <a:srgbClr val="000099"/>
                </a:solidFill>
              </a:rPr>
            </a:br>
            <a:r>
              <a:rPr lang="ru-RU" sz="2400" b="1" i="1" dirty="0">
                <a:solidFill>
                  <a:srgbClr val="000099"/>
                </a:solidFill>
              </a:rPr>
              <a:t/>
            </a:r>
            <a:br>
              <a:rPr lang="ru-RU" sz="2400" b="1" i="1" dirty="0">
                <a:solidFill>
                  <a:srgbClr val="000099"/>
                </a:solidFill>
              </a:rPr>
            </a:br>
            <a:r>
              <a:rPr lang="ru-RU" sz="2400" b="1" i="1" dirty="0">
                <a:solidFill>
                  <a:srgbClr val="000099"/>
                </a:solidFill>
              </a:rPr>
              <a:t>Чтобы жизни удивляться,</a:t>
            </a:r>
            <a:br>
              <a:rPr lang="ru-RU" sz="2400" b="1" i="1" dirty="0">
                <a:solidFill>
                  <a:srgbClr val="000099"/>
                </a:solidFill>
              </a:rPr>
            </a:br>
            <a:r>
              <a:rPr lang="ru-RU" sz="2400" b="1" i="1" dirty="0">
                <a:solidFill>
                  <a:srgbClr val="000099"/>
                </a:solidFill>
              </a:rPr>
              <a:t>Чтобы духом не стареть,</a:t>
            </a:r>
            <a:br>
              <a:rPr lang="ru-RU" sz="2400" b="1" i="1" dirty="0">
                <a:solidFill>
                  <a:srgbClr val="000099"/>
                </a:solidFill>
              </a:rPr>
            </a:br>
            <a:r>
              <a:rPr lang="ru-RU" sz="2400" b="1" i="1" dirty="0">
                <a:solidFill>
                  <a:srgbClr val="000099"/>
                </a:solidFill>
              </a:rPr>
              <a:t>Надо ею заниматься,</a:t>
            </a:r>
            <a:br>
              <a:rPr lang="ru-RU" sz="2400" b="1" i="1" dirty="0">
                <a:solidFill>
                  <a:srgbClr val="000099"/>
                </a:solidFill>
              </a:rPr>
            </a:br>
            <a:r>
              <a:rPr lang="ru-RU" sz="2400" b="1" i="1" dirty="0">
                <a:solidFill>
                  <a:srgbClr val="000099"/>
                </a:solidFill>
              </a:rPr>
              <a:t>Надо лень преодолеть!</a:t>
            </a:r>
            <a:endParaRPr lang="ru-RU" sz="2400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100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87" t="7789" r="2080" b="26997"/>
          <a:stretch/>
        </p:blipFill>
        <p:spPr>
          <a:xfrm>
            <a:off x="107505" y="116632"/>
            <a:ext cx="4423186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1"/>
          <a:stretch/>
        </p:blipFill>
        <p:spPr>
          <a:xfrm>
            <a:off x="4715176" y="116632"/>
            <a:ext cx="4321319" cy="331236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475" r="4257" b="1"/>
          <a:stretch/>
        </p:blipFill>
        <p:spPr>
          <a:xfrm>
            <a:off x="107505" y="3501008"/>
            <a:ext cx="4530691" cy="3240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45" t="19010" r="18713"/>
          <a:stretch/>
        </p:blipFill>
        <p:spPr>
          <a:xfrm>
            <a:off x="4715176" y="3501008"/>
            <a:ext cx="4321319" cy="324036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60985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4608512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683" b="7590"/>
          <a:stretch/>
        </p:blipFill>
        <p:spPr>
          <a:xfrm>
            <a:off x="4788024" y="116632"/>
            <a:ext cx="4248472" cy="331236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70" t="7789" r="8020"/>
          <a:stretch/>
        </p:blipFill>
        <p:spPr>
          <a:xfrm>
            <a:off x="107505" y="3501008"/>
            <a:ext cx="4608512" cy="32403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9" t="29043"/>
          <a:stretch/>
        </p:blipFill>
        <p:spPr>
          <a:xfrm>
            <a:off x="4788024" y="3501008"/>
            <a:ext cx="4248472" cy="324036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2132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674"/>
          <a:stretch/>
        </p:blipFill>
        <p:spPr>
          <a:xfrm>
            <a:off x="129149" y="188640"/>
            <a:ext cx="4320480" cy="3456384"/>
          </a:xfrm>
          <a:prstGeom prst="rect">
            <a:avLst/>
          </a:prstGeom>
          <a:ln>
            <a:solidFill>
              <a:srgbClr val="000099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41"/>
          <a:stretch/>
        </p:blipFill>
        <p:spPr>
          <a:xfrm>
            <a:off x="4283968" y="332656"/>
            <a:ext cx="4752528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000099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10"/>
          <a:stretch/>
        </p:blipFill>
        <p:spPr>
          <a:xfrm>
            <a:off x="129149" y="4010684"/>
            <a:ext cx="4154820" cy="2730683"/>
          </a:xfrm>
          <a:prstGeom prst="rect">
            <a:avLst/>
          </a:prstGeom>
          <a:ln>
            <a:solidFill>
              <a:srgbClr val="000099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1" t="23208" b="7830"/>
          <a:stretch/>
        </p:blipFill>
        <p:spPr>
          <a:xfrm>
            <a:off x="4139952" y="4010685"/>
            <a:ext cx="4752528" cy="244265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000099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9039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620689"/>
            <a:ext cx="57606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Мы зарядкой заниматься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Начинаем по утрам.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Пусть болезни нас боятся,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Пусть они не ходят к нам.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Arial Black" pitchFamily="34" charset="0"/>
              </a:rPr>
              <a:t>Раз </a:t>
            </a: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– два,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Шире шаг!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Делай с нами так!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Arial Black" pitchFamily="34" charset="0"/>
              </a:rPr>
              <a:t>Широко </a:t>
            </a: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раскинул ветки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Возле дома старый клён.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Выгнул спину кот </a:t>
            </a:r>
            <a:r>
              <a:rPr lang="ru-RU" b="1" i="1" dirty="0" err="1">
                <a:solidFill>
                  <a:srgbClr val="FFFF00"/>
                </a:solidFill>
                <a:latin typeface="Arial Black" pitchFamily="34" charset="0"/>
              </a:rPr>
              <a:t>соседкин</a:t>
            </a: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 –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Физкультуру любит он.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Arial Black" pitchFamily="34" charset="0"/>
              </a:rPr>
              <a:t>Раз </a:t>
            </a: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– два,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Шире шаг!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Делай с нами так!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 smtClean="0">
                <a:solidFill>
                  <a:srgbClr val="FFFF00"/>
                </a:solidFill>
                <a:latin typeface="Arial Black" pitchFamily="34" charset="0"/>
              </a:rPr>
              <a:t>Птица </a:t>
            </a: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крылья расправляет,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Просыпаясь на заре.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Мишка лапы разминает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У берлоги на </a:t>
            </a:r>
            <a:r>
              <a:rPr lang="ru-RU" b="1" i="1" dirty="0" smtClean="0">
                <a:solidFill>
                  <a:srgbClr val="FFFF00"/>
                </a:solidFill>
                <a:latin typeface="Arial Black" pitchFamily="34" charset="0"/>
              </a:rPr>
              <a:t>ковре.</a:t>
            </a:r>
            <a:endParaRPr lang="ru-RU" i="1" dirty="0">
              <a:solidFill>
                <a:srgbClr val="FFFF00"/>
              </a:solidFill>
              <a:latin typeface="Arial Black" pitchFamily="34" charset="0"/>
            </a:endParaRP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latin typeface="Arial Black" pitchFamily="34" charset="0"/>
              </a:rPr>
              <a:t>Раз </a:t>
            </a: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– два,</a:t>
            </a:r>
            <a:br>
              <a:rPr lang="ru-RU" b="1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b="1" i="1" dirty="0">
                <a:solidFill>
                  <a:srgbClr val="FFFF00"/>
                </a:solidFill>
                <a:latin typeface="Arial Black" pitchFamily="34" charset="0"/>
              </a:rPr>
              <a:t>Шире шаг!</a:t>
            </a:r>
            <a:endParaRPr lang="ru-RU" i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УТРЕННЯЯ ГИМНАСТИКА</a:t>
            </a:r>
            <a:endParaRPr lang="ru-RU" sz="2800" b="1" i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803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ртинки прогул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62"/>
          <a:stretch/>
        </p:blipFill>
        <p:spPr bwMode="auto">
          <a:xfrm>
            <a:off x="-49794" y="-4606"/>
            <a:ext cx="9302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800000"/>
                </a:solidFill>
                <a:latin typeface="Monotype Corsiva" pitchFamily="66" charset="0"/>
              </a:rPr>
              <a:t>ПРОГУЛКА</a:t>
            </a:r>
            <a:endParaRPr lang="ru-RU" b="1" i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628800"/>
            <a:ext cx="54543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Свежий воздух малышам</a:t>
            </a:r>
          </a:p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Нужен и полезен!</a:t>
            </a:r>
          </a:p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Очень весело гулять нам!</a:t>
            </a:r>
          </a:p>
          <a:p>
            <a:pPr algn="ctr"/>
            <a:r>
              <a:rPr lang="ru-RU" sz="4000" b="1" i="1" dirty="0">
                <a:solidFill>
                  <a:srgbClr val="C00000"/>
                </a:solidFill>
              </a:rPr>
              <a:t>И никаких болезней!...</a:t>
            </a:r>
          </a:p>
        </p:txBody>
      </p:sp>
    </p:spTree>
    <p:extLst>
      <p:ext uri="{BB962C8B-B14F-4D97-AF65-F5344CB8AC3E}">
        <p14:creationId xmlns:p14="http://schemas.microsoft.com/office/powerpoint/2010/main" xmlns="" val="375504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65" r="2971"/>
          <a:stretch/>
        </p:blipFill>
        <p:spPr>
          <a:xfrm>
            <a:off x="395536" y="-675456"/>
            <a:ext cx="4094414" cy="41627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000099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54" t="15181" r="10000" b="10165"/>
          <a:stretch/>
        </p:blipFill>
        <p:spPr>
          <a:xfrm>
            <a:off x="4788024" y="-675457"/>
            <a:ext cx="4032448" cy="41627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000099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3"/>
          <a:stretch/>
        </p:blipFill>
        <p:spPr>
          <a:xfrm rot="20942637">
            <a:off x="40918" y="3246984"/>
            <a:ext cx="4452293" cy="3528392"/>
          </a:xfrm>
          <a:prstGeom prst="ellipse">
            <a:avLst/>
          </a:prstGeom>
          <a:ln w="63500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25" t="16787" r="16540"/>
          <a:stretch/>
        </p:blipFill>
        <p:spPr>
          <a:xfrm rot="1011130">
            <a:off x="4577423" y="3248375"/>
            <a:ext cx="4211934" cy="3456384"/>
          </a:xfrm>
          <a:prstGeom prst="ellipse">
            <a:avLst/>
          </a:prstGeom>
          <a:ln w="63500" cap="rnd">
            <a:solidFill>
              <a:srgbClr val="00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636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11" b="2753"/>
          <a:stretch/>
        </p:blipFill>
        <p:spPr>
          <a:xfrm>
            <a:off x="107504" y="116632"/>
            <a:ext cx="4464496" cy="3096344"/>
          </a:xfrm>
          <a:prstGeom prst="roundRect">
            <a:avLst>
              <a:gd name="adj" fmla="val 11111"/>
            </a:avLst>
          </a:prstGeom>
          <a:ln w="127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1" t="7921"/>
          <a:stretch/>
        </p:blipFill>
        <p:spPr>
          <a:xfrm>
            <a:off x="4572000" y="116632"/>
            <a:ext cx="4464497" cy="3096344"/>
          </a:xfrm>
          <a:prstGeom prst="roundRect">
            <a:avLst>
              <a:gd name="adj" fmla="val 11111"/>
            </a:avLst>
          </a:prstGeom>
          <a:ln w="127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9" t="29967" r="33167" b="11023"/>
          <a:stretch/>
        </p:blipFill>
        <p:spPr>
          <a:xfrm>
            <a:off x="107505" y="3284984"/>
            <a:ext cx="4464496" cy="3456383"/>
          </a:xfrm>
          <a:prstGeom prst="roundRect">
            <a:avLst>
              <a:gd name="adj" fmla="val 11111"/>
            </a:avLst>
          </a:prstGeom>
          <a:ln w="19050" cap="rnd">
            <a:solidFill>
              <a:srgbClr val="00009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37"/>
          <a:stretch/>
        </p:blipFill>
        <p:spPr>
          <a:xfrm>
            <a:off x="4572000" y="3284984"/>
            <a:ext cx="4464497" cy="3456383"/>
          </a:xfrm>
          <a:prstGeom prst="roundRect">
            <a:avLst>
              <a:gd name="adj" fmla="val 11111"/>
            </a:avLst>
          </a:prstGeom>
          <a:ln w="19050" cap="rnd">
            <a:solidFill>
              <a:srgbClr val="00009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98039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898" r="13366"/>
          <a:stretch/>
        </p:blipFill>
        <p:spPr>
          <a:xfrm>
            <a:off x="107504" y="332656"/>
            <a:ext cx="4680520" cy="2880320"/>
          </a:xfrm>
          <a:prstGeom prst="rect">
            <a:avLst/>
          </a:prstGeom>
          <a:ln w="38100">
            <a:solidFill>
              <a:srgbClr val="000099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05" r="4653" b="13795"/>
          <a:stretch/>
        </p:blipFill>
        <p:spPr>
          <a:xfrm>
            <a:off x="4211960" y="116633"/>
            <a:ext cx="482453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000099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53" t="17294"/>
          <a:stretch/>
        </p:blipFill>
        <p:spPr>
          <a:xfrm>
            <a:off x="206643" y="3429000"/>
            <a:ext cx="4149334" cy="3312368"/>
          </a:xfrm>
          <a:prstGeom prst="rect">
            <a:avLst/>
          </a:prstGeom>
          <a:ln w="38100" cap="sq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" t="12542" r="12673"/>
          <a:stretch/>
        </p:blipFill>
        <p:spPr>
          <a:xfrm>
            <a:off x="4788024" y="3429000"/>
            <a:ext cx="4032448" cy="3312369"/>
          </a:xfrm>
          <a:prstGeom prst="rect">
            <a:avLst/>
          </a:prstGeom>
          <a:ln w="38100" cap="sq">
            <a:solidFill>
              <a:srgbClr val="0000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8963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8691"/>
            <a:ext cx="9180214" cy="687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3300"/>
                </a:solidFill>
                <a:latin typeface="Batang" pitchFamily="18" charset="-127"/>
                <a:ea typeface="Batang" pitchFamily="18" charset="-127"/>
              </a:rPr>
              <a:t>СПОРТИВНЫЕ ПРАЗДНИКИ </a:t>
            </a:r>
            <a:br>
              <a:rPr lang="ru-RU" b="1" i="1" dirty="0" smtClean="0">
                <a:solidFill>
                  <a:srgbClr val="00330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b="1" i="1" dirty="0" smtClean="0">
                <a:solidFill>
                  <a:srgbClr val="003300"/>
                </a:solidFill>
                <a:latin typeface="Batang" pitchFamily="18" charset="-127"/>
                <a:ea typeface="Batang" pitchFamily="18" charset="-127"/>
              </a:rPr>
              <a:t>И РАЗВЛЕЧЕНИЯ</a:t>
            </a:r>
            <a:endParaRPr lang="ru-RU" b="1" i="1" dirty="0">
              <a:solidFill>
                <a:srgbClr val="00330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87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18" t="13729" r="13069"/>
          <a:stretch/>
        </p:blipFill>
        <p:spPr>
          <a:xfrm>
            <a:off x="129990" y="116632"/>
            <a:ext cx="4514017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00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38" r="9901" b="20264"/>
          <a:stretch/>
        </p:blipFill>
        <p:spPr>
          <a:xfrm>
            <a:off x="4771176" y="126750"/>
            <a:ext cx="4265320" cy="3230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00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90" r="1176"/>
          <a:stretch/>
        </p:blipFill>
        <p:spPr>
          <a:xfrm>
            <a:off x="129990" y="3429000"/>
            <a:ext cx="4514017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00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32" t="28119" r="7921"/>
          <a:stretch/>
        </p:blipFill>
        <p:spPr>
          <a:xfrm>
            <a:off x="4771176" y="3429000"/>
            <a:ext cx="426532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0099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0137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14" r="13388" b="20792"/>
          <a:stretch/>
        </p:blipFill>
        <p:spPr>
          <a:xfrm>
            <a:off x="107505" y="116633"/>
            <a:ext cx="4248471" cy="3312368"/>
          </a:xfrm>
          <a:prstGeom prst="rect">
            <a:avLst/>
          </a:prstGeom>
          <a:ln w="88900" cap="sq" cmpd="thickThin">
            <a:solidFill>
              <a:srgbClr val="0000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40" t="16370" b="2706"/>
          <a:stretch/>
        </p:blipFill>
        <p:spPr>
          <a:xfrm>
            <a:off x="4572000" y="116632"/>
            <a:ext cx="4464497" cy="3312369"/>
          </a:xfrm>
          <a:prstGeom prst="rect">
            <a:avLst/>
          </a:prstGeom>
          <a:ln w="88900" cap="sq" cmpd="thickThin">
            <a:solidFill>
              <a:srgbClr val="0000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19" t="21650"/>
          <a:stretch/>
        </p:blipFill>
        <p:spPr>
          <a:xfrm>
            <a:off x="107505" y="3573016"/>
            <a:ext cx="4248471" cy="3168352"/>
          </a:xfrm>
          <a:prstGeom prst="rect">
            <a:avLst/>
          </a:prstGeom>
          <a:ln w="88900" cap="sq" cmpd="thickThin">
            <a:solidFill>
              <a:srgbClr val="0000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60" t="34191" r="4554"/>
          <a:stretch/>
        </p:blipFill>
        <p:spPr>
          <a:xfrm>
            <a:off x="4572000" y="3573016"/>
            <a:ext cx="4464497" cy="3168352"/>
          </a:xfrm>
          <a:prstGeom prst="rect">
            <a:avLst/>
          </a:prstGeom>
          <a:ln w="88900" cap="sq" cmpd="thickThin">
            <a:solidFill>
              <a:srgbClr val="0000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83793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артинки виды спорта для де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872208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1338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25" b="7975"/>
          <a:stretch/>
        </p:blipFill>
        <p:spPr>
          <a:xfrm rot="5400000">
            <a:off x="107504" y="116633"/>
            <a:ext cx="3384376" cy="3384376"/>
          </a:xfrm>
          <a:prstGeom prst="rect">
            <a:avLst/>
          </a:prstGeom>
          <a:ln w="28575">
            <a:solidFill>
              <a:srgbClr val="000099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81"/>
          <a:stretch/>
        </p:blipFill>
        <p:spPr>
          <a:xfrm>
            <a:off x="107504" y="3645025"/>
            <a:ext cx="3960440" cy="3168352"/>
          </a:xfrm>
          <a:prstGeom prst="rect">
            <a:avLst/>
          </a:prstGeom>
          <a:ln w="28575">
            <a:solidFill>
              <a:srgbClr val="000099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t="23834"/>
          <a:stretch/>
        </p:blipFill>
        <p:spPr>
          <a:xfrm>
            <a:off x="3131840" y="620688"/>
            <a:ext cx="3600400" cy="3468450"/>
          </a:xfrm>
          <a:prstGeom prst="rect">
            <a:avLst/>
          </a:prstGeom>
          <a:ln w="28575">
            <a:solidFill>
              <a:srgbClr val="000099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98" r="5842" b="4026"/>
          <a:stretch/>
        </p:blipFill>
        <p:spPr>
          <a:xfrm>
            <a:off x="5436096" y="1556792"/>
            <a:ext cx="3600400" cy="3240360"/>
          </a:xfrm>
          <a:prstGeom prst="rect">
            <a:avLst/>
          </a:prstGeom>
          <a:ln w="28575">
            <a:solidFill>
              <a:srgbClr val="000099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5798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9" t="6082" r="30262"/>
          <a:stretch/>
        </p:blipFill>
        <p:spPr>
          <a:xfrm>
            <a:off x="5652120" y="3248982"/>
            <a:ext cx="3332813" cy="3492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58" t="23877" r="18275"/>
          <a:stretch/>
        </p:blipFill>
        <p:spPr>
          <a:xfrm>
            <a:off x="259612" y="3429000"/>
            <a:ext cx="3448292" cy="3312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8" t="2504" r="13751" b="3928"/>
          <a:stretch/>
        </p:blipFill>
        <p:spPr>
          <a:xfrm>
            <a:off x="259612" y="80630"/>
            <a:ext cx="3400926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0099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89"/>
          <a:stretch/>
        </p:blipFill>
        <p:spPr>
          <a:xfrm>
            <a:off x="5652120" y="154628"/>
            <a:ext cx="333281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99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75856" y="188642"/>
            <a:ext cx="35821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Золотым, горячим светом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Солнце брызнуло на нас,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На лужайке тёплым летом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Физкультура началась.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/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Ну-ка, обруч покатаем,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Он – от нас, а мы – за ним,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Поспеваем, подгоняем,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Только падать не дадим!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/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Через прыгалки поскачем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По дорожке далеко.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Не сумел бы даже мячик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Так подпрыгнуть высоко.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/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Мы на солнце загорели,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Стали все, как шоколад,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Даже мамы еле – еле</a:t>
            </a:r>
            <a:br>
              <a:rPr lang="ru-RU" sz="2000" b="1" i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Узнают своих ребят.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411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1012954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i="1" dirty="0">
                <a:solidFill>
                  <a:srgbClr val="660033"/>
                </a:solidFill>
                <a:latin typeface="arial"/>
              </a:rPr>
              <a:t>Потянулись дружно - </a:t>
            </a:r>
            <a:r>
              <a:rPr lang="ru-RU" sz="2800" b="1" i="1" dirty="0">
                <a:solidFill>
                  <a:srgbClr val="660033"/>
                </a:solidFill>
                <a:latin typeface="Georgia"/>
              </a:rPr>
              <a:t/>
            </a:r>
            <a:br>
              <a:rPr lang="ru-RU" sz="2800" b="1" i="1" dirty="0">
                <a:solidFill>
                  <a:srgbClr val="660033"/>
                </a:solidFill>
                <a:latin typeface="Georgia"/>
              </a:rPr>
            </a:br>
            <a:r>
              <a:rPr lang="ru-RU" sz="2800" b="1" i="1" dirty="0">
                <a:solidFill>
                  <a:srgbClr val="660033"/>
                </a:solidFill>
                <a:latin typeface="arial"/>
              </a:rPr>
              <a:t>Просыпаться нужно. </a:t>
            </a:r>
            <a:r>
              <a:rPr lang="ru-RU" sz="2800" b="1" i="1" dirty="0">
                <a:solidFill>
                  <a:srgbClr val="660033"/>
                </a:solidFill>
                <a:latin typeface="Georgia"/>
              </a:rPr>
              <a:t/>
            </a:r>
            <a:br>
              <a:rPr lang="ru-RU" sz="2800" b="1" i="1" dirty="0">
                <a:solidFill>
                  <a:srgbClr val="660033"/>
                </a:solidFill>
                <a:latin typeface="Georgia"/>
              </a:rPr>
            </a:br>
            <a:r>
              <a:rPr lang="ru-RU" sz="2800" b="1" i="1" dirty="0">
                <a:solidFill>
                  <a:srgbClr val="660033"/>
                </a:solidFill>
                <a:latin typeface="arial"/>
              </a:rPr>
              <a:t>Ручки - вниз, ручки - вверх! </a:t>
            </a:r>
            <a:r>
              <a:rPr lang="ru-RU" sz="2800" b="1" i="1" dirty="0">
                <a:solidFill>
                  <a:srgbClr val="660033"/>
                </a:solidFill>
                <a:latin typeface="Georgia"/>
              </a:rPr>
              <a:t/>
            </a:r>
            <a:br>
              <a:rPr lang="ru-RU" sz="2800" b="1" i="1" dirty="0">
                <a:solidFill>
                  <a:srgbClr val="660033"/>
                </a:solidFill>
                <a:latin typeface="Georgia"/>
              </a:rPr>
            </a:br>
            <a:r>
              <a:rPr lang="ru-RU" sz="2800" b="1" i="1" dirty="0">
                <a:solidFill>
                  <a:srgbClr val="660033"/>
                </a:solidFill>
                <a:latin typeface="arial"/>
              </a:rPr>
              <a:t>Кто умеет лучше всех? </a:t>
            </a:r>
            <a:r>
              <a:rPr lang="ru-RU" sz="2800" b="1" i="1" dirty="0">
                <a:solidFill>
                  <a:srgbClr val="660033"/>
                </a:solidFill>
                <a:latin typeface="Georgia"/>
              </a:rPr>
              <a:t/>
            </a:r>
            <a:br>
              <a:rPr lang="ru-RU" sz="2800" b="1" i="1" dirty="0">
                <a:solidFill>
                  <a:srgbClr val="660033"/>
                </a:solidFill>
                <a:latin typeface="Georgia"/>
              </a:rPr>
            </a:br>
            <a:r>
              <a:rPr lang="ru-RU" sz="2800" b="1" i="1" dirty="0">
                <a:solidFill>
                  <a:srgbClr val="660033"/>
                </a:solidFill>
                <a:latin typeface="arial"/>
              </a:rPr>
              <a:t>Звонко хлопаем в ладошки, </a:t>
            </a:r>
            <a:r>
              <a:rPr lang="ru-RU" sz="2800" b="1" i="1" dirty="0">
                <a:solidFill>
                  <a:srgbClr val="660033"/>
                </a:solidFill>
                <a:latin typeface="Georgia"/>
              </a:rPr>
              <a:t/>
            </a:r>
            <a:br>
              <a:rPr lang="ru-RU" sz="2800" b="1" i="1" dirty="0">
                <a:solidFill>
                  <a:srgbClr val="660033"/>
                </a:solidFill>
                <a:latin typeface="Georgia"/>
              </a:rPr>
            </a:br>
            <a:r>
              <a:rPr lang="ru-RU" sz="2800" b="1" i="1" dirty="0">
                <a:solidFill>
                  <a:srgbClr val="660033"/>
                </a:solidFill>
                <a:latin typeface="arial"/>
              </a:rPr>
              <a:t>Поднимаем к ручкам ножки, </a:t>
            </a:r>
            <a:r>
              <a:rPr lang="ru-RU" sz="2800" b="1" i="1" dirty="0">
                <a:solidFill>
                  <a:srgbClr val="660033"/>
                </a:solidFill>
                <a:latin typeface="Georgia"/>
              </a:rPr>
              <a:t/>
            </a:r>
            <a:br>
              <a:rPr lang="ru-RU" sz="2800" b="1" i="1" dirty="0">
                <a:solidFill>
                  <a:srgbClr val="660033"/>
                </a:solidFill>
                <a:latin typeface="Georgia"/>
              </a:rPr>
            </a:br>
            <a:r>
              <a:rPr lang="ru-RU" sz="2800" b="1" i="1" dirty="0">
                <a:solidFill>
                  <a:srgbClr val="660033"/>
                </a:solidFill>
                <a:latin typeface="arial"/>
              </a:rPr>
              <a:t>Прыгаем, как зайчики, </a:t>
            </a:r>
            <a:r>
              <a:rPr lang="ru-RU" sz="2800" b="1" i="1" dirty="0">
                <a:solidFill>
                  <a:srgbClr val="660033"/>
                </a:solidFill>
                <a:latin typeface="Georgia"/>
              </a:rPr>
              <a:t/>
            </a:r>
            <a:br>
              <a:rPr lang="ru-RU" sz="2800" b="1" i="1" dirty="0">
                <a:solidFill>
                  <a:srgbClr val="660033"/>
                </a:solidFill>
                <a:latin typeface="Georgia"/>
              </a:rPr>
            </a:br>
            <a:r>
              <a:rPr lang="ru-RU" sz="2800" b="1" i="1" dirty="0">
                <a:solidFill>
                  <a:srgbClr val="660033"/>
                </a:solidFill>
                <a:latin typeface="arial"/>
              </a:rPr>
              <a:t>Девочки и мальчики! </a:t>
            </a:r>
            <a:endParaRPr lang="ru-RU" sz="2800" b="1" i="1" dirty="0">
              <a:solidFill>
                <a:srgbClr val="660033"/>
              </a:solidFill>
              <a:latin typeface="Georgia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ГИМНАСТИКА ПОСЛЕ СНА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32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3" y="116632"/>
            <a:ext cx="4392487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16632"/>
            <a:ext cx="4248472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46" r="3786" b="50000"/>
          <a:stretch/>
        </p:blipFill>
        <p:spPr>
          <a:xfrm>
            <a:off x="2051720" y="3501008"/>
            <a:ext cx="4968552" cy="3240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0778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660066"/>
                </a:solidFill>
                <a:latin typeface="Gulim" pitchFamily="34" charset="-127"/>
                <a:ea typeface="Gulim" pitchFamily="34" charset="-127"/>
              </a:rPr>
              <a:t>ПАЛЬЧИКОВАЯ ГИМНАСТИКА</a:t>
            </a:r>
            <a:endParaRPr lang="ru-RU" sz="2800" b="1" i="1" dirty="0">
              <a:solidFill>
                <a:srgbClr val="660066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1124744"/>
            <a:ext cx="47342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3300"/>
                </a:solidFill>
                <a:latin typeface="Arial"/>
              </a:rPr>
              <a:t>Дружат в нашей группе</a:t>
            </a:r>
            <a:r>
              <a:rPr lang="ru-RU" sz="2000" b="1" i="1" dirty="0">
                <a:solidFill>
                  <a:srgbClr val="003300"/>
                </a:solidFill>
              </a:rPr>
              <a:t/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  <a:latin typeface="Arial"/>
              </a:rPr>
              <a:t>Девочки и мальчики.</a:t>
            </a:r>
            <a:r>
              <a:rPr lang="ru-RU" sz="2000" b="1" i="1" dirty="0">
                <a:solidFill>
                  <a:srgbClr val="003300"/>
                </a:solidFill>
              </a:rPr>
              <a:t/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  <a:latin typeface="Arial"/>
              </a:rPr>
              <a:t>Соединять пальцы в "замок".</a:t>
            </a:r>
            <a:r>
              <a:rPr lang="ru-RU" sz="2000" b="1" i="1" dirty="0">
                <a:solidFill>
                  <a:srgbClr val="003300"/>
                </a:solidFill>
              </a:rPr>
              <a:t/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  <a:latin typeface="Arial"/>
              </a:rPr>
              <a:t>С вами мы подружим</a:t>
            </a:r>
            <a:r>
              <a:rPr lang="ru-RU" sz="2000" b="1" i="1" dirty="0">
                <a:solidFill>
                  <a:srgbClr val="003300"/>
                </a:solidFill>
              </a:rPr>
              <a:t/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  <a:latin typeface="Arial"/>
              </a:rPr>
              <a:t>Маленькие пальчики.</a:t>
            </a:r>
            <a:r>
              <a:rPr lang="ru-RU" sz="2000" b="1" i="1" dirty="0">
                <a:solidFill>
                  <a:srgbClr val="003300"/>
                </a:solidFill>
              </a:rPr>
              <a:t/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  <a:latin typeface="Arial"/>
              </a:rPr>
              <a:t>Касание кончиков пальцев обеих рук.</a:t>
            </a:r>
            <a:r>
              <a:rPr lang="ru-RU" sz="2000" b="1" i="1" dirty="0">
                <a:solidFill>
                  <a:srgbClr val="003300"/>
                </a:solidFill>
              </a:rPr>
              <a:t/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  <a:latin typeface="Arial"/>
              </a:rPr>
              <a:t>Раз, два, три, четыре, пять -</a:t>
            </a:r>
            <a:r>
              <a:rPr lang="ru-RU" sz="2000" b="1" i="1" dirty="0">
                <a:solidFill>
                  <a:srgbClr val="003300"/>
                </a:solidFill>
              </a:rPr>
              <a:t/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  <a:latin typeface="Arial"/>
              </a:rPr>
              <a:t>Начинай считать опять.</a:t>
            </a:r>
            <a:r>
              <a:rPr lang="ru-RU" sz="2000" b="1" i="1" dirty="0">
                <a:solidFill>
                  <a:srgbClr val="003300"/>
                </a:solidFill>
              </a:rPr>
              <a:t/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  <a:latin typeface="Arial"/>
              </a:rPr>
              <a:t>Парное касание пальцев от мизинцев.</a:t>
            </a:r>
            <a:r>
              <a:rPr lang="ru-RU" sz="2000" b="1" i="1" dirty="0">
                <a:solidFill>
                  <a:srgbClr val="003300"/>
                </a:solidFill>
              </a:rPr>
              <a:t/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  <a:latin typeface="Arial"/>
              </a:rPr>
              <a:t>Раз, два, три, четыре, пять - </a:t>
            </a:r>
            <a:r>
              <a:rPr lang="ru-RU" sz="2000" b="1" i="1" dirty="0">
                <a:solidFill>
                  <a:srgbClr val="003300"/>
                </a:solidFill>
              </a:rPr>
              <a:t/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  <a:latin typeface="Arial"/>
              </a:rPr>
              <a:t>Мы закончили считать.</a:t>
            </a:r>
            <a:r>
              <a:rPr lang="ru-RU" sz="2000" b="1" i="1" dirty="0">
                <a:solidFill>
                  <a:srgbClr val="003300"/>
                </a:solidFill>
              </a:rPr>
              <a:t/>
            </a:r>
            <a:br>
              <a:rPr lang="ru-RU" sz="2000" b="1" i="1" dirty="0">
                <a:solidFill>
                  <a:srgbClr val="003300"/>
                </a:solidFill>
              </a:rPr>
            </a:br>
            <a:r>
              <a:rPr lang="ru-RU" sz="2000" b="1" i="1" dirty="0">
                <a:solidFill>
                  <a:srgbClr val="003300"/>
                </a:solidFill>
                <a:latin typeface="Arial"/>
              </a:rPr>
              <a:t>Руки вниз, встряхнуть кистями.</a:t>
            </a:r>
            <a:endParaRPr lang="ru-RU" sz="2000" b="1" i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34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31"/>
          <a:stretch/>
        </p:blipFill>
        <p:spPr>
          <a:xfrm>
            <a:off x="107504" y="116632"/>
            <a:ext cx="4518248" cy="3168352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092"/>
          <a:stretch/>
        </p:blipFill>
        <p:spPr>
          <a:xfrm>
            <a:off x="4860032" y="116632"/>
            <a:ext cx="4176464" cy="3168351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15"/>
          <a:stretch/>
        </p:blipFill>
        <p:spPr>
          <a:xfrm>
            <a:off x="107504" y="3501008"/>
            <a:ext cx="4518248" cy="3240359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20"/>
          <a:stretch/>
        </p:blipFill>
        <p:spPr>
          <a:xfrm>
            <a:off x="4860032" y="3501008"/>
            <a:ext cx="4176464" cy="3240359"/>
          </a:xfrm>
          <a:prstGeom prst="roundRect">
            <a:avLst>
              <a:gd name="adj" fmla="val 16667"/>
            </a:avLst>
          </a:prstGeom>
          <a:ln>
            <a:solidFill>
              <a:srgbClr val="00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3664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107</Words>
  <Application>Microsoft Office PowerPoint</Application>
  <PresentationFormat>Экран (4:3)</PresentationFormat>
  <Paragraphs>43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ОЗДОРОВИТЕЛЬНЫЕ МЕРОПРИЯТИЯ (подготовительная к школе группа № 6)</vt:lpstr>
      <vt:lpstr>Слайд 2</vt:lpstr>
      <vt:lpstr>УТРЕННЯЯ ГИМНАСТИКА</vt:lpstr>
      <vt:lpstr>Слайд 4</vt:lpstr>
      <vt:lpstr>Слайд 5</vt:lpstr>
      <vt:lpstr>ГИМНАСТИКА ПОСЛЕ СНА</vt:lpstr>
      <vt:lpstr>Слайд 7</vt:lpstr>
      <vt:lpstr>ПАЛЬЧИКОВАЯ ГИМНАСТИКА</vt:lpstr>
      <vt:lpstr>Слайд 9</vt:lpstr>
      <vt:lpstr>Слайд 10</vt:lpstr>
      <vt:lpstr>ДЫХАТЕЛЬНАЯ ГИМНАСТИКА</vt:lpstr>
      <vt:lpstr>Слайд 12</vt:lpstr>
      <vt:lpstr>Слайд 13</vt:lpstr>
      <vt:lpstr>Слайд 14</vt:lpstr>
      <vt:lpstr>ВИТАМИНОТЕРАПИЯ</vt:lpstr>
      <vt:lpstr>Слайд 16</vt:lpstr>
      <vt:lpstr>Слайд 17</vt:lpstr>
      <vt:lpstr>Слайд 18</vt:lpstr>
      <vt:lpstr>Слайд 19</vt:lpstr>
      <vt:lpstr>ЗАКАЛИВАНИЕ</vt:lpstr>
      <vt:lpstr>Слайд 21</vt:lpstr>
      <vt:lpstr>Слайд 22</vt:lpstr>
      <vt:lpstr>Слайд 23</vt:lpstr>
      <vt:lpstr>ФИЗКУЛЬТМИНУТКИ</vt:lpstr>
      <vt:lpstr>Слайд 25</vt:lpstr>
      <vt:lpstr>ФИЗКУЛЬТУРНЫЕ ЗАНЯТИЯ</vt:lpstr>
      <vt:lpstr>Слайд 27</vt:lpstr>
      <vt:lpstr>Слайд 28</vt:lpstr>
      <vt:lpstr>Слайд 29</vt:lpstr>
      <vt:lpstr>ПРОГУЛКА</vt:lpstr>
      <vt:lpstr>Слайд 31</vt:lpstr>
      <vt:lpstr>Слайд 32</vt:lpstr>
      <vt:lpstr>Слайд 33</vt:lpstr>
      <vt:lpstr>СПОРТИВНЫЕ ПРАЗДНИКИ  И РАЗВЛЕЧЕНИЯ</vt:lpstr>
      <vt:lpstr>Слайд 35</vt:lpstr>
      <vt:lpstr>Слайд 36</vt:lpstr>
      <vt:lpstr>СПАСИБО ЗА ВНИМАНИЕ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84</cp:revision>
  <dcterms:created xsi:type="dcterms:W3CDTF">2016-12-17T08:49:26Z</dcterms:created>
  <dcterms:modified xsi:type="dcterms:W3CDTF">2022-03-16T13:40:07Z</dcterms:modified>
</cp:coreProperties>
</file>