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notesMasterIdLst>
    <p:notesMasterId r:id="rId61"/>
  </p:notesMasterIdLst>
  <p:sldIdLst>
    <p:sldId id="256" r:id="rId2"/>
    <p:sldId id="257" r:id="rId3"/>
    <p:sldId id="428" r:id="rId4"/>
    <p:sldId id="445" r:id="rId5"/>
    <p:sldId id="442" r:id="rId6"/>
    <p:sldId id="443" r:id="rId7"/>
    <p:sldId id="446" r:id="rId8"/>
    <p:sldId id="259" r:id="rId9"/>
    <p:sldId id="432" r:id="rId10"/>
    <p:sldId id="433" r:id="rId11"/>
    <p:sldId id="270" r:id="rId12"/>
    <p:sldId id="431" r:id="rId13"/>
    <p:sldId id="444" r:id="rId14"/>
    <p:sldId id="345" r:id="rId15"/>
    <p:sldId id="424" r:id="rId16"/>
    <p:sldId id="447" r:id="rId17"/>
    <p:sldId id="425" r:id="rId18"/>
    <p:sldId id="390" r:id="rId19"/>
    <p:sldId id="309" r:id="rId20"/>
    <p:sldId id="321" r:id="rId21"/>
    <p:sldId id="415" r:id="rId22"/>
    <p:sldId id="391" r:id="rId23"/>
    <p:sldId id="417" r:id="rId24"/>
    <p:sldId id="418" r:id="rId25"/>
    <p:sldId id="438" r:id="rId26"/>
    <p:sldId id="347" r:id="rId27"/>
    <p:sldId id="393" r:id="rId28"/>
    <p:sldId id="421" r:id="rId29"/>
    <p:sldId id="350" r:id="rId30"/>
    <p:sldId id="353" r:id="rId31"/>
    <p:sldId id="354" r:id="rId32"/>
    <p:sldId id="311" r:id="rId33"/>
    <p:sldId id="355" r:id="rId34"/>
    <p:sldId id="361" r:id="rId35"/>
    <p:sldId id="356" r:id="rId36"/>
    <p:sldId id="426" r:id="rId37"/>
    <p:sldId id="427" r:id="rId38"/>
    <p:sldId id="359" r:id="rId39"/>
    <p:sldId id="434" r:id="rId40"/>
    <p:sldId id="439" r:id="rId41"/>
    <p:sldId id="362" r:id="rId42"/>
    <p:sldId id="365" r:id="rId43"/>
    <p:sldId id="366" r:id="rId44"/>
    <p:sldId id="368" r:id="rId45"/>
    <p:sldId id="440" r:id="rId46"/>
    <p:sldId id="441" r:id="rId47"/>
    <p:sldId id="370" r:id="rId48"/>
    <p:sldId id="372" r:id="rId49"/>
    <p:sldId id="374" r:id="rId50"/>
    <p:sldId id="375" r:id="rId51"/>
    <p:sldId id="376" r:id="rId52"/>
    <p:sldId id="380" r:id="rId53"/>
    <p:sldId id="382" r:id="rId54"/>
    <p:sldId id="420" r:id="rId55"/>
    <p:sldId id="422" r:id="rId56"/>
    <p:sldId id="383" r:id="rId57"/>
    <p:sldId id="384" r:id="rId58"/>
    <p:sldId id="388" r:id="rId59"/>
    <p:sldId id="389" r:id="rId6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0"/>
    <a:srgbClr val="0000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10" autoAdjust="0"/>
    <p:restoredTop sz="94662" autoAdjust="0"/>
  </p:normalViewPr>
  <p:slideViewPr>
    <p:cSldViewPr>
      <p:cViewPr>
        <p:scale>
          <a:sx n="80" d="100"/>
          <a:sy n="80" d="100"/>
        </p:scale>
        <p:origin x="-816" y="5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4A42C7-AE92-44F4-B470-B1F02E6EBDB8}" type="datetimeFigureOut">
              <a:rPr lang="ru-RU" smtClean="0"/>
              <a:pPr/>
              <a:t>16.02.2022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AF49F9-8B05-4DD3-8C85-42E13C59344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4304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F49F9-8B05-4DD3-8C85-42E13C593441}" type="slidenum">
              <a:rPr lang="ru-RU" smtClean="0"/>
              <a:pPr/>
              <a:t>20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F49F9-8B05-4DD3-8C85-42E13C593441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4364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F49F9-8B05-4DD3-8C85-42E13C593441}" type="slidenum">
              <a:rPr lang="ru-RU" smtClean="0"/>
              <a:pPr/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123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F49F9-8B05-4DD3-8C85-42E13C593441}" type="slidenum">
              <a:rPr lang="ru-RU" smtClean="0"/>
              <a:pPr/>
              <a:t>43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1002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F49F9-8B05-4DD3-8C85-42E13C593441}" type="slidenum">
              <a:rPr lang="ru-RU" smtClean="0"/>
              <a:pPr/>
              <a:t>55</a:t>
            </a:fld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F49F9-8B05-4DD3-8C85-42E13C593441}" type="slidenum">
              <a:rPr lang="ru-RU" smtClean="0"/>
              <a:pPr/>
              <a:t>57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83372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F49F9-8B05-4DD3-8C85-42E13C593441}" type="slidenum">
              <a:rPr lang="ru-RU" smtClean="0"/>
              <a:pPr/>
              <a:t>58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1234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F49F9-8B05-4DD3-8C85-42E13C593441}" type="slidenum">
              <a:rPr lang="ru-RU" smtClean="0"/>
              <a:pPr/>
              <a:t>59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123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2267-B517-49B7-8FA3-ED4127BD7A8B}" type="datetimeFigureOut">
              <a:rPr lang="ru-RU" smtClean="0"/>
              <a:pPr/>
              <a:t>16.02.2022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C02B49C-DA39-449E-9141-936A7B65CF5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2267-B517-49B7-8FA3-ED4127BD7A8B}" type="datetimeFigureOut">
              <a:rPr lang="ru-RU" smtClean="0"/>
              <a:pPr/>
              <a:t>16.02.2022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2B49C-DA39-449E-9141-936A7B65CF5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2267-B517-49B7-8FA3-ED4127BD7A8B}" type="datetimeFigureOut">
              <a:rPr lang="ru-RU" smtClean="0"/>
              <a:pPr/>
              <a:t>16.02.2022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2B49C-DA39-449E-9141-936A7B65CF5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2267-B517-49B7-8FA3-ED4127BD7A8B}" type="datetimeFigureOut">
              <a:rPr lang="ru-RU" smtClean="0"/>
              <a:pPr/>
              <a:t>16.02.2022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2B49C-DA39-449E-9141-936A7B65CF5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2267-B517-49B7-8FA3-ED4127BD7A8B}" type="datetimeFigureOut">
              <a:rPr lang="ru-RU" smtClean="0"/>
              <a:pPr/>
              <a:t>16.02.2022</a:t>
            </a:fld>
            <a:endParaRPr lang="ru-RU" dirty="0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2B49C-DA39-449E-9141-936A7B65CF5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2267-B517-49B7-8FA3-ED4127BD7A8B}" type="datetimeFigureOut">
              <a:rPr lang="ru-RU" smtClean="0"/>
              <a:pPr/>
              <a:t>16.02.2022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2B49C-DA39-449E-9141-936A7B65CF5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2267-B517-49B7-8FA3-ED4127BD7A8B}" type="datetimeFigureOut">
              <a:rPr lang="ru-RU" smtClean="0"/>
              <a:pPr/>
              <a:t>16.02.2022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2B49C-DA39-449E-9141-936A7B65CF5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2267-B517-49B7-8FA3-ED4127BD7A8B}" type="datetimeFigureOut">
              <a:rPr lang="ru-RU" smtClean="0"/>
              <a:pPr/>
              <a:t>16.02.2022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2B49C-DA39-449E-9141-936A7B65CF5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2267-B517-49B7-8FA3-ED4127BD7A8B}" type="datetimeFigureOut">
              <a:rPr lang="ru-RU" smtClean="0"/>
              <a:pPr/>
              <a:t>16.02.2022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2B49C-DA39-449E-9141-936A7B65CF5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2267-B517-49B7-8FA3-ED4127BD7A8B}" type="datetimeFigureOut">
              <a:rPr lang="ru-RU" smtClean="0"/>
              <a:pPr/>
              <a:t>16.02.2022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2B49C-DA39-449E-9141-936A7B65CF5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2267-B517-49B7-8FA3-ED4127BD7A8B}" type="datetimeFigureOut">
              <a:rPr lang="ru-RU" smtClean="0"/>
              <a:pPr/>
              <a:t>16.02.2022</a:t>
            </a:fld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2B49C-DA39-449E-9141-936A7B65CF5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1E3E2267-B517-49B7-8FA3-ED4127BD7A8B}" type="datetimeFigureOut">
              <a:rPr lang="ru-RU" smtClean="0"/>
              <a:pPr/>
              <a:t>16.02.2022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6C02B49C-DA39-449E-9141-936A7B65CF5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4701" y="209726"/>
            <a:ext cx="73074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Министерство </a:t>
            </a:r>
            <a:r>
              <a:rPr lang="ru-RU" sz="2400" b="1" dirty="0" smtClean="0">
                <a:solidFill>
                  <a:srgbClr val="002060"/>
                </a:solidFill>
              </a:rPr>
              <a:t>образования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>
                <a:solidFill>
                  <a:srgbClr val="002060"/>
                </a:solidFill>
              </a:rPr>
              <a:t>Республики Мордовия</a:t>
            </a:r>
          </a:p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 rot="10800000" flipV="1">
            <a:off x="710418" y="2614763"/>
            <a:ext cx="724595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ПОРТФОЛИО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А</a:t>
            </a:r>
            <a:r>
              <a:rPr lang="ru-RU" sz="2400" b="1" dirty="0" smtClean="0">
                <a:solidFill>
                  <a:srgbClr val="002060"/>
                </a:solidFill>
              </a:rPr>
              <a:t>рхиповой Оксаны Владимировны</a:t>
            </a: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</a:rPr>
              <a:t>воспитателя муниципального </a:t>
            </a:r>
            <a:r>
              <a:rPr lang="ru-RU" sz="2000" b="1" i="1" dirty="0">
                <a:solidFill>
                  <a:srgbClr val="002060"/>
                </a:solidFill>
              </a:rPr>
              <a:t>бюджетного дошкольного образовательного учреждения </a:t>
            </a:r>
            <a:endParaRPr lang="ru-RU" sz="2000" b="1" i="1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</a:rPr>
              <a:t>«</a:t>
            </a:r>
            <a:r>
              <a:rPr lang="ru-RU" sz="2000" b="1" i="1" dirty="0">
                <a:solidFill>
                  <a:srgbClr val="002060"/>
                </a:solidFill>
              </a:rPr>
              <a:t>Детский сад «Радуга</a:t>
            </a:r>
            <a:r>
              <a:rPr lang="ru-RU" sz="2000" b="1" i="1" dirty="0" smtClean="0">
                <a:solidFill>
                  <a:srgbClr val="002060"/>
                </a:solidFill>
              </a:rPr>
              <a:t>»</a:t>
            </a: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</a:rPr>
              <a:t> </a:t>
            </a:r>
            <a:r>
              <a:rPr lang="ru-RU" sz="2000" b="1" i="1" dirty="0">
                <a:solidFill>
                  <a:srgbClr val="002060"/>
                </a:solidFill>
              </a:rPr>
              <a:t>комбинированного вида</a:t>
            </a:r>
            <a:r>
              <a:rPr lang="ru-RU" sz="2000" b="1" i="1" dirty="0" smtClean="0">
                <a:solidFill>
                  <a:srgbClr val="002060"/>
                </a:solidFill>
              </a:rPr>
              <a:t>»</a:t>
            </a: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</a:rPr>
              <a:t>Рузаевского муниципального </a:t>
            </a:r>
            <a:r>
              <a:rPr lang="ru-RU" sz="2000" b="1" i="1" dirty="0">
                <a:solidFill>
                  <a:srgbClr val="002060"/>
                </a:solidFill>
              </a:rPr>
              <a:t>района</a:t>
            </a:r>
            <a:endParaRPr lang="ru-RU" sz="2000" b="1" i="1" dirty="0" smtClean="0">
              <a:solidFill>
                <a:srgbClr val="002060"/>
              </a:solidFill>
            </a:endParaRPr>
          </a:p>
          <a:p>
            <a:pPr algn="ctr"/>
            <a:endParaRPr lang="ru-RU" sz="20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26" name="Picture 2" descr="C:\Users\Home\Desktop\IMG_33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64" y="548680"/>
            <a:ext cx="2066744" cy="227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237056"/>
            <a:ext cx="4392488" cy="5352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95536" y="1196752"/>
            <a:ext cx="777686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r>
              <a:rPr lang="en-US" dirty="0" smtClean="0"/>
              <a:t>https</a:t>
            </a:r>
            <a:r>
              <a:rPr lang="en-US" dirty="0"/>
              <a:t>://www.youtube.com/playlist?list=PLnZ9t4Q3-vekpVipXbVCkaqNFOL43zjPo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5792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03648" y="332656"/>
            <a:ext cx="70567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468" y="1058598"/>
            <a:ext cx="4126524" cy="539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588" y="1080120"/>
            <a:ext cx="4093766" cy="537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-99392"/>
            <a:ext cx="8712968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32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ПУБЛИКАЦИЙ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уровень-2</a:t>
            </a:r>
          </a:p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уровень – 1</a:t>
            </a:r>
          </a:p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уровень - 2</a:t>
            </a:r>
          </a:p>
        </p:txBody>
      </p:sp>
    </p:spTree>
    <p:extLst>
      <p:ext uri="{BB962C8B-B14F-4D97-AF65-F5344CB8AC3E}">
        <p14:creationId xmlns:p14="http://schemas.microsoft.com/office/powerpoint/2010/main" val="33008127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479862"/>
            <a:ext cx="4308242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947652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 flipV="1">
            <a:off x="1763688" y="-351710"/>
            <a:ext cx="69127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РЕСПУБЛИКАНСКИЙ УРОВЕНЬ  </a:t>
            </a:r>
            <a:endParaRPr lang="ru-RU" sz="2800" dirty="0"/>
          </a:p>
        </p:txBody>
      </p:sp>
      <p:pic>
        <p:nvPicPr>
          <p:cNvPr id="8194" name="Picture 2" descr="C:\Users\Home\Desktop\грамоты\IMG_58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18" y="692695"/>
            <a:ext cx="4110974" cy="575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143" y="836712"/>
            <a:ext cx="3958617" cy="5613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Прямая со стрелкой 3"/>
          <p:cNvCxnSpPr/>
          <p:nvPr/>
        </p:nvCxnSpPr>
        <p:spPr>
          <a:xfrm>
            <a:off x="3995936" y="3013720"/>
            <a:ext cx="864096" cy="1080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751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0"/>
            <a:ext cx="756084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  <a:endParaRPr lang="ru-RU" sz="2800" dirty="0"/>
          </a:p>
        </p:txBody>
      </p:sp>
      <p:pic>
        <p:nvPicPr>
          <p:cNvPr id="9218" name="Picture 2" descr="C:\Users\Home\Desktop\грамоты\IMG_13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76" y="1052736"/>
            <a:ext cx="3784784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Daniil\Downloads\Apxunosa O. 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4209" y="1052736"/>
            <a:ext cx="4518271" cy="54726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9340" y="0"/>
            <a:ext cx="80251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ВСЕРОССИЙСКИЙ </a:t>
            </a: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УРОВЕНЬ</a:t>
            </a:r>
            <a:endParaRPr lang="ru-RU" sz="28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63" y="692696"/>
            <a:ext cx="4190231" cy="5873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F:\грамоты\IMG_12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894" y="692697"/>
            <a:ext cx="4228058" cy="5911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0600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260648"/>
            <a:ext cx="70567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УРОВЕНЬ</a:t>
            </a:r>
            <a:endParaRPr lang="ru-RU" sz="2800" dirty="0"/>
          </a:p>
        </p:txBody>
      </p:sp>
      <p:pic>
        <p:nvPicPr>
          <p:cNvPr id="12290" name="Picture 2" descr="F:\грамоты\attachment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834139"/>
            <a:ext cx="4006405" cy="566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-57472"/>
            <a:ext cx="77048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УРОВЕНЬ</a:t>
            </a:r>
            <a:endParaRPr lang="ru-RU" sz="28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771189"/>
            <a:ext cx="3294112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6948"/>
            <a:ext cx="4197280" cy="5478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133" y="1040493"/>
            <a:ext cx="3843068" cy="5412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737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404664"/>
            <a:ext cx="6456621" cy="714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РЕЗУЛЬТАТЫ УЧАСТИЯ ВОСПИТАННИКОВ В:</a:t>
            </a:r>
            <a:b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КОНКУРСАХ;</a:t>
            </a:r>
            <a:b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ВЫСТАВКАХ;</a:t>
            </a:r>
            <a:b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ТУРНИРАХ;</a:t>
            </a:r>
            <a:b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СОРЕВНОВАНИЯХ;</a:t>
            </a:r>
            <a:b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АКЦИЯХ;</a:t>
            </a:r>
            <a:b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ФЕСТИВАЛЯХ</a:t>
            </a:r>
          </a:p>
          <a:p>
            <a:pPr algn="ctr"/>
            <a:endParaRPr lang="ru-RU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Муниципальный уровень- 7</a:t>
            </a:r>
          </a:p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 - 1</a:t>
            </a:r>
          </a:p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Всероссийский уровень- 5</a:t>
            </a:r>
          </a:p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Международный уровень- 1</a:t>
            </a:r>
          </a:p>
          <a:p>
            <a:pPr algn="ctr"/>
            <a:endParaRPr lang="ru-RU" sz="1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55576" y="238530"/>
            <a:ext cx="7848873" cy="67710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ОБЩИЕ СВЕДЕНИЯ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6435492"/>
              </p:ext>
            </p:extLst>
          </p:nvPr>
        </p:nvGraphicFramePr>
        <p:xfrm>
          <a:off x="755576" y="836715"/>
          <a:ext cx="7848873" cy="5253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099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41787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94677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Фамилия, имя, отчество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Архипова Оксана Владимировна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4504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рождения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10.10.1980</a:t>
                      </a:r>
                      <a:r>
                        <a:rPr lang="ru-RU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72944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Образование,</a:t>
                      </a:r>
                      <a:r>
                        <a:rPr lang="ru-RU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квалификация по диплому</a:t>
                      </a:r>
                    </a:p>
                    <a:p>
                      <a:pPr algn="ctr"/>
                      <a:endParaRPr lang="ru-RU" sz="11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1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Высшее, МГПИ им. М. Е. </a:t>
                      </a:r>
                      <a:r>
                        <a:rPr lang="ru-RU" sz="11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Евсевьева</a:t>
                      </a: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25.01.2003, по специальности «История</a:t>
                      </a:r>
                      <a:r>
                        <a:rPr lang="ru-RU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право</a:t>
                      </a: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с дополнительной специальностью «Юриспруденция»</a:t>
                      </a:r>
                    </a:p>
                  </a:txBody>
                  <a:tcPr marL="121920" marR="12192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Профессиональная переподготовка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 о профессиональной переподготовке ФГБОУ</a:t>
                      </a:r>
                      <a:r>
                        <a:rPr lang="ru-RU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ВПО</a:t>
                      </a: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МГПИ</a:t>
                      </a:r>
                      <a:r>
                        <a:rPr lang="ru-RU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им.М.Е.Евсевьева</a:t>
                      </a: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воспитатель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03890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работы по уставу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МБДОУ «Детский сад «Радуга» комбинированного вида»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31550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Занимаемая должность, дата назначения на эту должность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Воспитатель,</a:t>
                      </a:r>
                      <a:r>
                        <a:rPr lang="ru-RU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 01.10.2012 г.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45102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Стаж педагогической работы </a:t>
                      </a:r>
                    </a:p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(по</a:t>
                      </a:r>
                      <a:r>
                        <a:rPr lang="ru-RU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специальности)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лет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88231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Стаж педагогической работы в данном дошкольном учреждении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лет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84504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трудовой стаж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r>
                        <a:rPr lang="ru-RU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лет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11830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</a:t>
                      </a:r>
                      <a:r>
                        <a:rPr lang="ru-RU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квалификационной категории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Первая квалификационная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категория, с 22.05.2017 №428 по 22.05.2022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934250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Последние курсы повышения квалификации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ГБОУ ДПО РМ ,  «Центр непрерывного профессионального мастерства педагогических работников_ «Педагог13.ру» «Современные технологии реализации ФГОС дошкольного образования»,2021г. </a:t>
                      </a:r>
                    </a:p>
                  </a:txBody>
                  <a:tcPr marL="121920" marR="121920" marT="34290" marB="3429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045" y="476672"/>
            <a:ext cx="4032448" cy="6017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476672"/>
            <a:ext cx="4104456" cy="6129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7822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грамоты\IMG_12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3888432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3810" y="1171542"/>
            <a:ext cx="3744416" cy="5252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187624" y="332656"/>
            <a:ext cx="77048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5991880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706352"/>
            <a:ext cx="3960440" cy="55309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992" y="711860"/>
            <a:ext cx="4093930" cy="550563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547664" y="188640"/>
            <a:ext cx="71287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80859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8814" y="778080"/>
            <a:ext cx="3906305" cy="54253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778080"/>
            <a:ext cx="3888432" cy="542535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91680" y="188640"/>
            <a:ext cx="64807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72900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7" y="1101358"/>
            <a:ext cx="4015575" cy="519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547664" y="260648"/>
            <a:ext cx="6984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727939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1"/>
            <a:ext cx="75608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124744"/>
            <a:ext cx="3888432" cy="530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20611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-57472"/>
            <a:ext cx="68407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УРОВЕНЬ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095230"/>
            <a:ext cx="4104456" cy="54245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1095230"/>
            <a:ext cx="3888432" cy="546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12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908720"/>
            <a:ext cx="4176464" cy="548375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58833"/>
            <a:ext cx="4104456" cy="5383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19672" y="260648"/>
            <a:ext cx="64807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УРОВЕНЬ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87787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268759"/>
            <a:ext cx="8064896" cy="5249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611560" y="116632"/>
            <a:ext cx="77048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УРОВЕНЬ</a:t>
            </a:r>
            <a:endParaRPr lang="ru-RU" sz="28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 flipV="1">
            <a:off x="467544" y="-567154"/>
            <a:ext cx="82089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algn="ctr"/>
            <a:endParaRPr lang="ru-RU" sz="28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УРОВЕНЬ  </a:t>
            </a:r>
            <a:endParaRPr lang="ru-RU" sz="2800" dirty="0"/>
          </a:p>
        </p:txBody>
      </p:sp>
      <p:pic>
        <p:nvPicPr>
          <p:cNvPr id="3" name="Picture 2" descr="F:\грамоты\IMG_12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836712"/>
            <a:ext cx="4608512" cy="561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51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9"/>
            <a:ext cx="4252614" cy="6171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1" y="260649"/>
            <a:ext cx="3944803" cy="617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73202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80528" y="22844"/>
            <a:ext cx="907300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5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АВТОРСКИХ ПРОГРАММ,</a:t>
            </a:r>
          </a:p>
          <a:p>
            <a:pPr lvl="0"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МЕТОДИЧЕСКИХ ПОСОБИЙ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2400" b="1" dirty="0" smtClean="0">
                <a:latin typeface="Times New Roman" panose="02020603050405020304" pitchFamily="18" charset="0"/>
              </a:rPr>
              <a:t>Республиканский </a:t>
            </a:r>
            <a:r>
              <a:rPr lang="ru-RU" altLang="ru-RU" sz="2400" b="1" dirty="0">
                <a:latin typeface="Times New Roman" panose="02020603050405020304" pitchFamily="18" charset="0"/>
              </a:rPr>
              <a:t>уровень - 1</a:t>
            </a:r>
          </a:p>
          <a:p>
            <a:endParaRPr lang="ru-RU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ru-RU" sz="28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457" y="1484784"/>
            <a:ext cx="4385037" cy="5155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593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692696"/>
            <a:ext cx="792088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Выступления на заседаниях методических советов,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научно-практических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конференциях, педагогических чтениях, семинарах, секциях, форумах,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радиопередачах</a:t>
            </a:r>
          </a:p>
          <a:p>
            <a:pPr lvl="0" algn="ctr"/>
            <a:endParaRPr lang="ru-RU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организации- 2</a:t>
            </a:r>
          </a:p>
          <a:p>
            <a:pPr lvl="0"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-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lvl="0"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уровень- 3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lvl="0" algn="ctr"/>
            <a:endParaRPr lang="ru-RU" sz="28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28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28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75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48681"/>
            <a:ext cx="4355605" cy="5760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2864" y="548681"/>
            <a:ext cx="4081624" cy="5760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138526"/>
            <a:ext cx="89644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 ОРГАНИЗАЦИИ</a:t>
            </a:r>
            <a:endParaRPr lang="ru-RU" sz="2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1756" y="661746"/>
            <a:ext cx="4284791" cy="5924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32" y="661746"/>
            <a:ext cx="4288060" cy="5905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260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 flipV="1">
            <a:off x="1187624" y="-567154"/>
            <a:ext cx="74888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  <a:p>
            <a:endParaRPr lang="ru-RU" sz="28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   </a:t>
            </a:r>
            <a:endParaRPr lang="ru-RU" sz="2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8497471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673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 flipV="1">
            <a:off x="1763688" y="-567154"/>
            <a:ext cx="69127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  <a:p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  <a:endParaRPr lang="ru-RU" sz="2800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979712" y="2420888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848620"/>
            <a:ext cx="4446240" cy="5753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337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29" y="833810"/>
            <a:ext cx="4070263" cy="5548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737" y="833810"/>
            <a:ext cx="4104106" cy="5548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79711" y="-243408"/>
            <a:ext cx="683513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9029276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0648"/>
            <a:ext cx="4464496" cy="6313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88776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19352" y="1335972"/>
            <a:ext cx="864096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lvl="0"/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ПРОВЕДЕНИЕ ОТКРЫТЫХ ЗАНЯТИЙ, </a:t>
            </a:r>
          </a:p>
          <a:p>
            <a:pPr lvl="0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МАСТЕР-КЛАССОВ, МЕРОПРИЯТИЙ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lvl="0"/>
            <a:r>
              <a:rPr lang="ru-RU" sz="1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организации- 4</a:t>
            </a:r>
          </a:p>
          <a:p>
            <a:pPr lvl="0"/>
            <a:endParaRPr lang="ru-RU" sz="1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14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1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14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1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14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1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14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1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14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endParaRPr lang="ru-RU" sz="1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27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764704"/>
            <a:ext cx="4207673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86764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ПЕДАГОГИЧЕСКИЙ ОПЫТ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«ПРИОБЩЕНИЕ  ДЕТЕЙ ДОШКОЛЬНОГО ВОЗРАСТА К ИСТОКАМ НАЦИОНАЛЬНОЙ КУЛЬТУРЫ ПОСРЕДСТВОМ ФОЛЬКЛОРА»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РАЗМЕЩЕН НА САЙТЕ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Home\Downloads\Screenshot 2022-01-31 at 21-36-45 Вывод отчета на печать - Антиплагиат (1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31" y="3491764"/>
            <a:ext cx="8335125" cy="310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1700809"/>
            <a:ext cx="867645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r>
              <a:rPr lang="en-US" sz="2400" b="1" dirty="0" smtClean="0"/>
              <a:t>https</a:t>
            </a:r>
            <a:r>
              <a:rPr lang="en-US" sz="2400" b="1" dirty="0"/>
              <a:t>://upload2.schoolrm.ru/iblock/97c/97c80a19979f57c4903f5d988f915d84/Vysshaya-Arkhipova-_1_.pdf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9849377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7140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 ОРГАНИЗАЦИИ</a:t>
            </a:r>
            <a:endParaRPr lang="ru-RU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319" y="974634"/>
            <a:ext cx="4041171" cy="5538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74634"/>
            <a:ext cx="3888432" cy="5516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9833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2815" y="332656"/>
            <a:ext cx="4542749" cy="6200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266" y="332655"/>
            <a:ext cx="4161718" cy="6200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9509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340768"/>
            <a:ext cx="9396536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lvl="0"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8.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ЭКСПЕРТНАЯ ДЕЯТЕЛЬНОСТЬ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35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6866" y="980728"/>
            <a:ext cx="8856983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ОБЩЕСТВЕННО-ПЕДАГОГИЧЕСКАЯ АКТИВНОСТЬ ПЕДАГОГА: УЧАСТИЕ В КОМИССИЯХ, ПЕДАГОГИЧЕСКИХ СООБЩЕСТВАХ, В ЖЮРИ КОНКУРСОВ</a:t>
            </a:r>
          </a:p>
          <a:p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Уровень образовательной организации – 1</a:t>
            </a:r>
          </a:p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уровень- 1</a:t>
            </a:r>
          </a:p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уровень- 1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43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96552" y="-57472"/>
            <a:ext cx="95405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  <a:p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</a:t>
            </a:r>
            <a:endParaRPr lang="ru-RU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482" y="1124745"/>
            <a:ext cx="3732710" cy="5394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580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5814" y="751822"/>
            <a:ext cx="4248472" cy="5773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0" y="260649"/>
            <a:ext cx="89644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ВСЕРОССИЙСКИЙ УРОВЕНЬ</a:t>
            </a:r>
            <a:endParaRPr lang="ru-RU" sz="2800" dirty="0"/>
          </a:p>
        </p:txBody>
      </p:sp>
      <p:pic>
        <p:nvPicPr>
          <p:cNvPr id="4" name="Picture 3" descr="C:\Users\Home\Desktop\IMG_13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504" y="783870"/>
            <a:ext cx="4215968" cy="574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9373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980729"/>
            <a:ext cx="4128544" cy="5544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59632" y="332656"/>
            <a:ext cx="77048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510000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 rot="10800000" flipV="1">
            <a:off x="-684584" y="68649"/>
            <a:ext cx="102971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ПОЗИТИВНЫЕ РЕЗУЛЬТАТЫ РАБОТЫ С ВОСПИТАННИКАМИ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7" y="967187"/>
            <a:ext cx="3461007" cy="447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060848"/>
            <a:ext cx="3024336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691812"/>
            <a:ext cx="3063230" cy="3964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632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-180699"/>
            <a:ext cx="792088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lvl="0" algn="ctr"/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КАЧЕСТВО ВЗАИМОДЕЙСТВИЯ С РОДИТЕЛЯМИ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99239"/>
            <a:ext cx="3960440" cy="5315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65852"/>
            <a:ext cx="3960440" cy="538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543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396552" y="-603448"/>
            <a:ext cx="9865096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lvl="0" algn="ctr"/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РАБОТА С ДЕТЬМИ ИЗ СОЦИАЛЬНО-НЕБЛАГОПОЛУЧНЫХ СЕМЕЙ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273987"/>
            <a:ext cx="3881185" cy="5384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000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19" y="1592797"/>
            <a:ext cx="796888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AutoNum type="arabicPeriod"/>
            </a:pPr>
            <a:endParaRPr lang="en-US" sz="28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ctr">
              <a:buAutoNum type="arabicPeriod"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ИННОВАЦИОННОЙ (ЭКСПЕРИМЕНТАЛЬНОЙ) ДЕЯТЕЛЬНОСТИ</a:t>
            </a:r>
          </a:p>
          <a:p>
            <a:pPr algn="ctr"/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Республиканский уровень - 2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35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404664"/>
            <a:ext cx="8532440" cy="7325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 . УЧАСТИЕ ПЕДАГОГА В ПРОФЕССИОНАЛЬНЫХ КОНКУРСАХ</a:t>
            </a:r>
            <a:b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уровень-2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уровень- 3</a:t>
            </a:r>
          </a:p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уровень-3</a:t>
            </a:r>
          </a:p>
          <a:p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/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407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04664"/>
            <a:ext cx="4644007" cy="6009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784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5736" y="-57472"/>
            <a:ext cx="61926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  <a:endParaRPr lang="ru-RU" sz="2800" dirty="0"/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168" y="896635"/>
            <a:ext cx="4046815" cy="5650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012" y="896636"/>
            <a:ext cx="4013436" cy="5682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94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-57472"/>
            <a:ext cx="81369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УРОВЕНЬ</a:t>
            </a:r>
            <a:endParaRPr lang="ru-RU" sz="2800" dirty="0"/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24744"/>
            <a:ext cx="3960440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0354" y="1124744"/>
            <a:ext cx="4127280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2594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08720"/>
            <a:ext cx="8496944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467544" y="188640"/>
            <a:ext cx="81369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УРОВЕНЬ</a:t>
            </a:r>
            <a:endParaRPr lang="ru-RU" sz="280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6633" y="1844824"/>
            <a:ext cx="2880320" cy="3909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4282" y="980728"/>
            <a:ext cx="2731534" cy="3793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979712" y="0"/>
            <a:ext cx="69127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УРОВЕНЬ</a:t>
            </a:r>
            <a:endParaRPr lang="ru-RU" sz="28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632" y="2564903"/>
            <a:ext cx="2828847" cy="3999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1340768"/>
            <a:ext cx="7966567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lvl="0" algn="ctr"/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НАГРАДЫ И ПООЩРЕНИЯ ПЕДАГОГА</a:t>
            </a:r>
          </a:p>
          <a:p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Поощрения муниципального уровня-1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Поощрения всероссийского  уровня-2</a:t>
            </a:r>
          </a:p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Поощрения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международного уровня-1</a:t>
            </a:r>
          </a:p>
          <a:p>
            <a:pPr lvl="0"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lvl="0"/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1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 flipV="1">
            <a:off x="107504" y="-567154"/>
            <a:ext cx="90364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ПООЩРЕНИЯ МУНИЦИПАЛЬНОГО УРОВНЯ  </a:t>
            </a:r>
            <a:endParaRPr lang="ru-RU" sz="2800" dirty="0"/>
          </a:p>
        </p:txBody>
      </p:sp>
      <p:pic>
        <p:nvPicPr>
          <p:cNvPr id="5122" name="Picture 2" descr="C:\Users\Home\Desktop\сканы\Сканировать10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908719"/>
            <a:ext cx="4032448" cy="5701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274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45430"/>
            <a:ext cx="3924436" cy="5747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468560" y="-419448"/>
            <a:ext cx="98650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ПООЩРЕНИЯ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ВСЕРОССИЙСКОГО  УРОВНЯ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79756"/>
            <a:ext cx="4030532" cy="572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083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 flipV="1">
            <a:off x="-180528" y="-567154"/>
            <a:ext cx="96490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  <a:p>
            <a:pPr algn="ctr"/>
            <a:endParaRPr lang="ru-RU" sz="28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ПООЩРЕНИЯ МЕЖДУНАРОДНОГО УРОВНЯ</a:t>
            </a:r>
            <a:endParaRPr lang="ru-RU" sz="2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052736"/>
            <a:ext cx="4084400" cy="5401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083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I:\моя2020\ип - 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42" y="764704"/>
            <a:ext cx="2836863" cy="39243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I:\моя2020\ип - 0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244996"/>
            <a:ext cx="2897274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I:\моя2020\иип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924944"/>
            <a:ext cx="2736304" cy="3740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59632" y="116632"/>
            <a:ext cx="74888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 УРОВЕНЬ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274968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369" y="764704"/>
            <a:ext cx="4326644" cy="5616624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4845" y="778024"/>
            <a:ext cx="4188966" cy="5603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88913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11" y="373824"/>
            <a:ext cx="8610669" cy="586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4104456" cy="5341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80728"/>
            <a:ext cx="4248472" cy="5341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27584" y="188640"/>
            <a:ext cx="78123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  <a:endParaRPr lang="ru-RU" sz="2800" b="1" dirty="0"/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4400854" y="5229200"/>
            <a:ext cx="332910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298796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7131</TotalTime>
  <Words>488</Words>
  <Application>Microsoft Office PowerPoint</Application>
  <PresentationFormat>Экран (4:3)</PresentationFormat>
  <Paragraphs>235</Paragraphs>
  <Slides>59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0" baseType="lpstr">
      <vt:lpstr>Аптека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Алсу</dc:creator>
  <cp:lastModifiedBy>Home</cp:lastModifiedBy>
  <cp:revision>283</cp:revision>
  <dcterms:created xsi:type="dcterms:W3CDTF">2016-10-19T07:32:52Z</dcterms:created>
  <dcterms:modified xsi:type="dcterms:W3CDTF">2022-02-16T19:27:33Z</dcterms:modified>
</cp:coreProperties>
</file>