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DE2CB"/>
    <a:srgbClr val="FDE4CF"/>
    <a:srgbClr val="FCDBC0"/>
    <a:srgbClr val="CCFFCC"/>
    <a:srgbClr val="99FF99"/>
    <a:srgbClr val="66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3" autoAdjust="0"/>
    <p:restoredTop sz="94660"/>
  </p:normalViewPr>
  <p:slideViewPr>
    <p:cSldViewPr>
      <p:cViewPr varScale="1">
        <p:scale>
          <a:sx n="69" d="100"/>
          <a:sy n="69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EB0F8-CB87-4D75-B73C-0BB3EA09AFE1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6F3C-295E-4179-9EF1-F7558ED90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6F3C-295E-4179-9EF1-F7558ED905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4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5.wdp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ДЕЯТЕЛЬНОСТЬ»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884" y="2500733"/>
            <a:ext cx="6152728" cy="69492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0" b="100000" l="0" r="35900">
                        <a14:foregroundMark x1="17300" y1="43400" x2="17300" y2="43400"/>
                        <a14:foregroundMark x1="11600" y1="89500" x2="11600" y2="89500"/>
                        <a14:foregroundMark x1="17700" y1="85900" x2="17700" y2="85900"/>
                        <a14:foregroundMark x1="23700" y1="92700" x2="23700" y2="92700"/>
                        <a14:foregroundMark x1="17100" y1="98000" x2="17100" y2="98000"/>
                        <a14:foregroundMark x1="16900" y1="96800" x2="16900" y2="96800"/>
                        <a14:foregroundMark x1="20700" y1="90700" x2="20700" y2="90700"/>
                        <a14:foregroundMark x1="21500" y1="88500" x2="21500" y2="88500"/>
                        <a14:foregroundMark x1="22900" y1="52900" x2="22900" y2="52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12" r="62376"/>
          <a:stretch/>
        </p:blipFill>
        <p:spPr>
          <a:xfrm>
            <a:off x="196396" y="2284323"/>
            <a:ext cx="2451720" cy="4573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69" b="92486" l="40687" r="59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83" t="70304" r="37677" b="5050"/>
          <a:stretch/>
        </p:blipFill>
        <p:spPr>
          <a:xfrm>
            <a:off x="3707903" y="1143713"/>
            <a:ext cx="1648691" cy="16902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988840"/>
            <a:ext cx="2564401" cy="478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accel="27000" decel="61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8767 0.1743 L 0.13368 0.09583 C 0.10139 0.0787 0.05312 0.06967 0.00226 0.06967 C -0.05486 0.06967 -0.10087 0.0787 -0.13299 0.09583 L -0.28698 0.1743 " pathEditMode="relative" rAng="540000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18796" r="17207"/>
          <a:stretch/>
        </p:blipFill>
        <p:spPr>
          <a:xfrm>
            <a:off x="107504" y="41766"/>
            <a:ext cx="3600400" cy="2856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9" r="5818"/>
          <a:stretch/>
        </p:blipFill>
        <p:spPr>
          <a:xfrm>
            <a:off x="5228970" y="52845"/>
            <a:ext cx="3771708" cy="2844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3542" r="15630"/>
          <a:stretch/>
        </p:blipFill>
        <p:spPr>
          <a:xfrm>
            <a:off x="2809942" y="3821144"/>
            <a:ext cx="3210727" cy="300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97813"/>
            <a:ext cx="8762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направленна на всестороннее развитие ребенка, поэтому приобщать к труду детей можно предложив игровую ситуацию. Ребята с удовольствием примеряют на себя образ «помощника» и ответственно относятся к своим поручениям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0" b="19609"/>
          <a:stretch/>
        </p:blipFill>
        <p:spPr>
          <a:xfrm>
            <a:off x="6116894" y="3808242"/>
            <a:ext cx="3003798" cy="3011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r="12118"/>
          <a:stretch/>
        </p:blipFill>
        <p:spPr>
          <a:xfrm>
            <a:off x="107504" y="3808242"/>
            <a:ext cx="2579439" cy="30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1" y="3995820"/>
            <a:ext cx="3751389" cy="281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7474" r="4982" b="12519"/>
          <a:stretch/>
        </p:blipFill>
        <p:spPr>
          <a:xfrm rot="5400000">
            <a:off x="5363587" y="667676"/>
            <a:ext cx="3809434" cy="281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" y="3238676"/>
            <a:ext cx="5288516" cy="35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19" y="1556792"/>
            <a:ext cx="5141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Игры на 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повышают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головного мозга, дают детям мощный толчок к познавательной и творческой активности, развивают внимание, мышление, память.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64" y="5229200"/>
            <a:ext cx="8340742" cy="135595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Segoe Script" panose="020B0504020000000003" pitchFamily="34" charset="0"/>
              </a:rPr>
              <a:t>Поэтому </a:t>
            </a:r>
            <a:r>
              <a:rPr lang="ru-RU" sz="2800" dirty="0">
                <a:latin typeface="Segoe Script" panose="020B0504020000000003" pitchFamily="34" charset="0"/>
              </a:rPr>
              <a:t>качество детской игры имеет прямое отношение к дальнейшему развитию ребенка.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705" y="1988840"/>
            <a:ext cx="43660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Segoe Script" panose="020B0504020000000003" pitchFamily="34" charset="0"/>
              </a:rPr>
              <a:t>Игра</a:t>
            </a:r>
            <a:r>
              <a:rPr lang="ru-RU" sz="2800" dirty="0">
                <a:latin typeface="Segoe Script" panose="020B0504020000000003" pitchFamily="34" charset="0"/>
              </a:rPr>
              <a:t> для ребенка дошкольного возраста является основным средством познания мира, обучения и воспитания.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-3030" r="19847" b="28686"/>
          <a:stretch/>
        </p:blipFill>
        <p:spPr>
          <a:xfrm>
            <a:off x="4595663" y="764704"/>
            <a:ext cx="410445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3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81" y="1001107"/>
            <a:ext cx="9144000" cy="1569660"/>
          </a:xfrm>
          <a:prstGeom prst="rect">
            <a:avLst/>
          </a:prstGeom>
          <a:solidFill>
            <a:srgbClr val="FDE2CB">
              <a:alpha val="8392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Script" panose="020B0504020000000003" pitchFamily="34" charset="0"/>
              </a:rPr>
              <a:t>В современном обществе существует множество видов деятельности, соперничающих с детской игрой и даже вытесняющих </a:t>
            </a:r>
            <a:r>
              <a:rPr lang="ru-RU" sz="2400" dirty="0" smtClean="0">
                <a:latin typeface="Segoe Script" panose="020B0504020000000003" pitchFamily="34" charset="0"/>
              </a:rPr>
              <a:t>ее </a:t>
            </a:r>
            <a:r>
              <a:rPr lang="ru-RU" sz="2400" dirty="0">
                <a:latin typeface="Segoe Script" panose="020B0504020000000003" pitchFamily="34" charset="0"/>
              </a:rPr>
              <a:t>– это компьютер, телевизор и </a:t>
            </a:r>
            <a:r>
              <a:rPr lang="ru-RU" sz="2400" dirty="0" smtClean="0">
                <a:latin typeface="Segoe Script" panose="020B0504020000000003" pitchFamily="34" charset="0"/>
              </a:rPr>
              <a:t>телефон.</a:t>
            </a:r>
            <a:endParaRPr lang="ru-RU" sz="2400" dirty="0">
              <a:latin typeface="Segoe Script" panose="020B050402000000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8286" y="2874318"/>
            <a:ext cx="3096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anose="020B0504020000000003" pitchFamily="34" charset="0"/>
              </a:rPr>
              <a:t>Но </a:t>
            </a:r>
            <a:r>
              <a:rPr lang="ru-RU" sz="2400" dirty="0">
                <a:latin typeface="Segoe Script" panose="020B0504020000000003" pitchFamily="34" charset="0"/>
              </a:rPr>
              <a:t>е</a:t>
            </a:r>
            <a:r>
              <a:rPr lang="ru-RU" sz="2400" dirty="0" smtClean="0">
                <a:latin typeface="Segoe Script" panose="020B0504020000000003" pitchFamily="34" charset="0"/>
              </a:rPr>
              <a:t>сли использовать эти технологии целенаправленно на развитие ребенка можно добиться хороших результатов</a:t>
            </a:r>
            <a:r>
              <a:rPr lang="ru-RU" sz="2000" dirty="0" smtClean="0">
                <a:latin typeface="Segoe Script" panose="020B0504020000000003" pitchFamily="34" charset="0"/>
              </a:rPr>
              <a:t>.</a:t>
            </a:r>
            <a:endParaRPr lang="ru-RU" sz="2000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/>
          <a:stretch/>
        </p:blipFill>
        <p:spPr>
          <a:xfrm>
            <a:off x="154933" y="2570767"/>
            <a:ext cx="5633353" cy="402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7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12696" r="7635"/>
          <a:stretch/>
        </p:blipFill>
        <p:spPr>
          <a:xfrm>
            <a:off x="341242" y="965650"/>
            <a:ext cx="3928589" cy="257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4" t="12772"/>
          <a:stretch/>
        </p:blipFill>
        <p:spPr>
          <a:xfrm>
            <a:off x="4860032" y="1949007"/>
            <a:ext cx="3474735" cy="480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4066" y="910361"/>
            <a:ext cx="4929934" cy="1038646"/>
          </a:xfrm>
          <a:prstGeom prst="rect">
            <a:avLst/>
          </a:prstGeom>
          <a:solidFill>
            <a:srgbClr val="FDE2CB">
              <a:alpha val="67843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физических качеств у детей (ловкость, быстроту, выносливость,  координацию, меткость, глазомер)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910" y="182476"/>
            <a:ext cx="3586263" cy="461665"/>
          </a:xfrm>
          <a:prstGeom prst="rect">
            <a:avLst/>
          </a:prstGeom>
          <a:solidFill>
            <a:srgbClr val="FDE2CB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Script" panose="020B0504020000000003" pitchFamily="34" charset="0"/>
              </a:rPr>
              <a:t> Игры </a:t>
            </a:r>
            <a:r>
              <a:rPr lang="ru-RU" sz="2400" b="1" dirty="0">
                <a:latin typeface="Segoe Script" panose="020B0504020000000003" pitchFamily="34" charset="0"/>
              </a:rPr>
              <a:t>–эстафеты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9205"/>
          <a:stretch/>
        </p:blipFill>
        <p:spPr>
          <a:xfrm>
            <a:off x="423571" y="3717032"/>
            <a:ext cx="3846260" cy="298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59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21019" r="7721" b="13970"/>
          <a:stretch/>
        </p:blipFill>
        <p:spPr>
          <a:xfrm>
            <a:off x="158196" y="1770916"/>
            <a:ext cx="3476422" cy="41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2" t="15526" r="13274" b="11437"/>
          <a:stretch/>
        </p:blipFill>
        <p:spPr>
          <a:xfrm>
            <a:off x="6065314" y="1697010"/>
            <a:ext cx="3078686" cy="427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80388"/>
            <a:ext cx="4360114" cy="290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3573" y="65794"/>
            <a:ext cx="8076487" cy="1631216"/>
          </a:xfrm>
          <a:prstGeom prst="rect">
            <a:avLst/>
          </a:prstGeom>
          <a:solidFill>
            <a:srgbClr val="FDEADA">
              <a:alpha val="8588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anose="020B0504020000000003" pitchFamily="34" charset="0"/>
              </a:rPr>
              <a:t>Подвижная игра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сознательная двигательная активная деятельность, характеризующая точным и своевременным выполнением заданий, связанных с обязательными для всех правилами. Это важнейшее средство всестороннего развития детей, оказывающее оздоровительное воздействие.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4618" y="2420888"/>
            <a:ext cx="243069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эффект усиливается если проводить их на свежем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82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" b="16674"/>
          <a:stretch/>
        </p:blipFill>
        <p:spPr>
          <a:xfrm>
            <a:off x="107504" y="156569"/>
            <a:ext cx="4170815" cy="279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7"/>
          <a:stretch/>
        </p:blipFill>
        <p:spPr>
          <a:xfrm>
            <a:off x="6090236" y="4019821"/>
            <a:ext cx="2627312" cy="278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941"/>
          <a:stretch/>
        </p:blipFill>
        <p:spPr>
          <a:xfrm>
            <a:off x="86869" y="4162190"/>
            <a:ext cx="2736304" cy="266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80"/>
          <a:stretch/>
        </p:blipFill>
        <p:spPr>
          <a:xfrm>
            <a:off x="3250672" y="4188822"/>
            <a:ext cx="2457561" cy="261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98178" y="397450"/>
            <a:ext cx="4666309" cy="2308324"/>
          </a:xfrm>
          <a:prstGeom prst="rect">
            <a:avLst/>
          </a:prstGeom>
          <a:solidFill>
            <a:srgbClr val="FDEADA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Segoe Script" panose="020B0504020000000003" pitchFamily="34" charset="0"/>
              </a:rPr>
              <a:t>Строительно-конструктивные</a:t>
            </a:r>
            <a:r>
              <a:rPr lang="ru-RU" dirty="0"/>
              <a:t> </a:t>
            </a:r>
            <a:r>
              <a:rPr lang="ru-RU" dirty="0">
                <a:latin typeface="Segoe Script" panose="020B0504020000000003" pitchFamily="34" charset="0"/>
                <a:cs typeface="Times New Roman" panose="02020603050405020304" pitchFamily="18" charset="0"/>
              </a:rPr>
              <a:t>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ребенка творчества, мышления, пространственного воображения, лежащих в основе конструкторской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этих игр происходит формирование положительных взаимоотношений между сверстниками.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963" y="292580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Обычно, строительно-конструктивные игры носят групповой или коллективный характер и поэтому способствуют развитию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взаимопонимания. Кроме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у детей заметно развивается интерес к технике, они учатся доводить начатое дело до конца, видеть результат коллективного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пользу.</a:t>
            </a:r>
          </a:p>
        </p:txBody>
      </p:sp>
    </p:spTree>
    <p:extLst>
      <p:ext uri="{BB962C8B-B14F-4D97-AF65-F5344CB8AC3E}">
        <p14:creationId xmlns:p14="http://schemas.microsoft.com/office/powerpoint/2010/main" val="42015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598" b="-598"/>
          <a:stretch/>
        </p:blipFill>
        <p:spPr>
          <a:xfrm>
            <a:off x="4576406" y="3820449"/>
            <a:ext cx="4310326" cy="296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7" y="3820450"/>
            <a:ext cx="4493579" cy="299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1" y="29491"/>
            <a:ext cx="4168511" cy="277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108" y="2865091"/>
            <a:ext cx="888643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замечать в окружающем мире интересные идеи, воплощать их, создавать свой художественный образ персонажа, у них развиваются творческое воображение, ассоциативное мышление, умение видеть необычное в обыденном.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218" y="1593799"/>
            <a:ext cx="4104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Segoe Script" panose="020B0504020000000003" pitchFamily="34" charset="0"/>
              </a:rPr>
              <a:t>Театрализованная игра</a:t>
            </a: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ярких эмоциональных средств, формирующих художественный вкус детей.</a:t>
            </a:r>
          </a:p>
        </p:txBody>
      </p:sp>
    </p:spTree>
    <p:extLst>
      <p:ext uri="{BB962C8B-B14F-4D97-AF65-F5344CB8AC3E}">
        <p14:creationId xmlns:p14="http://schemas.microsoft.com/office/powerpoint/2010/main" val="8724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9" y="1126240"/>
            <a:ext cx="4216122" cy="281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10" y="3960327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5815"/>
            <a:ext cx="3741936" cy="280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84604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Script" panose="020B0504020000000003" pitchFamily="34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разновидность игр с правилами, специально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создаваемых педагогикой в целях обучения и воспитания детей.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644" y="3969326"/>
            <a:ext cx="4220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дидактических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детей,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процессы (любознательность, понимание взаимосвязи простейших явлений и т. д.). Он использует игру как средство развития мышления, речи, воображения, памяти, расширения и закрепления представлений об окружающей жизни</a:t>
            </a:r>
          </a:p>
        </p:txBody>
      </p:sp>
    </p:spTree>
    <p:extLst>
      <p:ext uri="{BB962C8B-B14F-4D97-AF65-F5344CB8AC3E}">
        <p14:creationId xmlns:p14="http://schemas.microsoft.com/office/powerpoint/2010/main" val="9910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8" b="7044"/>
          <a:stretch/>
        </p:blipFill>
        <p:spPr>
          <a:xfrm>
            <a:off x="5777303" y="91060"/>
            <a:ext cx="3256838" cy="257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7" y="3330399"/>
            <a:ext cx="2671143" cy="356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9" y="3330399"/>
            <a:ext cx="2664298" cy="355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3291490"/>
            <a:ext cx="2674883" cy="3566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32323"/>
          <a:stretch/>
        </p:blipFill>
        <p:spPr>
          <a:xfrm>
            <a:off x="7367" y="10072"/>
            <a:ext cx="2980457" cy="265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52265" y="940245"/>
            <a:ext cx="28909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Segoe Script" panose="020B0504020000000003" pitchFamily="34" charset="0"/>
              </a:rPr>
              <a:t>Сюжетно-ролевая 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действовать в соответствии с правилами в коллективе, учит дружить, сопереживать, помогать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959" y="2690336"/>
            <a:ext cx="888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организованная работа с дошкольниками по использованию сюжетно-ролевых игр благотворно влияет на социальное развитие личности дошкольника .</a:t>
            </a:r>
          </a:p>
        </p:txBody>
      </p:sp>
    </p:spTree>
    <p:extLst>
      <p:ext uri="{BB962C8B-B14F-4D97-AF65-F5344CB8AC3E}">
        <p14:creationId xmlns:p14="http://schemas.microsoft.com/office/powerpoint/2010/main" val="3584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338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«ИГРОВАЯ ДЕЯТЕЛЬНОСТЬ»</vt:lpstr>
      <vt:lpstr> Поэтому качество детской игры имеет прямое отношение к дальнейшему развитию ребенка.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деятельность </dc:title>
  <dc:creator>1</dc:creator>
  <cp:lastModifiedBy>1</cp:lastModifiedBy>
  <cp:revision>24</cp:revision>
  <dcterms:created xsi:type="dcterms:W3CDTF">2022-11-01T07:40:51Z</dcterms:created>
  <dcterms:modified xsi:type="dcterms:W3CDTF">2022-11-10T10:53:34Z</dcterms:modified>
</cp:coreProperties>
</file>