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325" r:id="rId3"/>
    <p:sldId id="326" r:id="rId4"/>
    <p:sldId id="327" r:id="rId5"/>
    <p:sldId id="328" r:id="rId6"/>
    <p:sldId id="329" r:id="rId7"/>
    <p:sldId id="330" r:id="rId8"/>
    <p:sldId id="331" r:id="rId9"/>
    <p:sldId id="324" r:id="rId10"/>
    <p:sldId id="332" r:id="rId11"/>
    <p:sldId id="334" r:id="rId12"/>
    <p:sldId id="352" r:id="rId13"/>
    <p:sldId id="353" r:id="rId14"/>
    <p:sldId id="354" r:id="rId15"/>
    <p:sldId id="355" r:id="rId16"/>
    <p:sldId id="356" r:id="rId17"/>
    <p:sldId id="357" r:id="rId18"/>
    <p:sldId id="358" r:id="rId19"/>
    <p:sldId id="359" r:id="rId20"/>
    <p:sldId id="378" r:id="rId21"/>
    <p:sldId id="379" r:id="rId22"/>
    <p:sldId id="380" r:id="rId23"/>
    <p:sldId id="381" r:id="rId24"/>
    <p:sldId id="382" r:id="rId25"/>
    <p:sldId id="383" r:id="rId26"/>
    <p:sldId id="384" r:id="rId27"/>
    <p:sldId id="385" r:id="rId28"/>
    <p:sldId id="400" r:id="rId29"/>
    <p:sldId id="401" r:id="rId30"/>
    <p:sldId id="386" r:id="rId31"/>
    <p:sldId id="388" r:id="rId32"/>
    <p:sldId id="389" r:id="rId33"/>
    <p:sldId id="390" r:id="rId34"/>
    <p:sldId id="391" r:id="rId35"/>
    <p:sldId id="393" r:id="rId36"/>
    <p:sldId id="395" r:id="rId37"/>
    <p:sldId id="396" r:id="rId38"/>
    <p:sldId id="402" r:id="rId39"/>
    <p:sldId id="408" r:id="rId40"/>
    <p:sldId id="403" r:id="rId41"/>
    <p:sldId id="405" r:id="rId42"/>
    <p:sldId id="406" r:id="rId43"/>
    <p:sldId id="397" r:id="rId44"/>
    <p:sldId id="407" r:id="rId45"/>
    <p:sldId id="398" r:id="rId46"/>
    <p:sldId id="39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7"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671" autoAdjust="0"/>
  </p:normalViewPr>
  <p:slideViewPr>
    <p:cSldViewPr>
      <p:cViewPr>
        <p:scale>
          <a:sx n="62" d="100"/>
          <a:sy n="62" d="100"/>
        </p:scale>
        <p:origin x="-138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04.09.2018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04.09.2018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2f7b1ff2f2c8f7edf6fd807e52c362b57f722b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8" y="-5660"/>
            <a:ext cx="91695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bwMode="auto">
          <a:xfrm>
            <a:off x="1011238" y="260350"/>
            <a:ext cx="721042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fontAlgn="base" hangingPunct="1">
              <a:spcBef>
                <a:spcPct val="0"/>
              </a:spcBef>
              <a:spcAft>
                <a:spcPct val="0"/>
              </a:spcAft>
              <a:buFontTx/>
              <a:buNone/>
            </a:pPr>
            <a:r>
              <a:rPr lang="ru-RU" altLang="ru-RU" sz="2000" b="1" dirty="0" smtClean="0">
                <a:solidFill>
                  <a:srgbClr val="002060"/>
                </a:solidFill>
                <a:latin typeface="Times New Roman" pitchFamily="18" charset="0"/>
                <a:cs typeface="Times New Roman" pitchFamily="18" charset="0"/>
              </a:rPr>
              <a:t>Структурное подразделение </a:t>
            </a:r>
            <a:br>
              <a:rPr lang="ru-RU" altLang="ru-RU" sz="2000" b="1" dirty="0" smtClean="0">
                <a:solidFill>
                  <a:srgbClr val="002060"/>
                </a:solidFill>
                <a:latin typeface="Times New Roman" pitchFamily="18" charset="0"/>
                <a:cs typeface="Times New Roman" pitchFamily="18" charset="0"/>
              </a:rPr>
            </a:br>
            <a:r>
              <a:rPr lang="ru-RU" altLang="ru-RU" sz="2000" b="1" dirty="0" smtClean="0">
                <a:solidFill>
                  <a:srgbClr val="002060"/>
                </a:solidFill>
                <a:latin typeface="Times New Roman" pitchFamily="18" charset="0"/>
                <a:cs typeface="Times New Roman" pitchFamily="18" charset="0"/>
              </a:rPr>
              <a:t>«Центр развития ребенка – детский сад №14»</a:t>
            </a:r>
            <a:br>
              <a:rPr lang="ru-RU" altLang="ru-RU" sz="2000" b="1" dirty="0" smtClean="0">
                <a:solidFill>
                  <a:srgbClr val="002060"/>
                </a:solidFill>
                <a:latin typeface="Times New Roman" pitchFamily="18" charset="0"/>
                <a:cs typeface="Times New Roman" pitchFamily="18" charset="0"/>
              </a:rPr>
            </a:br>
            <a:r>
              <a:rPr lang="ru-RU" altLang="ru-RU" sz="2000" b="1" dirty="0" smtClean="0">
                <a:solidFill>
                  <a:srgbClr val="002060"/>
                </a:solidFill>
                <a:latin typeface="Times New Roman" pitchFamily="18" charset="0"/>
                <a:cs typeface="Times New Roman" pitchFamily="18" charset="0"/>
              </a:rPr>
              <a:t> МБДОУ «Детский сад «Радуга» комбинированного вида»</a:t>
            </a:r>
            <a:br>
              <a:rPr lang="ru-RU" altLang="ru-RU" sz="2000" b="1" dirty="0" smtClean="0">
                <a:solidFill>
                  <a:srgbClr val="002060"/>
                </a:solidFill>
                <a:latin typeface="Times New Roman" pitchFamily="18" charset="0"/>
                <a:cs typeface="Times New Roman" pitchFamily="18" charset="0"/>
              </a:rPr>
            </a:br>
            <a:endParaRPr lang="ru-RU" altLang="ru-RU" sz="2000" dirty="0" smtClean="0">
              <a:solidFill>
                <a:srgbClr val="002060"/>
              </a:solidFill>
              <a:latin typeface="Calibri Light" pitchFamily="34" charset="0"/>
            </a:endParaRPr>
          </a:p>
        </p:txBody>
      </p:sp>
      <p:sp>
        <p:nvSpPr>
          <p:cNvPr id="5" name="Подзаголовок 2"/>
          <p:cNvSpPr txBox="1">
            <a:spLocks/>
          </p:cNvSpPr>
          <p:nvPr/>
        </p:nvSpPr>
        <p:spPr>
          <a:xfrm>
            <a:off x="44450" y="2349500"/>
            <a:ext cx="9144000" cy="471805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ru-RU" sz="5400" b="1" dirty="0" smtClean="0">
                <a:solidFill>
                  <a:srgbClr val="002060"/>
                </a:solidFill>
                <a:latin typeface="Times New Roman" panose="02020603050405020304" pitchFamily="18" charset="0"/>
                <a:cs typeface="Times New Roman" panose="02020603050405020304" pitchFamily="18" charset="0"/>
              </a:rPr>
              <a:t>Проект</a:t>
            </a:r>
          </a:p>
          <a:p>
            <a:pPr marL="0" indent="0" algn="ctr">
              <a:lnSpc>
                <a:spcPct val="120000"/>
              </a:lnSpc>
              <a:spcAft>
                <a:spcPts val="0"/>
              </a:spcAft>
              <a:buNone/>
            </a:pPr>
            <a:r>
              <a:rPr lang="ru-RU" sz="5200" b="1" dirty="0">
                <a:solidFill>
                  <a:srgbClr val="002060"/>
                </a:solidFill>
                <a:latin typeface="Times New Roman" panose="02020603050405020304" pitchFamily="18" charset="0"/>
                <a:ea typeface="Times New Roman"/>
                <a:cs typeface="Times New Roman" panose="02020603050405020304" pitchFamily="18" charset="0"/>
              </a:rPr>
              <a:t>«Свежий сок – здоровья залог!»</a:t>
            </a:r>
          </a:p>
          <a:p>
            <a:pPr algn="ctr">
              <a:lnSpc>
                <a:spcPct val="150000"/>
              </a:lnSpc>
              <a:spcAft>
                <a:spcPts val="1000"/>
              </a:spcAft>
            </a:pPr>
            <a:r>
              <a:rPr lang="ru-RU" sz="5200" b="1" dirty="0">
                <a:latin typeface="Times New Roman" panose="02020603050405020304" pitchFamily="18" charset="0"/>
                <a:ea typeface="Times New Roman"/>
                <a:cs typeface="Times New Roman" panose="02020603050405020304" pitchFamily="18" charset="0"/>
              </a:rPr>
              <a:t> </a:t>
            </a:r>
          </a:p>
          <a:p>
            <a:pPr marL="0" indent="0">
              <a:lnSpc>
                <a:spcPct val="100000"/>
              </a:lnSpc>
              <a:buFont typeface="Arial" panose="020B0604020202020204" pitchFamily="34" charset="0"/>
              <a:buNone/>
              <a:defRPr/>
            </a:pPr>
            <a:endParaRPr lang="ru-RU" dirty="0">
              <a:solidFill>
                <a:srgbClr val="002B82"/>
              </a:solidFill>
              <a:latin typeface="Times New Roman" panose="02020603050405020304" pitchFamily="18" charset="0"/>
              <a:cs typeface="Times New Roman" panose="02020603050405020304" pitchFamily="18" charset="0"/>
            </a:endParaRPr>
          </a:p>
          <a:p>
            <a:pPr marL="0" indent="0">
              <a:lnSpc>
                <a:spcPct val="100000"/>
              </a:lnSpc>
              <a:buFont typeface="Arial" panose="020B0604020202020204" pitchFamily="34" charset="0"/>
              <a:buNone/>
              <a:defRPr/>
            </a:pPr>
            <a:r>
              <a:rPr lang="ru-RU" dirty="0" smtClean="0">
                <a:solidFill>
                  <a:srgbClr val="002B82"/>
                </a:solidFill>
                <a:latin typeface="Times New Roman" panose="02020603050405020304" pitchFamily="18" charset="0"/>
                <a:cs typeface="Times New Roman" panose="02020603050405020304" pitchFamily="18" charset="0"/>
              </a:rPr>
              <a:t>                                                                                       </a:t>
            </a:r>
          </a:p>
          <a:p>
            <a:pPr marL="0" indent="0">
              <a:lnSpc>
                <a:spcPct val="100000"/>
              </a:lnSpc>
              <a:buFont typeface="Arial" panose="020B0604020202020204" pitchFamily="34" charset="0"/>
              <a:buNone/>
              <a:defRPr/>
            </a:pPr>
            <a:endParaRPr lang="ru-RU" dirty="0">
              <a:solidFill>
                <a:srgbClr val="002B82"/>
              </a:solidFill>
              <a:latin typeface="Times New Roman" panose="02020603050405020304" pitchFamily="18" charset="0"/>
              <a:cs typeface="Times New Roman" panose="02020603050405020304" pitchFamily="18" charset="0"/>
            </a:endParaRPr>
          </a:p>
          <a:p>
            <a:pPr marL="0" indent="0">
              <a:lnSpc>
                <a:spcPct val="100000"/>
              </a:lnSpc>
              <a:buFont typeface="Arial" panose="020B0604020202020204" pitchFamily="34" charset="0"/>
              <a:buNone/>
              <a:defRPr/>
            </a:pPr>
            <a:r>
              <a:rPr lang="ru-RU" sz="3600" b="1" dirty="0" smtClean="0">
                <a:solidFill>
                  <a:srgbClr val="002060"/>
                </a:solidFill>
                <a:latin typeface="Times New Roman" panose="02020603050405020304" pitchFamily="18" charset="0"/>
                <a:cs typeface="Times New Roman" panose="02020603050405020304" pitchFamily="18" charset="0"/>
              </a:rPr>
              <a:t>                                                                                      Выполнила:</a:t>
            </a:r>
          </a:p>
          <a:p>
            <a:pPr marL="0" indent="0">
              <a:lnSpc>
                <a:spcPct val="100000"/>
              </a:lnSpc>
              <a:buFont typeface="Arial" panose="020B0604020202020204" pitchFamily="34" charset="0"/>
              <a:buNone/>
              <a:defRPr/>
            </a:pPr>
            <a:r>
              <a:rPr lang="ru-RU" sz="3600" b="1" dirty="0" smtClean="0">
                <a:solidFill>
                  <a:srgbClr val="002060"/>
                </a:solidFill>
                <a:latin typeface="Times New Roman" panose="02020603050405020304" pitchFamily="18" charset="0"/>
                <a:cs typeface="Times New Roman" panose="02020603050405020304" pitchFamily="18" charset="0"/>
              </a:rPr>
              <a:t>                                                                                      воспитатель средней группы:</a:t>
            </a:r>
          </a:p>
          <a:p>
            <a:pPr marL="0" indent="0">
              <a:lnSpc>
                <a:spcPct val="100000"/>
              </a:lnSpc>
              <a:buFont typeface="Arial" panose="020B0604020202020204" pitchFamily="34" charset="0"/>
              <a:buNone/>
              <a:defRPr/>
            </a:pPr>
            <a:r>
              <a:rPr lang="ru-RU" sz="3600" b="1" dirty="0" smtClean="0">
                <a:solidFill>
                  <a:srgbClr val="002060"/>
                </a:solidFill>
                <a:latin typeface="Times New Roman" panose="02020603050405020304" pitchFamily="18" charset="0"/>
                <a:cs typeface="Times New Roman" panose="02020603050405020304" pitchFamily="18" charset="0"/>
              </a:rPr>
              <a:t>                                                                                      Панина О. В.</a:t>
            </a:r>
          </a:p>
          <a:p>
            <a:pPr marL="0" indent="0">
              <a:lnSpc>
                <a:spcPct val="100000"/>
              </a:lnSpc>
              <a:buFont typeface="Arial" panose="020B0604020202020204" pitchFamily="34" charset="0"/>
              <a:buNone/>
              <a:defRPr/>
            </a:pPr>
            <a:r>
              <a:rPr lang="ru-RU" dirty="0" smtClean="0">
                <a:solidFill>
                  <a:srgbClr val="002B82"/>
                </a:solidFill>
                <a:latin typeface="Times New Roman" panose="02020603050405020304" pitchFamily="18" charset="0"/>
                <a:cs typeface="Times New Roman" panose="02020603050405020304" pitchFamily="18" charset="0"/>
              </a:rPr>
              <a:t>      </a:t>
            </a:r>
            <a:endParaRPr lang="ru-RU" dirty="0">
              <a:solidFill>
                <a:srgbClr val="002B8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2914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682094"/>
            <a:ext cx="8208912" cy="5121274"/>
          </a:xfrm>
          <a:prstGeom prst="rect">
            <a:avLst/>
          </a:prstGeom>
        </p:spPr>
        <p:txBody>
          <a:bodyPr wrap="square">
            <a:spAutoFit/>
          </a:bodyPr>
          <a:lstStyle/>
          <a:p>
            <a:pPr algn="just">
              <a:lnSpc>
                <a:spcPct val="150000"/>
              </a:lnSpc>
              <a:spcAft>
                <a:spcPts val="0"/>
              </a:spcAft>
            </a:pPr>
            <a:r>
              <a:rPr lang="ru-RU" sz="2000" b="1" dirty="0">
                <a:solidFill>
                  <a:srgbClr val="002060"/>
                </a:solidFill>
                <a:latin typeface="Times New Roman"/>
                <a:ea typeface="Times New Roman"/>
                <a:cs typeface="Times New Roman"/>
              </a:rPr>
              <a:t>Методы работы над проектом:</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рассказ;</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беседа;</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наблюдение;</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игра;</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словесный;</a:t>
            </a:r>
            <a:endParaRPr lang="ru-RU" sz="2000" dirty="0">
              <a:solidFill>
                <a:srgbClr val="002060"/>
              </a:solidFill>
              <a:ea typeface="Times New Roman"/>
              <a:cs typeface="Times New Roman"/>
            </a:endParaRPr>
          </a:p>
          <a:p>
            <a:pPr marL="342900" indent="-342900" algn="just">
              <a:lnSpc>
                <a:spcPct val="150000"/>
              </a:lnSpc>
              <a:spcAft>
                <a:spcPts val="0"/>
              </a:spcAft>
              <a:buFontTx/>
              <a:buChar char="-"/>
            </a:pPr>
            <a:r>
              <a:rPr lang="ru-RU" sz="2000" dirty="0" smtClean="0">
                <a:solidFill>
                  <a:srgbClr val="002060"/>
                </a:solidFill>
                <a:latin typeface="Times New Roman"/>
                <a:ea typeface="Times New Roman"/>
                <a:cs typeface="Times New Roman"/>
              </a:rPr>
              <a:t>логические </a:t>
            </a:r>
            <a:r>
              <a:rPr lang="ru-RU" sz="2000" dirty="0">
                <a:solidFill>
                  <a:srgbClr val="002060"/>
                </a:solidFill>
                <a:latin typeface="Times New Roman"/>
                <a:ea typeface="Times New Roman"/>
                <a:cs typeface="Times New Roman"/>
              </a:rPr>
              <a:t>рассуждения</a:t>
            </a:r>
            <a:r>
              <a:rPr lang="ru-RU" sz="2000" dirty="0" smtClean="0">
                <a:solidFill>
                  <a:srgbClr val="002060"/>
                </a:solidFill>
                <a:latin typeface="Times New Roman"/>
                <a:ea typeface="Times New Roman"/>
                <a:cs typeface="Times New Roman"/>
              </a:rPr>
              <a:t>; </a:t>
            </a: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самостоятельная практическая  деятельность детей;</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самостоятельная экспериментальная  деятельность детей;</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продуктивная деятельность;</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творческая деятельность.</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386423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78117" y="692696"/>
            <a:ext cx="8208912" cy="4708981"/>
          </a:xfrm>
          <a:prstGeom prst="rect">
            <a:avLst/>
          </a:prstGeom>
        </p:spPr>
        <p:txBody>
          <a:bodyPr wrap="square">
            <a:spAutoFit/>
          </a:bodyPr>
          <a:lstStyle/>
          <a:p>
            <a:pPr algn="just">
              <a:lnSpc>
                <a:spcPct val="150000"/>
              </a:lnSpc>
              <a:spcAft>
                <a:spcPts val="0"/>
              </a:spcAft>
            </a:pPr>
            <a:r>
              <a:rPr lang="ru-RU" sz="2000" b="1" dirty="0">
                <a:solidFill>
                  <a:srgbClr val="002060"/>
                </a:solidFill>
                <a:latin typeface="Times New Roman"/>
                <a:ea typeface="Times New Roman"/>
                <a:cs typeface="Times New Roman"/>
              </a:rPr>
              <a:t>Роль научного руководителя проекта: </a:t>
            </a:r>
            <a:r>
              <a:rPr lang="ru-RU" sz="2000" dirty="0">
                <a:solidFill>
                  <a:srgbClr val="002060"/>
                </a:solidFill>
                <a:latin typeface="Times New Roman"/>
                <a:ea typeface="Times New Roman"/>
                <a:cs typeface="Times New Roman"/>
              </a:rPr>
              <a:t>стимулирующая, мотивирующая, поддерживающая, уважающая скромный опыта и знания </a:t>
            </a:r>
            <a:r>
              <a:rPr lang="ru-RU" sz="2000" dirty="0" smtClean="0">
                <a:solidFill>
                  <a:srgbClr val="002060"/>
                </a:solidFill>
                <a:latin typeface="Times New Roman"/>
                <a:ea typeface="Times New Roman"/>
                <a:cs typeface="Times New Roman"/>
              </a:rPr>
              <a:t>детей.</a:t>
            </a:r>
            <a:endParaRPr lang="ru-RU" sz="2000" dirty="0" smtClean="0">
              <a:solidFill>
                <a:srgbClr val="002060"/>
              </a:solidFill>
              <a:ea typeface="Times New Roman"/>
              <a:cs typeface="Times New Roman"/>
            </a:endParaRPr>
          </a:p>
          <a:p>
            <a:pPr algn="just">
              <a:lnSpc>
                <a:spcPct val="150000"/>
              </a:lnSpc>
              <a:spcAft>
                <a:spcPts val="0"/>
              </a:spcAft>
            </a:pPr>
            <a:r>
              <a:rPr lang="ru-RU" sz="2000" b="1" dirty="0" smtClean="0">
                <a:solidFill>
                  <a:srgbClr val="002060"/>
                </a:solidFill>
                <a:latin typeface="Times New Roman"/>
                <a:ea typeface="Times New Roman"/>
                <a:cs typeface="Times New Roman"/>
              </a:rPr>
              <a:t>Ожидаемые </a:t>
            </a:r>
            <a:r>
              <a:rPr lang="ru-RU" sz="2000" b="1" dirty="0">
                <a:solidFill>
                  <a:srgbClr val="002060"/>
                </a:solidFill>
                <a:latin typeface="Times New Roman"/>
                <a:ea typeface="Times New Roman"/>
                <a:cs typeface="Times New Roman"/>
              </a:rPr>
              <a:t>результаты:</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развитие познавательной активности детей среднего дошкольного возраста через самостоятельную практическую  и экспериментальную деятельность;</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пополнение методических материалов для воспитателей других групп;</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ознакомление родителей группы с работой воспитателей группы по </a:t>
            </a:r>
            <a:r>
              <a:rPr lang="ru-RU" sz="2000" dirty="0" err="1">
                <a:solidFill>
                  <a:srgbClr val="002060"/>
                </a:solidFill>
                <a:latin typeface="Times New Roman"/>
                <a:ea typeface="Times New Roman"/>
                <a:cs typeface="Times New Roman"/>
              </a:rPr>
              <a:t>здоровьесбережению</a:t>
            </a:r>
            <a:r>
              <a:rPr lang="ru-RU" sz="2000" dirty="0">
                <a:solidFill>
                  <a:srgbClr val="002060"/>
                </a:solidFill>
                <a:latin typeface="Times New Roman"/>
                <a:ea typeface="Times New Roman"/>
                <a:cs typeface="Times New Roman"/>
              </a:rPr>
              <a:t>.</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386423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7122" y="-22279"/>
            <a:ext cx="4438524" cy="669542"/>
          </a:xfrm>
          <a:prstGeom prst="rect">
            <a:avLst/>
          </a:prstGeom>
        </p:spPr>
        <p:txBody>
          <a:bodyPr wrap="none">
            <a:spAutoFit/>
          </a:bodyPr>
          <a:lstStyle/>
          <a:p>
            <a:pPr algn="ctr">
              <a:lnSpc>
                <a:spcPct val="150000"/>
              </a:lnSpc>
              <a:spcAft>
                <a:spcPts val="1000"/>
              </a:spcAft>
            </a:pPr>
            <a:r>
              <a:rPr lang="ru-RU" sz="2800" b="1" dirty="0">
                <a:solidFill>
                  <a:srgbClr val="002060"/>
                </a:solidFill>
                <a:latin typeface="Times New Roman"/>
                <a:ea typeface="Times New Roman"/>
                <a:cs typeface="Times New Roman"/>
              </a:rPr>
              <a:t>План реализации проекта</a:t>
            </a:r>
            <a:endParaRPr lang="ru-RU" sz="2800" dirty="0">
              <a:solidFill>
                <a:srgbClr val="002060"/>
              </a:solidFill>
              <a:ea typeface="Times New Roman"/>
              <a:cs typeface="Times New Roman"/>
            </a:endParaRPr>
          </a:p>
        </p:txBody>
      </p:sp>
      <p:sp>
        <p:nvSpPr>
          <p:cNvPr id="3" name="Прямоугольник 2"/>
          <p:cNvSpPr/>
          <p:nvPr/>
        </p:nvSpPr>
        <p:spPr>
          <a:xfrm>
            <a:off x="140973" y="519071"/>
            <a:ext cx="8712968" cy="463397"/>
          </a:xfrm>
          <a:prstGeom prst="rect">
            <a:avLst/>
          </a:prstGeom>
        </p:spPr>
        <p:txBody>
          <a:bodyPr wrap="square">
            <a:spAutoFit/>
          </a:bodyPr>
          <a:lstStyle/>
          <a:p>
            <a:pPr algn="ctr">
              <a:lnSpc>
                <a:spcPct val="150000"/>
              </a:lnSpc>
              <a:spcAft>
                <a:spcPts val="1000"/>
              </a:spcAft>
            </a:pPr>
            <a:r>
              <a:rPr lang="ru-RU" b="1" dirty="0">
                <a:solidFill>
                  <a:srgbClr val="002060"/>
                </a:solidFill>
                <a:latin typeface="Times New Roman"/>
                <a:ea typeface="Times New Roman"/>
                <a:cs typeface="Times New Roman"/>
              </a:rPr>
              <a:t>Сроки реализации проекта: с 10 сентября – по 14 сентября 2018 года</a:t>
            </a:r>
            <a:endParaRPr lang="ru-RU" sz="1400" dirty="0">
              <a:solidFill>
                <a:srgbClr val="002060"/>
              </a:solidFill>
              <a:ea typeface="Times New Roman"/>
              <a:cs typeface="Times New Roman"/>
            </a:endParaRPr>
          </a:p>
        </p:txBody>
      </p:sp>
      <p:graphicFrame>
        <p:nvGraphicFramePr>
          <p:cNvPr id="4" name="Таблица 3"/>
          <p:cNvGraphicFramePr>
            <a:graphicFrameLocks noGrp="1"/>
          </p:cNvGraphicFramePr>
          <p:nvPr>
            <p:extLst>
              <p:ext uri="{D42A27DB-BD31-4B8C-83A1-F6EECF244321}">
                <p14:modId xmlns:p14="http://schemas.microsoft.com/office/powerpoint/2010/main" val="864122458"/>
              </p:ext>
            </p:extLst>
          </p:nvPr>
        </p:nvGraphicFramePr>
        <p:xfrm>
          <a:off x="195017" y="1031943"/>
          <a:ext cx="8724581" cy="5762725"/>
        </p:xfrm>
        <a:graphic>
          <a:graphicData uri="http://schemas.openxmlformats.org/drawingml/2006/table">
            <a:tbl>
              <a:tblPr firstRow="1" firstCol="1" bandRow="1"/>
              <a:tblGrid>
                <a:gridCol w="2216743"/>
                <a:gridCol w="3143957"/>
                <a:gridCol w="3363881"/>
              </a:tblGrid>
              <a:tr h="144190">
                <a:tc>
                  <a:txBody>
                    <a:bodyPr/>
                    <a:lstStyle/>
                    <a:p>
                      <a:pPr algn="ctr">
                        <a:lnSpc>
                          <a:spcPct val="150000"/>
                        </a:lnSpc>
                        <a:spcAft>
                          <a:spcPts val="1000"/>
                        </a:spcAft>
                      </a:pPr>
                      <a:r>
                        <a:rPr lang="ru-RU" sz="1400" b="1" dirty="0">
                          <a:solidFill>
                            <a:srgbClr val="002060"/>
                          </a:solidFill>
                          <a:effectLst/>
                          <a:latin typeface="Times New Roman"/>
                          <a:ea typeface="Times New Roman"/>
                          <a:cs typeface="Times New Roman"/>
                        </a:rPr>
                        <a:t>Этапы</a:t>
                      </a:r>
                      <a:endParaRPr lang="ru-RU" sz="1400" dirty="0">
                        <a:solidFill>
                          <a:srgbClr val="002060"/>
                        </a:solidFill>
                        <a:effectLst/>
                        <a:latin typeface="Calibri"/>
                        <a:ea typeface="Times New Roman"/>
                        <a:cs typeface="Times New Roman"/>
                      </a:endParaRPr>
                    </a:p>
                  </a:txBody>
                  <a:tcPr marL="30898" marR="30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ru-RU" sz="1400" b="1" dirty="0">
                          <a:solidFill>
                            <a:srgbClr val="002060"/>
                          </a:solidFill>
                          <a:effectLst/>
                          <a:latin typeface="Times New Roman"/>
                          <a:ea typeface="Times New Roman"/>
                          <a:cs typeface="Times New Roman"/>
                        </a:rPr>
                        <a:t>Содержание работы</a:t>
                      </a:r>
                      <a:endParaRPr lang="ru-RU" sz="1400" dirty="0">
                        <a:solidFill>
                          <a:srgbClr val="002060"/>
                        </a:solidFill>
                        <a:effectLst/>
                        <a:latin typeface="Calibri"/>
                        <a:ea typeface="Times New Roman"/>
                        <a:cs typeface="Times New Roman"/>
                      </a:endParaRPr>
                    </a:p>
                  </a:txBody>
                  <a:tcPr marL="30898" marR="30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ru-RU" sz="1400" b="1" dirty="0">
                          <a:solidFill>
                            <a:srgbClr val="002060"/>
                          </a:solidFill>
                          <a:effectLst/>
                          <a:latin typeface="Times New Roman"/>
                          <a:ea typeface="Times New Roman"/>
                          <a:cs typeface="Times New Roman"/>
                        </a:rPr>
                        <a:t>Ожидаемые результаты</a:t>
                      </a:r>
                      <a:endParaRPr lang="ru-RU" sz="1400" dirty="0">
                        <a:solidFill>
                          <a:srgbClr val="002060"/>
                        </a:solidFill>
                        <a:effectLst/>
                        <a:latin typeface="Calibri"/>
                        <a:ea typeface="Times New Roman"/>
                        <a:cs typeface="Times New Roman"/>
                      </a:endParaRPr>
                    </a:p>
                  </a:txBody>
                  <a:tcPr marL="30898" marR="30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42685">
                <a:tc>
                  <a:txBody>
                    <a:bodyPr/>
                    <a:lstStyle/>
                    <a:p>
                      <a:pPr algn="ctr">
                        <a:lnSpc>
                          <a:spcPct val="150000"/>
                        </a:lnSpc>
                        <a:spcAft>
                          <a:spcPts val="1000"/>
                        </a:spcAft>
                      </a:pPr>
                      <a:r>
                        <a:rPr lang="ru-RU" sz="1400" b="1" dirty="0">
                          <a:solidFill>
                            <a:srgbClr val="002060"/>
                          </a:solidFill>
                          <a:effectLst/>
                          <a:latin typeface="Times New Roman"/>
                          <a:ea typeface="Times New Roman"/>
                          <a:cs typeface="Times New Roman"/>
                        </a:rPr>
                        <a:t>1.Подготовительный день</a:t>
                      </a:r>
                      <a:endParaRPr lang="ru-RU" sz="1400" dirty="0">
                        <a:solidFill>
                          <a:srgbClr val="002060"/>
                        </a:solidFill>
                        <a:effectLst/>
                        <a:latin typeface="Calibri"/>
                        <a:ea typeface="Times New Roman"/>
                        <a:cs typeface="Times New Roman"/>
                      </a:endParaRPr>
                    </a:p>
                    <a:p>
                      <a:pPr algn="ctr">
                        <a:lnSpc>
                          <a:spcPct val="150000"/>
                        </a:lnSpc>
                        <a:spcAft>
                          <a:spcPts val="1000"/>
                        </a:spcAft>
                      </a:pPr>
                      <a:r>
                        <a:rPr lang="ru-RU" sz="1400" b="1" dirty="0">
                          <a:solidFill>
                            <a:srgbClr val="002060"/>
                          </a:solidFill>
                          <a:effectLst/>
                          <a:latin typeface="Times New Roman"/>
                          <a:ea typeface="Times New Roman"/>
                          <a:cs typeface="Times New Roman"/>
                        </a:rPr>
                        <a:t>10 сентября</a:t>
                      </a:r>
                      <a:endParaRPr lang="ru-RU" sz="1400" dirty="0">
                        <a:solidFill>
                          <a:srgbClr val="002060"/>
                        </a:solidFill>
                        <a:effectLst/>
                        <a:latin typeface="Calibri"/>
                        <a:ea typeface="Times New Roman"/>
                        <a:cs typeface="Times New Roman"/>
                      </a:endParaRPr>
                    </a:p>
                  </a:txBody>
                  <a:tcPr marL="30898" marR="30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1000"/>
                        </a:spcAft>
                      </a:pPr>
                      <a:r>
                        <a:rPr lang="ru-RU" sz="1400" dirty="0">
                          <a:solidFill>
                            <a:srgbClr val="002060"/>
                          </a:solidFill>
                          <a:effectLst/>
                          <a:latin typeface="Times New Roman"/>
                          <a:ea typeface="Times New Roman"/>
                          <a:cs typeface="Times New Roman"/>
                        </a:rPr>
                        <a:t>1. Постановка целей и задач проекта, построение модели проекта.</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2. Изучение и анализ литературы по теме исследования</a:t>
                      </a:r>
                      <a:r>
                        <a:rPr lang="ru-RU" sz="1400" dirty="0" smtClean="0">
                          <a:solidFill>
                            <a:srgbClr val="002060"/>
                          </a:solidFill>
                          <a:effectLst/>
                          <a:latin typeface="Times New Roman"/>
                          <a:ea typeface="Times New Roman"/>
                          <a:cs typeface="Times New Roman"/>
                        </a:rPr>
                        <a:t>.</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3. Создание условий</a:t>
                      </a:r>
                      <a:r>
                        <a:rPr lang="ru-RU" sz="1400" dirty="0" smtClean="0">
                          <a:solidFill>
                            <a:srgbClr val="002060"/>
                          </a:solidFill>
                          <a:effectLst/>
                          <a:latin typeface="Times New Roman"/>
                          <a:ea typeface="Times New Roman"/>
                          <a:cs typeface="Times New Roman"/>
                        </a:rPr>
                        <a:t>:</a:t>
                      </a:r>
                      <a:r>
                        <a:rPr lang="ru-RU" sz="1400" baseline="0" dirty="0" smtClean="0">
                          <a:solidFill>
                            <a:srgbClr val="002060"/>
                          </a:solidFill>
                          <a:effectLst/>
                          <a:latin typeface="Calibri"/>
                          <a:ea typeface="Times New Roman"/>
                          <a:cs typeface="Times New Roman"/>
                        </a:rPr>
                        <a:t>         </a:t>
                      </a:r>
                      <a:r>
                        <a:rPr lang="ru-RU" sz="1400" dirty="0" smtClean="0">
                          <a:solidFill>
                            <a:srgbClr val="002060"/>
                          </a:solidFill>
                          <a:effectLst/>
                          <a:latin typeface="Times New Roman"/>
                          <a:ea typeface="Times New Roman"/>
                          <a:cs typeface="Times New Roman"/>
                        </a:rPr>
                        <a:t>- </a:t>
                      </a:r>
                      <a:r>
                        <a:rPr lang="ru-RU" sz="1400" dirty="0">
                          <a:solidFill>
                            <a:srgbClr val="002060"/>
                          </a:solidFill>
                          <a:effectLst/>
                          <a:latin typeface="Times New Roman"/>
                          <a:ea typeface="Times New Roman"/>
                          <a:cs typeface="Times New Roman"/>
                        </a:rPr>
                        <a:t>материальных: приобретение овощей и фруктов; оснащение проекта ТСО (фотоаппарат), лабораторным оборудованием (соковыжималка, тёрка, марля, стаканы, тарелки, фартуки); подготовка материала для выпуска журнала для родителей;</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-научно-методических: разработка плана проекта, подбор литературы, методик, разработка бесед, дискуссий</a:t>
                      </a:r>
                      <a:r>
                        <a:rPr lang="ru-RU" sz="1400" dirty="0" smtClean="0">
                          <a:solidFill>
                            <a:srgbClr val="002060"/>
                          </a:solidFill>
                          <a:effectLst/>
                          <a:latin typeface="Times New Roman"/>
                          <a:ea typeface="Times New Roman"/>
                          <a:cs typeface="Times New Roman"/>
                        </a:rPr>
                        <a:t>.</a:t>
                      </a:r>
                      <a:endParaRPr lang="ru-RU" sz="1400" dirty="0">
                        <a:solidFill>
                          <a:srgbClr val="002060"/>
                        </a:solidFill>
                        <a:effectLst/>
                        <a:latin typeface="Calibri"/>
                        <a:ea typeface="Times New Roman"/>
                        <a:cs typeface="Times New Roman"/>
                      </a:endParaRPr>
                    </a:p>
                  </a:txBody>
                  <a:tcPr marL="30898" marR="30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1000"/>
                        </a:spcAft>
                      </a:pPr>
                      <a:r>
                        <a:rPr lang="ru-RU" sz="1400" dirty="0">
                          <a:solidFill>
                            <a:srgbClr val="002060"/>
                          </a:solidFill>
                          <a:effectLst/>
                          <a:latin typeface="Times New Roman"/>
                          <a:ea typeface="Times New Roman"/>
                          <a:cs typeface="Times New Roman"/>
                        </a:rPr>
                        <a:t>Будет способствовать лучшему пониманию отдельных аспектов теоретических и практических вопросов по выбранной актуальной </a:t>
                      </a:r>
                      <a:r>
                        <a:rPr lang="ru-RU" sz="1400" dirty="0" smtClean="0">
                          <a:solidFill>
                            <a:srgbClr val="002060"/>
                          </a:solidFill>
                          <a:effectLst/>
                          <a:latin typeface="Times New Roman"/>
                          <a:ea typeface="Times New Roman"/>
                          <a:cs typeface="Times New Roman"/>
                        </a:rPr>
                        <a:t>теме.</a:t>
                      </a:r>
                      <a:endParaRPr lang="ru-RU" sz="1400" dirty="0" smtClean="0">
                        <a:solidFill>
                          <a:srgbClr val="002060"/>
                        </a:solidFill>
                        <a:effectLst/>
                        <a:latin typeface="Calibri"/>
                        <a:ea typeface="Times New Roman"/>
                        <a:cs typeface="Times New Roman"/>
                      </a:endParaRPr>
                    </a:p>
                    <a:p>
                      <a:pPr>
                        <a:lnSpc>
                          <a:spcPct val="150000"/>
                        </a:lnSpc>
                        <a:spcAft>
                          <a:spcPts val="1000"/>
                        </a:spcAft>
                      </a:pPr>
                      <a:r>
                        <a:rPr lang="ru-RU" sz="1400" dirty="0" smtClean="0">
                          <a:solidFill>
                            <a:srgbClr val="002060"/>
                          </a:solidFill>
                          <a:effectLst/>
                          <a:latin typeface="Times New Roman"/>
                          <a:ea typeface="Times New Roman"/>
                          <a:cs typeface="Times New Roman"/>
                        </a:rPr>
                        <a:t>Будет </a:t>
                      </a:r>
                      <a:r>
                        <a:rPr lang="ru-RU" sz="1400" dirty="0">
                          <a:solidFill>
                            <a:srgbClr val="002060"/>
                          </a:solidFill>
                          <a:effectLst/>
                          <a:latin typeface="Times New Roman"/>
                          <a:ea typeface="Times New Roman"/>
                          <a:cs typeface="Times New Roman"/>
                        </a:rPr>
                        <a:t>способствовать развитию у детей устойчивого интереса к предложенной теме, обеспечит взаимосвязь изучения вопросов здоровья с др. видами деятельности в едином педагогическом процессе;</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поможет разнообразить методы и формы работы с детьми, будет способствовать регулярному отслеживанию качества знаний детей.</a:t>
                      </a:r>
                      <a:endParaRPr lang="ru-RU" sz="1400" dirty="0">
                        <a:solidFill>
                          <a:srgbClr val="002060"/>
                        </a:solidFill>
                        <a:effectLst/>
                        <a:latin typeface="Calibri"/>
                        <a:ea typeface="Times New Roman"/>
                        <a:cs typeface="Times New Roman"/>
                      </a:endParaRPr>
                    </a:p>
                  </a:txBody>
                  <a:tcPr marL="30898" marR="30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1356313436"/>
              </p:ext>
            </p:extLst>
          </p:nvPr>
        </p:nvGraphicFramePr>
        <p:xfrm>
          <a:off x="416848" y="764704"/>
          <a:ext cx="8280920" cy="4729480"/>
        </p:xfrm>
        <a:graphic>
          <a:graphicData uri="http://schemas.openxmlformats.org/drawingml/2006/table">
            <a:tbl>
              <a:tblPr firstRow="1" firstCol="1" bandRow="1"/>
              <a:tblGrid>
                <a:gridCol w="2160240"/>
                <a:gridCol w="2664296"/>
                <a:gridCol w="3456384"/>
              </a:tblGrid>
              <a:tr h="4525963">
                <a:tc>
                  <a:txBody>
                    <a:bodyPr/>
                    <a:lstStyle/>
                    <a:p>
                      <a:pPr algn="ctr">
                        <a:lnSpc>
                          <a:spcPct val="150000"/>
                        </a:lnSpc>
                        <a:spcAft>
                          <a:spcPts val="1000"/>
                        </a:spcAft>
                      </a:pPr>
                      <a:r>
                        <a:rPr lang="ru-RU" sz="1400" b="1" dirty="0">
                          <a:solidFill>
                            <a:srgbClr val="002060"/>
                          </a:solidFill>
                          <a:effectLst/>
                          <a:latin typeface="Times New Roman"/>
                          <a:ea typeface="Times New Roman"/>
                          <a:cs typeface="Times New Roman"/>
                        </a:rPr>
                        <a:t>2. Познавательно- игровой день</a:t>
                      </a:r>
                      <a:endParaRPr lang="ru-RU" sz="1400" dirty="0">
                        <a:solidFill>
                          <a:srgbClr val="002060"/>
                        </a:solidFill>
                        <a:effectLst/>
                        <a:latin typeface="Calibri"/>
                        <a:ea typeface="Times New Roman"/>
                        <a:cs typeface="Times New Roman"/>
                      </a:endParaRPr>
                    </a:p>
                    <a:p>
                      <a:pPr algn="ctr">
                        <a:lnSpc>
                          <a:spcPct val="150000"/>
                        </a:lnSpc>
                        <a:spcAft>
                          <a:spcPts val="1000"/>
                        </a:spcAft>
                      </a:pPr>
                      <a:r>
                        <a:rPr lang="ru-RU" sz="1400" b="1" dirty="0">
                          <a:solidFill>
                            <a:srgbClr val="002060"/>
                          </a:solidFill>
                          <a:effectLst/>
                          <a:latin typeface="Times New Roman"/>
                          <a:ea typeface="Times New Roman"/>
                          <a:cs typeface="Times New Roman"/>
                        </a:rPr>
                        <a:t>11 сентября</a:t>
                      </a:r>
                      <a:endParaRPr lang="ru-RU" sz="1400" dirty="0">
                        <a:solidFill>
                          <a:srgbClr val="002060"/>
                        </a:solidFill>
                        <a:effectLst/>
                        <a:latin typeface="Calibri"/>
                        <a:ea typeface="Times New Roman"/>
                        <a:cs typeface="Times New Roman"/>
                      </a:endParaRPr>
                    </a:p>
                    <a:p>
                      <a:pPr algn="ctr">
                        <a:lnSpc>
                          <a:spcPct val="150000"/>
                        </a:lnSpc>
                        <a:spcAft>
                          <a:spcPts val="1000"/>
                        </a:spcAft>
                      </a:pPr>
                      <a:r>
                        <a:rPr lang="ru-RU" sz="1400" b="1"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txBody>
                  <a:tcPr marL="44501" marR="44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50000"/>
                        </a:lnSpc>
                        <a:spcAft>
                          <a:spcPts val="1000"/>
                        </a:spcAft>
                        <a:buFont typeface="+mj-lt"/>
                        <a:buNone/>
                      </a:pPr>
                      <a:r>
                        <a:rPr lang="ru-RU" sz="1400" dirty="0" smtClean="0">
                          <a:solidFill>
                            <a:srgbClr val="002060"/>
                          </a:solidFill>
                          <a:effectLst/>
                          <a:latin typeface="Times New Roman"/>
                          <a:ea typeface="Times New Roman"/>
                          <a:cs typeface="Times New Roman"/>
                        </a:rPr>
                        <a:t>1. Беседа </a:t>
                      </a:r>
                      <a:r>
                        <a:rPr lang="ru-RU" sz="1400" dirty="0">
                          <a:solidFill>
                            <a:srgbClr val="002060"/>
                          </a:solidFill>
                          <a:effectLst/>
                          <a:latin typeface="Times New Roman"/>
                          <a:ea typeface="Times New Roman"/>
                          <a:cs typeface="Times New Roman"/>
                        </a:rPr>
                        <a:t>о здоровье, о влиянии питания на здоровье человека на тему «Вкусные помощники здоровья».</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2. Словесная дидактическая игра «Назови сок правильно».</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txBody>
                  <a:tcPr marL="44501" marR="44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1000"/>
                        </a:spcAft>
                      </a:pPr>
                      <a:r>
                        <a:rPr lang="ru-RU" sz="1400" dirty="0">
                          <a:solidFill>
                            <a:srgbClr val="002060"/>
                          </a:solidFill>
                          <a:effectLst/>
                          <a:latin typeface="Times New Roman"/>
                          <a:ea typeface="Times New Roman"/>
                          <a:cs typeface="Times New Roman"/>
                        </a:rPr>
                        <a:t>Закрепит знания детей о понятиях «здоровье» и «правильное питание»; познакомит со словом «залог».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Активизирует мыслительную деятельность детей, способность к словообразованию с опорой на имеющиеся коммуникативные способности и жизненный опыт воспитанников; поможет формированию экспертной группы для последующей поисково-исследовательской деятельности</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txBody>
                  <a:tcPr marL="44501" marR="44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3516869947"/>
              </p:ext>
            </p:extLst>
          </p:nvPr>
        </p:nvGraphicFramePr>
        <p:xfrm>
          <a:off x="262176" y="204214"/>
          <a:ext cx="8590263" cy="6461760"/>
        </p:xfrm>
        <a:graphic>
          <a:graphicData uri="http://schemas.openxmlformats.org/drawingml/2006/table">
            <a:tbl>
              <a:tblPr firstRow="1" firstCol="1" bandRow="1"/>
              <a:tblGrid>
                <a:gridCol w="1440160"/>
                <a:gridCol w="3312368"/>
                <a:gridCol w="3837735"/>
              </a:tblGrid>
              <a:tr h="4525963">
                <a:tc>
                  <a:txBody>
                    <a:bodyPr/>
                    <a:lstStyle/>
                    <a:p>
                      <a:pPr algn="ctr">
                        <a:lnSpc>
                          <a:spcPct val="150000"/>
                        </a:lnSpc>
                        <a:spcAft>
                          <a:spcPts val="1000"/>
                        </a:spcAft>
                      </a:pPr>
                      <a:r>
                        <a:rPr lang="ru-RU" sz="1400" b="1" dirty="0">
                          <a:solidFill>
                            <a:srgbClr val="002060"/>
                          </a:solidFill>
                          <a:effectLst/>
                          <a:latin typeface="Times New Roman"/>
                          <a:ea typeface="Times New Roman"/>
                          <a:cs typeface="Times New Roman"/>
                        </a:rPr>
                        <a:t>3. Познавательно-трудовой день</a:t>
                      </a:r>
                      <a:endParaRPr lang="ru-RU" sz="1400" dirty="0">
                        <a:solidFill>
                          <a:srgbClr val="002060"/>
                        </a:solidFill>
                        <a:effectLst/>
                        <a:latin typeface="Calibri"/>
                        <a:ea typeface="Times New Roman"/>
                        <a:cs typeface="Times New Roman"/>
                      </a:endParaRPr>
                    </a:p>
                    <a:p>
                      <a:pPr algn="ctr">
                        <a:lnSpc>
                          <a:spcPct val="150000"/>
                        </a:lnSpc>
                        <a:spcAft>
                          <a:spcPts val="1000"/>
                        </a:spcAft>
                      </a:pPr>
                      <a:r>
                        <a:rPr lang="ru-RU" sz="1400" b="1" dirty="0">
                          <a:solidFill>
                            <a:srgbClr val="002060"/>
                          </a:solidFill>
                          <a:effectLst/>
                          <a:latin typeface="Times New Roman"/>
                          <a:ea typeface="Times New Roman"/>
                          <a:cs typeface="Times New Roman"/>
                        </a:rPr>
                        <a:t>12 сентября</a:t>
                      </a:r>
                      <a:endParaRPr lang="ru-RU" sz="1400" dirty="0">
                        <a:solidFill>
                          <a:srgbClr val="002060"/>
                        </a:solidFill>
                        <a:effectLst/>
                        <a:latin typeface="Calibri"/>
                        <a:ea typeface="Times New Roman"/>
                        <a:cs typeface="Times New Roman"/>
                      </a:endParaRPr>
                    </a:p>
                  </a:txBody>
                  <a:tcPr marL="26647" marR="26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nSpc>
                          <a:spcPct val="150000"/>
                        </a:lnSpc>
                        <a:spcAft>
                          <a:spcPts val="1000"/>
                        </a:spcAft>
                        <a:buAutoNum type="arabicPeriod"/>
                      </a:pPr>
                      <a:r>
                        <a:rPr lang="ru-RU" sz="1400" dirty="0" smtClean="0">
                          <a:solidFill>
                            <a:srgbClr val="002060"/>
                          </a:solidFill>
                          <a:effectLst/>
                          <a:latin typeface="Times New Roman"/>
                          <a:ea typeface="Times New Roman"/>
                          <a:cs typeface="Times New Roman"/>
                        </a:rPr>
                        <a:t>Беседа </a:t>
                      </a:r>
                      <a:r>
                        <a:rPr lang="ru-RU" sz="1400" dirty="0">
                          <a:solidFill>
                            <a:srgbClr val="002060"/>
                          </a:solidFill>
                          <a:effectLst/>
                          <a:latin typeface="Times New Roman"/>
                          <a:ea typeface="Times New Roman"/>
                          <a:cs typeface="Times New Roman"/>
                        </a:rPr>
                        <a:t>«Как получали соки раньше». Рассматривание тёрки и соковыжималке; беседа о правилах ТБ при работе с бытовыми приборами</a:t>
                      </a:r>
                      <a:r>
                        <a:rPr lang="ru-RU" sz="1400" dirty="0" smtClean="0">
                          <a:solidFill>
                            <a:srgbClr val="002060"/>
                          </a:solidFill>
                          <a:effectLst/>
                          <a:latin typeface="Times New Roman"/>
                          <a:ea typeface="Times New Roman"/>
                          <a:cs typeface="Times New Roman"/>
                        </a:rPr>
                        <a:t>.</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2. Подготовка фруктов к процессу приготовления сока.</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smtClean="0">
                          <a:solidFill>
                            <a:srgbClr val="002060"/>
                          </a:solidFill>
                          <a:effectLst/>
                          <a:latin typeface="Times New Roman"/>
                          <a:ea typeface="Times New Roman"/>
                          <a:cs typeface="Times New Roman"/>
                        </a:rPr>
                        <a:t>3</a:t>
                      </a:r>
                      <a:r>
                        <a:rPr lang="ru-RU" sz="1400" dirty="0">
                          <a:solidFill>
                            <a:srgbClr val="002060"/>
                          </a:solidFill>
                          <a:effectLst/>
                          <a:latin typeface="Times New Roman"/>
                          <a:ea typeface="Times New Roman"/>
                          <a:cs typeface="Times New Roman"/>
                        </a:rPr>
                        <a:t>. Практическая деятельность - знакомство с методом получения яблочного сока с помощью тёрки и марли. </a:t>
                      </a:r>
                      <a:r>
                        <a:rPr lang="ru-RU" sz="1400" baseline="0" dirty="0" smtClean="0">
                          <a:solidFill>
                            <a:srgbClr val="002060"/>
                          </a:solidFill>
                          <a:effectLst/>
                          <a:latin typeface="Calibri"/>
                          <a:ea typeface="Times New Roman"/>
                          <a:cs typeface="Times New Roman"/>
                        </a:rPr>
                        <a:t>                           </a:t>
                      </a:r>
                      <a:r>
                        <a:rPr lang="ru-RU" sz="1400" dirty="0" smtClean="0">
                          <a:solidFill>
                            <a:srgbClr val="002060"/>
                          </a:solidFill>
                          <a:effectLst/>
                          <a:latin typeface="Times New Roman"/>
                          <a:ea typeface="Times New Roman"/>
                          <a:cs typeface="Times New Roman"/>
                        </a:rPr>
                        <a:t>Закрепление </a:t>
                      </a:r>
                      <a:r>
                        <a:rPr lang="ru-RU" sz="1400" dirty="0">
                          <a:solidFill>
                            <a:srgbClr val="002060"/>
                          </a:solidFill>
                          <a:effectLst/>
                          <a:latin typeface="Times New Roman"/>
                          <a:ea typeface="Times New Roman"/>
                          <a:cs typeface="Times New Roman"/>
                        </a:rPr>
                        <a:t>умения работать с соковыжималкой.</a:t>
                      </a:r>
                      <a:endParaRPr lang="ru-RU" sz="1400" dirty="0">
                        <a:solidFill>
                          <a:srgbClr val="002060"/>
                        </a:solidFill>
                        <a:effectLst/>
                        <a:latin typeface="Calibri"/>
                        <a:ea typeface="Times New Roman"/>
                        <a:cs typeface="Times New Roman"/>
                      </a:endParaRPr>
                    </a:p>
                    <a:p>
                      <a:pPr>
                        <a:lnSpc>
                          <a:spcPct val="150000"/>
                        </a:lnSpc>
                        <a:spcAft>
                          <a:spcPts val="0"/>
                        </a:spcAft>
                      </a:pPr>
                      <a:r>
                        <a:rPr lang="ru-RU" sz="1400" dirty="0">
                          <a:solidFill>
                            <a:srgbClr val="002060"/>
                          </a:solidFill>
                          <a:effectLst/>
                          <a:latin typeface="Times New Roman"/>
                          <a:ea typeface="Times New Roman"/>
                          <a:cs typeface="Times New Roman"/>
                        </a:rPr>
                        <a:t>Беседа о правилах ТБ при работе с соковыжималкой.</a:t>
                      </a:r>
                      <a:endParaRPr lang="ru-RU" sz="1400" dirty="0">
                        <a:solidFill>
                          <a:srgbClr val="002060"/>
                        </a:solidFill>
                        <a:effectLst/>
                        <a:latin typeface="Calibri"/>
                        <a:ea typeface="Times New Roman"/>
                        <a:cs typeface="Times New Roman"/>
                      </a:endParaRPr>
                    </a:p>
                    <a:p>
                      <a:pPr>
                        <a:lnSpc>
                          <a:spcPct val="150000"/>
                        </a:lnSpc>
                        <a:spcAft>
                          <a:spcPts val="0"/>
                        </a:spcAft>
                      </a:pPr>
                      <a:r>
                        <a:rPr lang="ru-RU" sz="1400" dirty="0">
                          <a:solidFill>
                            <a:srgbClr val="002060"/>
                          </a:solidFill>
                          <a:effectLst/>
                          <a:latin typeface="Times New Roman"/>
                          <a:ea typeface="Times New Roman"/>
                          <a:cs typeface="Times New Roman"/>
                        </a:rPr>
                        <a:t>Сравнение </a:t>
                      </a:r>
                      <a:r>
                        <a:rPr lang="ru-RU" sz="1400" dirty="0" err="1">
                          <a:solidFill>
                            <a:srgbClr val="002060"/>
                          </a:solidFill>
                          <a:effectLst/>
                          <a:latin typeface="Times New Roman"/>
                          <a:ea typeface="Times New Roman"/>
                          <a:cs typeface="Times New Roman"/>
                        </a:rPr>
                        <a:t>энергозатрат</a:t>
                      </a:r>
                      <a:r>
                        <a:rPr lang="ru-RU" sz="1400" dirty="0">
                          <a:solidFill>
                            <a:srgbClr val="002060"/>
                          </a:solidFill>
                          <a:effectLst/>
                          <a:latin typeface="Times New Roman"/>
                          <a:ea typeface="Times New Roman"/>
                          <a:cs typeface="Times New Roman"/>
                        </a:rPr>
                        <a:t> при работе с тёркой и соковыжималкой. Дегустация.</a:t>
                      </a:r>
                      <a:endParaRPr lang="ru-RU" sz="1400" dirty="0">
                        <a:solidFill>
                          <a:srgbClr val="002060"/>
                        </a:solidFill>
                        <a:effectLst/>
                        <a:latin typeface="Calibri"/>
                        <a:ea typeface="Times New Roman"/>
                        <a:cs typeface="Times New Roman"/>
                      </a:endParaRPr>
                    </a:p>
                    <a:p>
                      <a:pPr>
                        <a:lnSpc>
                          <a:spcPct val="150000"/>
                        </a:lnSpc>
                        <a:spcAft>
                          <a:spcPts val="0"/>
                        </a:spcAft>
                      </a:pPr>
                      <a:r>
                        <a:rPr lang="ru-RU" sz="1400" dirty="0">
                          <a:solidFill>
                            <a:srgbClr val="002060"/>
                          </a:solidFill>
                          <a:effectLst/>
                          <a:latin typeface="Times New Roman"/>
                          <a:ea typeface="Times New Roman"/>
                          <a:cs typeface="Times New Roman"/>
                        </a:rPr>
                        <a:t>4. Подготовка к эксперименту «Какой сок полезней – свежевыжатый или полученный промышленным путём?»</a:t>
                      </a:r>
                      <a:endParaRPr lang="ru-RU" sz="1400" dirty="0">
                        <a:solidFill>
                          <a:srgbClr val="002060"/>
                        </a:solidFill>
                        <a:effectLst/>
                        <a:latin typeface="Calibri"/>
                        <a:ea typeface="Times New Roman"/>
                        <a:cs typeface="Times New Roman"/>
                      </a:endParaRPr>
                    </a:p>
                  </a:txBody>
                  <a:tcPr marL="26647" marR="2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ru-RU" sz="1400" dirty="0">
                          <a:solidFill>
                            <a:srgbClr val="002060"/>
                          </a:solidFill>
                          <a:effectLst/>
                          <a:latin typeface="Times New Roman"/>
                          <a:ea typeface="Times New Roman"/>
                          <a:cs typeface="Times New Roman"/>
                        </a:rPr>
                        <a:t>Будет способствовать развитию общей осведомлённости в части ознакомления с бытовыми кухонными предметами и приборами; решению интеллектуальных задач, адекватных возрасту</a:t>
                      </a:r>
                      <a:r>
                        <a:rPr lang="ru-RU" sz="1400" dirty="0" smtClean="0">
                          <a:solidFill>
                            <a:srgbClr val="002060"/>
                          </a:solidFill>
                          <a:effectLst/>
                          <a:latin typeface="Times New Roman"/>
                          <a:ea typeface="Times New Roman"/>
                          <a:cs typeface="Times New Roman"/>
                        </a:rPr>
                        <a:t>.</a:t>
                      </a:r>
                      <a:endParaRPr lang="ru-RU" sz="1400" dirty="0">
                        <a:solidFill>
                          <a:srgbClr val="002060"/>
                        </a:solidFill>
                        <a:effectLst/>
                        <a:latin typeface="Calibri"/>
                        <a:ea typeface="Times New Roman"/>
                        <a:cs typeface="Times New Roman"/>
                      </a:endParaRPr>
                    </a:p>
                    <a:p>
                      <a:pPr>
                        <a:lnSpc>
                          <a:spcPct val="150000"/>
                        </a:lnSpc>
                        <a:spcAft>
                          <a:spcPts val="0"/>
                        </a:spcAft>
                      </a:pPr>
                      <a:r>
                        <a:rPr lang="ru-RU" sz="1400" dirty="0">
                          <a:solidFill>
                            <a:srgbClr val="002060"/>
                          </a:solidFill>
                          <a:effectLst/>
                          <a:latin typeface="Times New Roman"/>
                          <a:ea typeface="Times New Roman"/>
                          <a:cs typeface="Times New Roman"/>
                        </a:rPr>
                        <a:t>Будет способствовать развитию гигиенических навыков и трудовому воспитанию детей.</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r>
                        <a:rPr lang="ru-RU" sz="1400" dirty="0" smtClean="0">
                          <a:solidFill>
                            <a:srgbClr val="002060"/>
                          </a:solidFill>
                          <a:effectLst/>
                          <a:latin typeface="Times New Roman"/>
                          <a:ea typeface="Times New Roman"/>
                          <a:cs typeface="Times New Roman"/>
                        </a:rPr>
                        <a:t>Познакомит </a:t>
                      </a:r>
                      <a:r>
                        <a:rPr lang="ru-RU" sz="1400" dirty="0">
                          <a:solidFill>
                            <a:srgbClr val="002060"/>
                          </a:solidFill>
                          <a:effectLst/>
                          <a:latin typeface="Times New Roman"/>
                          <a:ea typeface="Times New Roman"/>
                          <a:cs typeface="Times New Roman"/>
                        </a:rPr>
                        <a:t>детей с простейшим способом получения сока; ознакомит с правилами безопасного поведения в быту.</a:t>
                      </a:r>
                      <a:endParaRPr lang="ru-RU" sz="1400" dirty="0">
                        <a:solidFill>
                          <a:srgbClr val="002060"/>
                        </a:solidFill>
                        <a:effectLst/>
                        <a:latin typeface="Calibri"/>
                        <a:ea typeface="Times New Roman"/>
                        <a:cs typeface="Times New Roman"/>
                      </a:endParaRPr>
                    </a:p>
                    <a:p>
                      <a:pPr>
                        <a:lnSpc>
                          <a:spcPct val="150000"/>
                        </a:lnSpc>
                        <a:spcAft>
                          <a:spcPts val="0"/>
                        </a:spcAft>
                      </a:pPr>
                      <a:r>
                        <a:rPr lang="ru-RU" sz="1400" dirty="0">
                          <a:solidFill>
                            <a:srgbClr val="002060"/>
                          </a:solidFill>
                          <a:effectLst/>
                          <a:latin typeface="Times New Roman"/>
                          <a:ea typeface="Times New Roman"/>
                          <a:cs typeface="Times New Roman"/>
                        </a:rPr>
                        <a:t>Будет способствовать развитию познавательной активности детей через самостоятельную практическую деятельность и сенсорных эталонов</a:t>
                      </a:r>
                      <a:r>
                        <a:rPr lang="ru-RU" sz="1400" dirty="0" smtClean="0">
                          <a:solidFill>
                            <a:srgbClr val="002060"/>
                          </a:solidFill>
                          <a:effectLst/>
                          <a:latin typeface="Times New Roman"/>
                          <a:ea typeface="Times New Roman"/>
                          <a:cs typeface="Times New Roman"/>
                        </a:rPr>
                        <a:t>.</a:t>
                      </a:r>
                      <a:endParaRPr lang="ru-RU" sz="1400" dirty="0">
                        <a:solidFill>
                          <a:srgbClr val="002060"/>
                        </a:solidFill>
                        <a:effectLst/>
                        <a:latin typeface="Calibri"/>
                        <a:ea typeface="Times New Roman"/>
                        <a:cs typeface="Times New Roman"/>
                      </a:endParaRPr>
                    </a:p>
                    <a:p>
                      <a:pPr>
                        <a:lnSpc>
                          <a:spcPct val="150000"/>
                        </a:lnSpc>
                        <a:spcAft>
                          <a:spcPts val="0"/>
                        </a:spcAft>
                      </a:pPr>
                      <a:r>
                        <a:rPr lang="ru-RU" sz="1400" dirty="0">
                          <a:solidFill>
                            <a:srgbClr val="002060"/>
                          </a:solidFill>
                          <a:effectLst/>
                          <a:latin typeface="Times New Roman"/>
                          <a:ea typeface="Times New Roman"/>
                          <a:cs typeface="Times New Roman"/>
                        </a:rPr>
                        <a:t>Будет способствовать развитию интереса к экспериментальной деятельности, формированию умения формулировать предположения.</a:t>
                      </a:r>
                      <a:endParaRPr lang="ru-RU" sz="1400" dirty="0">
                        <a:solidFill>
                          <a:srgbClr val="002060"/>
                        </a:solidFill>
                        <a:effectLst/>
                        <a:latin typeface="Calibri"/>
                        <a:ea typeface="Times New Roman"/>
                        <a:cs typeface="Times New Roman"/>
                      </a:endParaRPr>
                    </a:p>
                  </a:txBody>
                  <a:tcPr marL="26647" marR="2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835007325"/>
              </p:ext>
            </p:extLst>
          </p:nvPr>
        </p:nvGraphicFramePr>
        <p:xfrm>
          <a:off x="467545" y="865982"/>
          <a:ext cx="8208912" cy="4729480"/>
        </p:xfrm>
        <a:graphic>
          <a:graphicData uri="http://schemas.openxmlformats.org/drawingml/2006/table">
            <a:tbl>
              <a:tblPr firstRow="1" firstCol="1" bandRow="1"/>
              <a:tblGrid>
                <a:gridCol w="1872207"/>
                <a:gridCol w="2551778"/>
                <a:gridCol w="3784927"/>
              </a:tblGrid>
              <a:tr h="2113811">
                <a:tc>
                  <a:txBody>
                    <a:bodyPr/>
                    <a:lstStyle/>
                    <a:p>
                      <a:pPr algn="ctr">
                        <a:lnSpc>
                          <a:spcPct val="150000"/>
                        </a:lnSpc>
                        <a:spcAft>
                          <a:spcPts val="1000"/>
                        </a:spcAft>
                      </a:pPr>
                      <a:r>
                        <a:rPr lang="ru-RU" sz="1400" b="1" dirty="0">
                          <a:solidFill>
                            <a:srgbClr val="002060"/>
                          </a:solidFill>
                          <a:effectLst/>
                          <a:latin typeface="Times New Roman"/>
                          <a:ea typeface="Times New Roman"/>
                          <a:cs typeface="Times New Roman"/>
                        </a:rPr>
                        <a:t>4. Экспериментальный день</a:t>
                      </a:r>
                      <a:endParaRPr lang="ru-RU" sz="1400" dirty="0">
                        <a:solidFill>
                          <a:srgbClr val="002060"/>
                        </a:solidFill>
                        <a:effectLst/>
                        <a:latin typeface="Calibri"/>
                        <a:ea typeface="Times New Roman"/>
                        <a:cs typeface="Times New Roman"/>
                      </a:endParaRPr>
                    </a:p>
                    <a:p>
                      <a:pPr algn="ctr">
                        <a:lnSpc>
                          <a:spcPct val="150000"/>
                        </a:lnSpc>
                        <a:spcAft>
                          <a:spcPts val="1000"/>
                        </a:spcAft>
                      </a:pPr>
                      <a:r>
                        <a:rPr lang="ru-RU" sz="1400" b="1" dirty="0">
                          <a:solidFill>
                            <a:srgbClr val="002060"/>
                          </a:solidFill>
                          <a:effectLst/>
                          <a:latin typeface="Times New Roman"/>
                          <a:ea typeface="Times New Roman"/>
                          <a:cs typeface="Times New Roman"/>
                        </a:rPr>
                        <a:t>13 сентября</a:t>
                      </a:r>
                      <a:endParaRPr lang="ru-RU" sz="1400" dirty="0">
                        <a:solidFill>
                          <a:srgbClr val="002060"/>
                        </a:solidFill>
                        <a:effectLst/>
                        <a:latin typeface="Calibri"/>
                        <a:ea typeface="Times New Roman"/>
                        <a:cs typeface="Times New Roman"/>
                      </a:endParaRPr>
                    </a:p>
                  </a:txBody>
                  <a:tcPr marL="22884" marR="228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50000"/>
                        </a:lnSpc>
                        <a:spcAft>
                          <a:spcPts val="1000"/>
                        </a:spcAft>
                        <a:buNone/>
                      </a:pPr>
                      <a:r>
                        <a:rPr lang="ru-RU" sz="1400" dirty="0" smtClean="0">
                          <a:solidFill>
                            <a:srgbClr val="002060"/>
                          </a:solidFill>
                          <a:effectLst/>
                          <a:latin typeface="Times New Roman"/>
                          <a:ea typeface="Times New Roman"/>
                          <a:cs typeface="Times New Roman"/>
                        </a:rPr>
                        <a:t>1.  Практическая </a:t>
                      </a:r>
                      <a:r>
                        <a:rPr lang="ru-RU" sz="1400" dirty="0">
                          <a:solidFill>
                            <a:srgbClr val="002060"/>
                          </a:solidFill>
                          <a:effectLst/>
                          <a:latin typeface="Times New Roman"/>
                          <a:ea typeface="Times New Roman"/>
                          <a:cs typeface="Times New Roman"/>
                        </a:rPr>
                        <a:t>деятельность </a:t>
                      </a:r>
                      <a:r>
                        <a:rPr lang="ru-RU" sz="1400" dirty="0" smtClean="0">
                          <a:solidFill>
                            <a:srgbClr val="002060"/>
                          </a:solidFill>
                          <a:effectLst/>
                          <a:latin typeface="Times New Roman"/>
                          <a:ea typeface="Times New Roman"/>
                          <a:cs typeface="Times New Roman"/>
                        </a:rPr>
                        <a:t>   детей </a:t>
                      </a:r>
                      <a:r>
                        <a:rPr lang="ru-RU" sz="1400" dirty="0">
                          <a:solidFill>
                            <a:srgbClr val="002060"/>
                          </a:solidFill>
                          <a:effectLst/>
                          <a:latin typeface="Times New Roman"/>
                          <a:ea typeface="Times New Roman"/>
                          <a:cs typeface="Times New Roman"/>
                        </a:rPr>
                        <a:t>по изготовлению и смешиванию фруктовых и овощных соков. Дегустация</a:t>
                      </a:r>
                      <a:r>
                        <a:rPr lang="ru-RU" sz="1400" dirty="0" smtClean="0">
                          <a:solidFill>
                            <a:srgbClr val="002060"/>
                          </a:solidFill>
                          <a:effectLst/>
                          <a:latin typeface="Times New Roman"/>
                          <a:ea typeface="Times New Roman"/>
                          <a:cs typeface="Times New Roman"/>
                        </a:rPr>
                        <a:t>.</a:t>
                      </a:r>
                      <a:endParaRPr lang="ru-RU" sz="1400" dirty="0">
                        <a:solidFill>
                          <a:srgbClr val="002060"/>
                        </a:solidFill>
                        <a:effectLst/>
                        <a:latin typeface="Calibri"/>
                        <a:ea typeface="Times New Roman"/>
                        <a:cs typeface="Times New Roman"/>
                      </a:endParaRPr>
                    </a:p>
                    <a:p>
                      <a:pPr marL="342900" indent="-342900">
                        <a:lnSpc>
                          <a:spcPct val="150000"/>
                        </a:lnSpc>
                        <a:spcAft>
                          <a:spcPts val="1000"/>
                        </a:spcAft>
                        <a:buAutoNum type="arabicPeriod"/>
                      </a:pP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2. Подготовка материала для «Творческого дня».</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txBody>
                  <a:tcPr marL="22884" marR="22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1000"/>
                        </a:spcAft>
                      </a:pPr>
                      <a:r>
                        <a:rPr lang="ru-RU" sz="1400" dirty="0">
                          <a:solidFill>
                            <a:srgbClr val="002060"/>
                          </a:solidFill>
                          <a:effectLst/>
                          <a:latin typeface="Times New Roman"/>
                          <a:ea typeface="Times New Roman"/>
                          <a:cs typeface="Times New Roman"/>
                        </a:rPr>
                        <a:t>Будет способствовать развитию познавательной активности и интереса воспитанников к поисково-исследовательской деятельности, умения формулировать выводы, развитию трудовых и санитарно-гигиенических умений и навыков.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 </a:t>
                      </a:r>
                      <a:endParaRPr lang="ru-RU" sz="1400" dirty="0">
                        <a:solidFill>
                          <a:srgbClr val="002060"/>
                        </a:solidFill>
                        <a:effectLst/>
                        <a:latin typeface="Calibri"/>
                        <a:ea typeface="Times New Roman"/>
                        <a:cs typeface="Times New Roman"/>
                      </a:endParaRPr>
                    </a:p>
                    <a:p>
                      <a:pPr>
                        <a:lnSpc>
                          <a:spcPct val="150000"/>
                        </a:lnSpc>
                        <a:spcAft>
                          <a:spcPts val="1000"/>
                        </a:spcAft>
                      </a:pPr>
                      <a:r>
                        <a:rPr lang="ru-RU" sz="1400" dirty="0">
                          <a:solidFill>
                            <a:srgbClr val="002060"/>
                          </a:solidFill>
                          <a:effectLst/>
                          <a:latin typeface="Times New Roman"/>
                          <a:ea typeface="Times New Roman"/>
                          <a:cs typeface="Times New Roman"/>
                        </a:rPr>
                        <a:t>Будет способствовать развитию продуктивных умений; стимулированию воспитанников к осуществлению просветительской работы среди родителей.</a:t>
                      </a:r>
                      <a:endParaRPr lang="ru-RU" sz="1400" dirty="0">
                        <a:solidFill>
                          <a:srgbClr val="002060"/>
                        </a:solidFill>
                        <a:effectLst/>
                        <a:latin typeface="Calibri"/>
                        <a:ea typeface="Times New Roman"/>
                        <a:cs typeface="Times New Roman"/>
                      </a:endParaRPr>
                    </a:p>
                  </a:txBody>
                  <a:tcPr marL="22884" marR="228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3144515746"/>
              </p:ext>
            </p:extLst>
          </p:nvPr>
        </p:nvGraphicFramePr>
        <p:xfrm>
          <a:off x="524860" y="836712"/>
          <a:ext cx="8064896" cy="2560320"/>
        </p:xfrm>
        <a:graphic>
          <a:graphicData uri="http://schemas.openxmlformats.org/drawingml/2006/table">
            <a:tbl>
              <a:tblPr firstRow="1" firstCol="1" bandRow="1"/>
              <a:tblGrid>
                <a:gridCol w="1872208"/>
                <a:gridCol w="2592288"/>
                <a:gridCol w="3600400"/>
              </a:tblGrid>
              <a:tr h="0">
                <a:tc>
                  <a:txBody>
                    <a:bodyPr/>
                    <a:lstStyle/>
                    <a:p>
                      <a:pPr algn="ctr">
                        <a:lnSpc>
                          <a:spcPct val="150000"/>
                        </a:lnSpc>
                        <a:spcAft>
                          <a:spcPts val="1000"/>
                        </a:spcAft>
                      </a:pPr>
                      <a:r>
                        <a:rPr lang="ru-RU" sz="1400" b="1" dirty="0">
                          <a:solidFill>
                            <a:srgbClr val="002060"/>
                          </a:solidFill>
                          <a:effectLst/>
                          <a:latin typeface="Times New Roman"/>
                          <a:ea typeface="Times New Roman"/>
                          <a:cs typeface="Times New Roman"/>
                        </a:rPr>
                        <a:t>Презентация проекта</a:t>
                      </a:r>
                      <a:endParaRPr lang="ru-RU" sz="1100" dirty="0">
                        <a:solidFill>
                          <a:srgbClr val="002060"/>
                        </a:solidFill>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1000"/>
                        </a:spcAft>
                      </a:pPr>
                      <a:r>
                        <a:rPr lang="ru-RU" sz="1400" dirty="0">
                          <a:solidFill>
                            <a:srgbClr val="002060"/>
                          </a:solidFill>
                          <a:effectLst/>
                          <a:latin typeface="Times New Roman"/>
                          <a:ea typeface="Times New Roman"/>
                          <a:cs typeface="Times New Roman"/>
                        </a:rPr>
                        <a:t>Презентация проекта экспертной комиссии </a:t>
                      </a:r>
                      <a:r>
                        <a:rPr lang="ru-RU" sz="1400" dirty="0" smtClean="0">
                          <a:solidFill>
                            <a:srgbClr val="002060"/>
                          </a:solidFill>
                          <a:effectLst/>
                          <a:latin typeface="Times New Roman"/>
                          <a:ea typeface="Times New Roman"/>
                          <a:cs typeface="Times New Roman"/>
                        </a:rPr>
                        <a:t>СП</a:t>
                      </a:r>
                      <a:r>
                        <a:rPr lang="ru-RU" sz="1400" baseline="0" dirty="0" smtClean="0">
                          <a:solidFill>
                            <a:srgbClr val="002060"/>
                          </a:solidFill>
                          <a:effectLst/>
                          <a:latin typeface="Times New Roman"/>
                          <a:ea typeface="Times New Roman"/>
                          <a:cs typeface="Times New Roman"/>
                        </a:rPr>
                        <a:t> </a:t>
                      </a:r>
                      <a:r>
                        <a:rPr lang="ru-RU" sz="1400" dirty="0" smtClean="0">
                          <a:solidFill>
                            <a:srgbClr val="002060"/>
                          </a:solidFill>
                          <a:effectLst/>
                          <a:latin typeface="Times New Roman"/>
                          <a:ea typeface="Times New Roman"/>
                          <a:cs typeface="Times New Roman"/>
                        </a:rPr>
                        <a:t>«Центр </a:t>
                      </a:r>
                      <a:r>
                        <a:rPr lang="ru-RU" sz="1400" dirty="0">
                          <a:solidFill>
                            <a:srgbClr val="002060"/>
                          </a:solidFill>
                          <a:effectLst/>
                          <a:latin typeface="Times New Roman"/>
                          <a:ea typeface="Times New Roman"/>
                          <a:cs typeface="Times New Roman"/>
                        </a:rPr>
                        <a:t>развития ребенка – детский сад № 14» </a:t>
                      </a:r>
                      <a:r>
                        <a:rPr lang="ru-RU" sz="1400" dirty="0" smtClean="0">
                          <a:solidFill>
                            <a:srgbClr val="002060"/>
                          </a:solidFill>
                          <a:effectLst/>
                          <a:latin typeface="Times New Roman"/>
                          <a:ea typeface="Times New Roman"/>
                          <a:cs typeface="Times New Roman"/>
                        </a:rPr>
                        <a:t>МБДОУ «Детский сад «Радуга» комбинированного вида» посредством </a:t>
                      </a:r>
                      <a:r>
                        <a:rPr lang="ru-RU" sz="1400" dirty="0">
                          <a:solidFill>
                            <a:srgbClr val="002060"/>
                          </a:solidFill>
                          <a:effectLst/>
                          <a:latin typeface="Times New Roman"/>
                          <a:ea typeface="Times New Roman"/>
                          <a:cs typeface="Times New Roman"/>
                        </a:rPr>
                        <a:t>мультимедийного сопровождения. </a:t>
                      </a:r>
                      <a:endParaRPr lang="ru-RU" sz="1100"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1000"/>
                        </a:spcAft>
                      </a:pPr>
                      <a:r>
                        <a:rPr lang="ru-RU" sz="1400" dirty="0">
                          <a:solidFill>
                            <a:srgbClr val="002060"/>
                          </a:solidFill>
                          <a:effectLst/>
                          <a:latin typeface="Times New Roman"/>
                          <a:ea typeface="Times New Roman"/>
                          <a:cs typeface="Times New Roman"/>
                        </a:rPr>
                        <a:t>Рефлексия ожидаемых результатов. Обогащение методической копилки дошкольных групп  </a:t>
                      </a:r>
                      <a:r>
                        <a:rPr kumimoji="0" lang="ru-RU" sz="1400" b="0" i="0" u="none" strike="noStrike" kern="1200" cap="none" spc="0" normalizeH="0" baseline="0" noProof="0" dirty="0" smtClean="0">
                          <a:ln>
                            <a:noFill/>
                          </a:ln>
                          <a:solidFill>
                            <a:srgbClr val="002060"/>
                          </a:solidFill>
                          <a:effectLst/>
                          <a:uLnTx/>
                          <a:uFillTx/>
                          <a:latin typeface="Times New Roman"/>
                          <a:ea typeface="Times New Roman"/>
                          <a:cs typeface="Times New Roman"/>
                        </a:rPr>
                        <a:t>СП «Центр развития ребенка – детский сад № 14» МБДОУ «Детский сад «Радуга» комбинированного вида».</a:t>
                      </a:r>
                      <a:endParaRPr lang="ru-RU" sz="1100"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03848" y="260648"/>
            <a:ext cx="3146759" cy="463397"/>
          </a:xfrm>
          <a:prstGeom prst="rect">
            <a:avLst/>
          </a:prstGeom>
        </p:spPr>
        <p:txBody>
          <a:bodyPr wrap="none">
            <a:spAutoFit/>
          </a:bodyPr>
          <a:lstStyle/>
          <a:p>
            <a:pPr algn="ctr">
              <a:lnSpc>
                <a:spcPct val="150000"/>
              </a:lnSpc>
              <a:spcAft>
                <a:spcPts val="0"/>
              </a:spcAft>
            </a:pPr>
            <a:r>
              <a:rPr lang="ru-RU" b="1" dirty="0">
                <a:solidFill>
                  <a:srgbClr val="002060"/>
                </a:solidFill>
                <a:latin typeface="Times New Roman"/>
                <a:ea typeface="Times New Roman"/>
                <a:cs typeface="Times New Roman"/>
              </a:rPr>
              <a:t>ТЕОРЕТИЧЕСКАЯ ЧАСТЬ</a:t>
            </a:r>
            <a:endParaRPr lang="ru-RU" sz="1400" dirty="0">
              <a:solidFill>
                <a:srgbClr val="002060"/>
              </a:solidFill>
              <a:ea typeface="Times New Roman"/>
              <a:cs typeface="Times New Roman"/>
            </a:endParaRPr>
          </a:p>
        </p:txBody>
      </p:sp>
      <p:sp>
        <p:nvSpPr>
          <p:cNvPr id="3" name="Прямоугольник 2"/>
          <p:cNvSpPr/>
          <p:nvPr/>
        </p:nvSpPr>
        <p:spPr>
          <a:xfrm>
            <a:off x="462302" y="1196752"/>
            <a:ext cx="8136904" cy="4708981"/>
          </a:xfrm>
          <a:prstGeom prst="rect">
            <a:avLst/>
          </a:prstGeom>
        </p:spPr>
        <p:txBody>
          <a:bodyPr wrap="square">
            <a:spAutoFit/>
          </a:bodyPr>
          <a:lstStyle/>
          <a:p>
            <a:pPr algn="just">
              <a:lnSpc>
                <a:spcPct val="150000"/>
              </a:lnSpc>
              <a:spcAft>
                <a:spcPts val="0"/>
              </a:spcAft>
            </a:pPr>
            <a:r>
              <a:rPr lang="ru-RU" sz="2000" dirty="0">
                <a:solidFill>
                  <a:srgbClr val="002060"/>
                </a:solidFill>
                <a:latin typeface="Times New Roman"/>
                <a:ea typeface="Times New Roman"/>
                <a:cs typeface="Times New Roman"/>
              </a:rPr>
              <a:t>В прошлом году мы работали над проектом «Всем полезен свежий сок!» Мы узнали, что в свежих фруктовых и овощных соках много живых витаминов, которые полезны для детского здоровья. А здоровье – это главное, что есть у человека, особенно у тех людей, которые живут, как и мы, на Севере.</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У нас осталось ещё много нерешённых вопросов, и мы решили продолжить работу над проектом.  Мы назвали его «Свежий сок – здоровья залог!», то есть целью нашего проекта стало доказать, что свежие соки полезней тех, которые продают в магазине, и их употребление укрепляет здоровье человека.</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544" y="116632"/>
            <a:ext cx="7992888" cy="3785652"/>
          </a:xfrm>
          <a:prstGeom prst="rect">
            <a:avLst/>
          </a:prstGeom>
        </p:spPr>
        <p:txBody>
          <a:bodyPr wrap="square">
            <a:spAutoFit/>
          </a:bodyPr>
          <a:lstStyle/>
          <a:p>
            <a:pPr algn="just">
              <a:lnSpc>
                <a:spcPct val="150000"/>
              </a:lnSpc>
              <a:spcAft>
                <a:spcPts val="0"/>
              </a:spcAft>
            </a:pPr>
            <a:r>
              <a:rPr lang="ru-RU" sz="2000" dirty="0">
                <a:solidFill>
                  <a:srgbClr val="002060"/>
                </a:solidFill>
                <a:latin typeface="Times New Roman"/>
                <a:ea typeface="Times New Roman"/>
                <a:cs typeface="Times New Roman"/>
              </a:rPr>
              <a:t>Мы предположили, что если смешать вместе несколько свежих соков, то человек получит ещё больше витаминов. Кроме того, нам стало интересно, почему свежий сок нужно выпивать сразу, а магазинный хранится долго? Может, там совсем нет живых витаминов? Мы решили это проверить с помощью опыта «Какой сок быстрее испортится – свежий или магазинный?». Опыт  покажет живые в магазинном соке витамины или замороженные. Ещё нам стало интересно, как получали свежий сок раньше, ведь соковыжималок тогда не было. </a:t>
            </a:r>
            <a:endParaRPr lang="ru-RU" sz="2000" dirty="0">
              <a:solidFill>
                <a:srgbClr val="002060"/>
              </a:solidFill>
              <a:ea typeface="Times New Roman"/>
              <a:cs typeface="Times New Roman"/>
            </a:endParaRPr>
          </a:p>
        </p:txBody>
      </p:sp>
      <p:sp>
        <p:nvSpPr>
          <p:cNvPr id="3" name="Прямоугольник 2"/>
          <p:cNvSpPr/>
          <p:nvPr/>
        </p:nvSpPr>
        <p:spPr>
          <a:xfrm>
            <a:off x="467544" y="3789040"/>
            <a:ext cx="7992888" cy="3000821"/>
          </a:xfrm>
          <a:prstGeom prst="rect">
            <a:avLst/>
          </a:prstGeom>
        </p:spPr>
        <p:txBody>
          <a:bodyPr wrap="square">
            <a:spAutoFit/>
          </a:bodyPr>
          <a:lstStyle/>
          <a:p>
            <a:pPr algn="just">
              <a:lnSpc>
                <a:spcPct val="150000"/>
              </a:lnSpc>
              <a:spcAft>
                <a:spcPts val="0"/>
              </a:spcAft>
            </a:pPr>
            <a:r>
              <a:rPr lang="ru-RU" dirty="0">
                <a:solidFill>
                  <a:srgbClr val="002060"/>
                </a:solidFill>
                <a:latin typeface="Times New Roman"/>
                <a:ea typeface="Times New Roman"/>
                <a:cs typeface="Times New Roman"/>
              </a:rPr>
              <a:t>Вместе с </a:t>
            </a:r>
            <a:r>
              <a:rPr lang="ru-RU" dirty="0" smtClean="0">
                <a:solidFill>
                  <a:srgbClr val="002060"/>
                </a:solidFill>
                <a:latin typeface="Times New Roman"/>
                <a:ea typeface="Times New Roman"/>
                <a:cs typeface="Times New Roman"/>
              </a:rPr>
              <a:t>ребятами </a:t>
            </a:r>
            <a:r>
              <a:rPr lang="ru-RU" dirty="0">
                <a:solidFill>
                  <a:srgbClr val="002060"/>
                </a:solidFill>
                <a:latin typeface="Times New Roman"/>
                <a:ea typeface="Times New Roman"/>
                <a:cs typeface="Times New Roman"/>
              </a:rPr>
              <a:t>мы поставили такие задачи:</a:t>
            </a:r>
            <a:endParaRPr lang="ru-RU" sz="1400" dirty="0">
              <a:solidFill>
                <a:srgbClr val="002060"/>
              </a:solidFill>
              <a:ea typeface="Times New Roman"/>
              <a:cs typeface="Times New Roman"/>
            </a:endParaRPr>
          </a:p>
          <a:p>
            <a:pPr marL="342900" lvl="0" indent="-342900" algn="just">
              <a:lnSpc>
                <a:spcPct val="150000"/>
              </a:lnSpc>
              <a:spcAft>
                <a:spcPts val="0"/>
              </a:spcAft>
              <a:buFont typeface="Symbol"/>
              <a:buChar char=""/>
            </a:pPr>
            <a:r>
              <a:rPr lang="ru-RU" dirty="0">
                <a:solidFill>
                  <a:srgbClr val="002060"/>
                </a:solidFill>
                <a:latin typeface="Times New Roman"/>
                <a:ea typeface="Times New Roman"/>
                <a:cs typeface="Times New Roman"/>
              </a:rPr>
              <a:t>узнать разные способы получения свежих соков и выбрать самый удобный;</a:t>
            </a:r>
            <a:endParaRPr lang="ru-RU" sz="1400" dirty="0">
              <a:solidFill>
                <a:srgbClr val="002060"/>
              </a:solidFill>
              <a:ea typeface="Times New Roman"/>
              <a:cs typeface="Times New Roman"/>
            </a:endParaRPr>
          </a:p>
          <a:p>
            <a:pPr marL="342900" lvl="0" indent="-342900" algn="just">
              <a:lnSpc>
                <a:spcPct val="150000"/>
              </a:lnSpc>
              <a:spcAft>
                <a:spcPts val="0"/>
              </a:spcAft>
              <a:buFont typeface="Symbol"/>
              <a:buChar char=""/>
            </a:pPr>
            <a:r>
              <a:rPr lang="ru-RU" dirty="0">
                <a:solidFill>
                  <a:srgbClr val="002060"/>
                </a:solidFill>
                <a:latin typeface="Times New Roman"/>
                <a:ea typeface="Times New Roman"/>
                <a:cs typeface="Times New Roman"/>
              </a:rPr>
              <a:t> приготовить несколько соков с помощи выбранного способа и  смешать их, придумать свой вкусный сок;</a:t>
            </a:r>
            <a:endParaRPr lang="ru-RU" sz="1400" dirty="0">
              <a:solidFill>
                <a:srgbClr val="002060"/>
              </a:solidFill>
              <a:ea typeface="Times New Roman"/>
              <a:cs typeface="Times New Roman"/>
            </a:endParaRPr>
          </a:p>
          <a:p>
            <a:pPr marL="342900" lvl="0" indent="-342900" algn="just">
              <a:lnSpc>
                <a:spcPct val="150000"/>
              </a:lnSpc>
              <a:spcAft>
                <a:spcPts val="0"/>
              </a:spcAft>
              <a:buFont typeface="Symbol"/>
              <a:buChar char=""/>
            </a:pPr>
            <a:r>
              <a:rPr lang="ru-RU" dirty="0">
                <a:solidFill>
                  <a:srgbClr val="002060"/>
                </a:solidFill>
                <a:latin typeface="Times New Roman"/>
                <a:ea typeface="Times New Roman"/>
                <a:cs typeface="Times New Roman"/>
              </a:rPr>
              <a:t>провести эксперимент по сравниванию свежего и магазинного сока и узнать, в каком живут живые витамины, а в каком замороженные;</a:t>
            </a:r>
            <a:endParaRPr lang="ru-RU" sz="1400" dirty="0">
              <a:solidFill>
                <a:srgbClr val="002060"/>
              </a:solidFill>
              <a:ea typeface="Times New Roman"/>
              <a:cs typeface="Times New Roman"/>
            </a:endParaRPr>
          </a:p>
          <a:p>
            <a:pPr marL="342900" lvl="0" indent="-342900" algn="just">
              <a:lnSpc>
                <a:spcPct val="150000"/>
              </a:lnSpc>
              <a:spcAft>
                <a:spcPts val="0"/>
              </a:spcAft>
              <a:buFont typeface="Symbol"/>
              <a:buChar char=""/>
            </a:pPr>
            <a:r>
              <a:rPr lang="ru-RU" dirty="0">
                <a:solidFill>
                  <a:srgbClr val="002060"/>
                </a:solidFill>
                <a:latin typeface="Times New Roman"/>
                <a:ea typeface="Times New Roman"/>
                <a:cs typeface="Times New Roman"/>
              </a:rPr>
              <a:t>познакомить родителей с нашими открытиями и сделать </a:t>
            </a:r>
            <a:r>
              <a:rPr lang="ru-RU" dirty="0" smtClean="0">
                <a:solidFill>
                  <a:srgbClr val="002060"/>
                </a:solidFill>
                <a:latin typeface="Times New Roman"/>
                <a:ea typeface="Times New Roman"/>
                <a:cs typeface="Times New Roman"/>
              </a:rPr>
              <a:t>для них журнал.</a:t>
            </a:r>
            <a:endParaRPr lang="ru-RU" sz="1400" dirty="0">
              <a:solidFill>
                <a:srgbClr val="002060"/>
              </a:solidFill>
              <a:ea typeface="Times New Roman"/>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0844" y="220429"/>
            <a:ext cx="8352928" cy="2812950"/>
          </a:xfrm>
          <a:prstGeom prst="rect">
            <a:avLst/>
          </a:prstGeom>
        </p:spPr>
        <p:txBody>
          <a:bodyPr wrap="square">
            <a:spAutoFit/>
          </a:bodyPr>
          <a:lstStyle/>
          <a:p>
            <a:pPr marL="228600" indent="220980" algn="just">
              <a:lnSpc>
                <a:spcPct val="150000"/>
              </a:lnSpc>
              <a:spcAft>
                <a:spcPts val="0"/>
              </a:spcAft>
            </a:pPr>
            <a:r>
              <a:rPr lang="ru-RU" sz="2000" dirty="0">
                <a:solidFill>
                  <a:srgbClr val="002060"/>
                </a:solidFill>
                <a:latin typeface="Times New Roman"/>
                <a:ea typeface="Times New Roman"/>
                <a:cs typeface="Times New Roman"/>
              </a:rPr>
              <a:t>Сначала мы поговорили о правильном питании и здоровой пище. Мы вспомнили, что для хорошей работы желудка, кишечника и мозга нужно по утрам есть молочные каши, а в обед – супы, ведь щи, уха, рассольник, борщ – это просто чудо! Всегда нужно есть овощные салаты, фрукты и пить полезные соки, потому что в них содержится много разных витаминов:</a:t>
            </a:r>
            <a:endParaRPr lang="ru-RU" sz="2000" dirty="0">
              <a:solidFill>
                <a:srgbClr val="002060"/>
              </a:solidFill>
              <a:ea typeface="Times New Roman"/>
              <a:cs typeface="Times New Roman"/>
            </a:endParaRPr>
          </a:p>
        </p:txBody>
      </p:sp>
      <p:pic>
        <p:nvPicPr>
          <p:cNvPr id="4" name="Рисунок 3" descr="0001"/>
          <p:cNvPicPr/>
          <p:nvPr/>
        </p:nvPicPr>
        <p:blipFill>
          <a:blip r:embed="rId3" cstate="print"/>
          <a:srcRect/>
          <a:stretch>
            <a:fillRect/>
          </a:stretch>
        </p:blipFill>
        <p:spPr bwMode="auto">
          <a:xfrm>
            <a:off x="4139952" y="2636912"/>
            <a:ext cx="4114701" cy="3525044"/>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0"/>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0220" y="-53047"/>
            <a:ext cx="8525504" cy="7429598"/>
          </a:xfrm>
          <a:prstGeom prst="rect">
            <a:avLst/>
          </a:prstGeom>
        </p:spPr>
        <p:txBody>
          <a:bodyPr wrap="square">
            <a:spAutoFit/>
          </a:bodyPr>
          <a:lstStyle/>
          <a:p>
            <a:pPr algn="ctr">
              <a:lnSpc>
                <a:spcPct val="150000"/>
              </a:lnSpc>
              <a:spcAft>
                <a:spcPts val="0"/>
              </a:spcAft>
            </a:pPr>
            <a:r>
              <a:rPr lang="ru-RU" sz="2000" b="1" dirty="0">
                <a:solidFill>
                  <a:srgbClr val="002060"/>
                </a:solidFill>
                <a:latin typeface="Times New Roman"/>
                <a:ea typeface="Times New Roman"/>
                <a:cs typeface="Times New Roman"/>
              </a:rPr>
              <a:t>Информационная характеристика проекта</a:t>
            </a:r>
            <a:endParaRPr lang="ru-RU" sz="2000" dirty="0">
              <a:solidFill>
                <a:srgbClr val="002060"/>
              </a:solidFill>
              <a:ea typeface="Times New Roman"/>
              <a:cs typeface="Times New Roman"/>
            </a:endParaRPr>
          </a:p>
          <a:p>
            <a:pPr algn="just">
              <a:lnSpc>
                <a:spcPct val="150000"/>
              </a:lnSpc>
              <a:spcAft>
                <a:spcPts val="0"/>
              </a:spcAft>
            </a:pPr>
            <a:r>
              <a:rPr lang="ru-RU" sz="2000" b="1" dirty="0" smtClean="0">
                <a:solidFill>
                  <a:srgbClr val="002060"/>
                </a:solidFill>
                <a:latin typeface="Times New Roman"/>
                <a:ea typeface="Times New Roman"/>
                <a:cs typeface="Times New Roman"/>
              </a:rPr>
              <a:t>Обоснование </a:t>
            </a:r>
            <a:r>
              <a:rPr lang="ru-RU" sz="2000" b="1" dirty="0">
                <a:solidFill>
                  <a:srgbClr val="002060"/>
                </a:solidFill>
                <a:latin typeface="Times New Roman"/>
                <a:ea typeface="Times New Roman"/>
                <a:cs typeface="Times New Roman"/>
              </a:rPr>
              <a:t>проблемы. </a:t>
            </a:r>
            <a:r>
              <a:rPr lang="ru-RU" sz="2000" dirty="0">
                <a:solidFill>
                  <a:srgbClr val="002060"/>
                </a:solidFill>
                <a:latin typeface="Times New Roman"/>
                <a:ea typeface="Times New Roman"/>
                <a:cs typeface="Times New Roman"/>
              </a:rPr>
              <a:t>При реализации непосредственной образовательной деятельности, либо в свободной деятельности взрослого и детей, оригинальность идеи, способов деятельности чаще всего исходит от педагога. Развитие познавательного потенциала порой блокируется вследствие того, что дети являются преимущественно исполнителями. Нужен новый подход в работе с детьми. Этот подход предусматривает технология проектирования.</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По мнению педагогов-психологов Д. </a:t>
            </a:r>
            <a:r>
              <a:rPr lang="ru-RU" sz="2000" dirty="0" err="1">
                <a:solidFill>
                  <a:srgbClr val="002060"/>
                </a:solidFill>
                <a:latin typeface="Times New Roman"/>
                <a:ea typeface="Times New Roman"/>
                <a:cs typeface="Times New Roman"/>
              </a:rPr>
              <a:t>Дьюи</a:t>
            </a:r>
            <a:r>
              <a:rPr lang="ru-RU" sz="2000" dirty="0">
                <a:solidFill>
                  <a:srgbClr val="002060"/>
                </a:solidFill>
                <a:latin typeface="Times New Roman"/>
                <a:ea typeface="Times New Roman"/>
                <a:cs typeface="Times New Roman"/>
              </a:rPr>
              <a:t>, А. Макаренко, С. </a:t>
            </a:r>
            <a:r>
              <a:rPr lang="ru-RU" sz="2000" dirty="0" err="1">
                <a:solidFill>
                  <a:srgbClr val="002060"/>
                </a:solidFill>
                <a:latin typeface="Times New Roman"/>
                <a:ea typeface="Times New Roman"/>
                <a:cs typeface="Times New Roman"/>
              </a:rPr>
              <a:t>Шацкого</a:t>
            </a:r>
            <a:r>
              <a:rPr lang="ru-RU" sz="2000" dirty="0">
                <a:solidFill>
                  <a:srgbClr val="002060"/>
                </a:solidFill>
                <a:latin typeface="Times New Roman"/>
                <a:ea typeface="Times New Roman"/>
                <a:cs typeface="Times New Roman"/>
              </a:rPr>
              <a:t>, современных педагогов-исследователей Е. Евдокимовой, Л. Киселёвой, Т. Данилиной, Т. </a:t>
            </a:r>
            <a:r>
              <a:rPr lang="ru-RU" sz="2000" dirty="0" err="1">
                <a:solidFill>
                  <a:srgbClr val="002060"/>
                </a:solidFill>
                <a:latin typeface="Times New Roman"/>
                <a:ea typeface="Times New Roman"/>
                <a:cs typeface="Times New Roman"/>
              </a:rPr>
              <a:t>Лагода</a:t>
            </a:r>
            <a:r>
              <a:rPr lang="ru-RU" sz="2000" dirty="0">
                <a:solidFill>
                  <a:srgbClr val="002060"/>
                </a:solidFill>
                <a:latin typeface="Times New Roman"/>
                <a:ea typeface="Times New Roman"/>
                <a:cs typeface="Times New Roman"/>
              </a:rPr>
              <a:t>, М. Зуйковой, проектная деятельность создаёт самые благоприятные естественные условия для экспериментирования, для поисковой познавательной деятельности, для развития у детей самостоятельности, развивает способности к взаимодействию.</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52153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27066" y="260648"/>
            <a:ext cx="7992888" cy="5121274"/>
          </a:xfrm>
          <a:prstGeom prst="rect">
            <a:avLst/>
          </a:prstGeom>
        </p:spPr>
        <p:txBody>
          <a:bodyPr wrap="square">
            <a:spAutoFit/>
          </a:bodyPr>
          <a:lstStyle/>
          <a:p>
            <a:pPr marL="228600" indent="220980" algn="just">
              <a:lnSpc>
                <a:spcPct val="150000"/>
              </a:lnSpc>
              <a:spcAft>
                <a:spcPts val="0"/>
              </a:spcAft>
            </a:pPr>
            <a:r>
              <a:rPr lang="ru-RU" sz="2000" dirty="0">
                <a:solidFill>
                  <a:srgbClr val="002060"/>
                </a:solidFill>
                <a:latin typeface="Times New Roman"/>
                <a:ea typeface="Times New Roman"/>
                <a:cs typeface="Times New Roman"/>
              </a:rPr>
              <a:t>- морковный сок полезен для зрения;</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апельсиновый и яблочный соки помогают бороться с Королевой Простудой;</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свекольный сок полезен для крови;</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ананасовый сок хорош для похудения;</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огуречный сок укрепляет сердце и зубы, улучшает цвет кожи.</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Потом мы поиграли в игру-соревнование «Назови сок правильно». Сначала не все соки мы называли правильно. Самыми трудными для нас были слова «сливовый», «виноградный», «лимонный», «вишнёвый», «томатный», «свекольный» и «капустный».  Победителей  мы назначили экспертами по смешиванию соков.</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6168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04880" y="332656"/>
            <a:ext cx="7704856" cy="2246769"/>
          </a:xfrm>
          <a:prstGeom prst="rect">
            <a:avLst/>
          </a:prstGeom>
        </p:spPr>
        <p:txBody>
          <a:bodyPr wrap="square">
            <a:spAutoFit/>
          </a:bodyPr>
          <a:lstStyle/>
          <a:p>
            <a:r>
              <a:rPr lang="ru-RU" sz="2000" dirty="0">
                <a:solidFill>
                  <a:srgbClr val="002060"/>
                </a:solidFill>
                <a:latin typeface="Times New Roman"/>
                <a:ea typeface="Times New Roman"/>
              </a:rPr>
              <a:t>Во время другой беседы мы узнали, как готовили свежие соки раньше,  когда соковыжималок ещё не было. Воспитательница рассказала нам, что нужно было сначала помыть фрукты или овощи, очистить их от кожицы, натереть на тёрке, положить в марлю и отжать руками. Мы решили самостоятельно изготовить сок с помощью тёрки и с помощью соковыжималки и узнать, как получится быстрее и удобней. </a:t>
            </a:r>
            <a:endParaRPr lang="ru-RU" sz="2000" dirty="0">
              <a:solidFill>
                <a:srgbClr val="002060"/>
              </a:solidFill>
            </a:endParaRPr>
          </a:p>
        </p:txBody>
      </p:sp>
    </p:spTree>
    <p:extLst>
      <p:ext uri="{BB962C8B-B14F-4D97-AF65-F5344CB8AC3E}">
        <p14:creationId xmlns:p14="http://schemas.microsoft.com/office/powerpoint/2010/main" val="6168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35843" y="121110"/>
            <a:ext cx="3442929" cy="463397"/>
          </a:xfrm>
          <a:prstGeom prst="rect">
            <a:avLst/>
          </a:prstGeom>
        </p:spPr>
        <p:txBody>
          <a:bodyPr wrap="none">
            <a:spAutoFit/>
          </a:bodyPr>
          <a:lstStyle/>
          <a:p>
            <a:pPr marL="228600" indent="220980" algn="ctr">
              <a:lnSpc>
                <a:spcPct val="150000"/>
              </a:lnSpc>
              <a:spcAft>
                <a:spcPts val="0"/>
              </a:spcAft>
            </a:pPr>
            <a:r>
              <a:rPr lang="ru-RU" b="1" dirty="0">
                <a:solidFill>
                  <a:srgbClr val="002060"/>
                </a:solidFill>
                <a:latin typeface="Times New Roman"/>
                <a:ea typeface="Times New Roman"/>
                <a:cs typeface="Times New Roman"/>
              </a:rPr>
              <a:t>ПРАКТИЧЕСКАЯ ЧАСТЬ</a:t>
            </a:r>
            <a:endParaRPr lang="ru-RU" sz="1400" dirty="0">
              <a:solidFill>
                <a:srgbClr val="002060"/>
              </a:solidFill>
              <a:ea typeface="Times New Roman"/>
              <a:cs typeface="Times New Roman"/>
            </a:endParaRPr>
          </a:p>
        </p:txBody>
      </p:sp>
      <p:sp>
        <p:nvSpPr>
          <p:cNvPr id="3" name="Прямоугольник 2"/>
          <p:cNvSpPr/>
          <p:nvPr/>
        </p:nvSpPr>
        <p:spPr>
          <a:xfrm>
            <a:off x="416847" y="764704"/>
            <a:ext cx="8280920" cy="5632311"/>
          </a:xfrm>
          <a:prstGeom prst="rect">
            <a:avLst/>
          </a:prstGeom>
        </p:spPr>
        <p:txBody>
          <a:bodyPr wrap="square">
            <a:spAutoFit/>
          </a:bodyPr>
          <a:lstStyle/>
          <a:p>
            <a:pPr marL="228600" indent="220980" algn="just">
              <a:lnSpc>
                <a:spcPct val="150000"/>
              </a:lnSpc>
              <a:spcAft>
                <a:spcPts val="0"/>
              </a:spcAft>
            </a:pPr>
            <a:r>
              <a:rPr lang="ru-RU" sz="2000" dirty="0">
                <a:solidFill>
                  <a:srgbClr val="002060"/>
                </a:solidFill>
                <a:latin typeface="Times New Roman"/>
                <a:ea typeface="Times New Roman"/>
                <a:cs typeface="Times New Roman"/>
              </a:rPr>
              <a:t>В прошлом году нам очень понравился яблочный сок, и </a:t>
            </a:r>
            <a:r>
              <a:rPr lang="ru-RU" sz="2000" dirty="0" smtClean="0">
                <a:solidFill>
                  <a:srgbClr val="002060"/>
                </a:solidFill>
                <a:latin typeface="Times New Roman"/>
                <a:ea typeface="Times New Roman"/>
                <a:cs typeface="Times New Roman"/>
              </a:rPr>
              <a:t>мы с ребятами </a:t>
            </a:r>
            <a:r>
              <a:rPr lang="ru-RU" sz="2000" dirty="0">
                <a:solidFill>
                  <a:srgbClr val="002060"/>
                </a:solidFill>
                <a:latin typeface="Times New Roman"/>
                <a:ea typeface="Times New Roman"/>
                <a:cs typeface="Times New Roman"/>
              </a:rPr>
              <a:t>решили приготовить его ещё раз. На одном столе мы готовили сок с помощью тёрки, на другом – с помощью соковыжималки. Каждый исследователь взял по два яблока.</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Мы аккуратно рассмотрели тёрку и разные зубчики на ней, определили, какие будут грызть наши яблоки. </a:t>
            </a:r>
            <a:r>
              <a:rPr lang="ru-RU" sz="2000" dirty="0" smtClean="0">
                <a:solidFill>
                  <a:srgbClr val="002060"/>
                </a:solidFill>
                <a:latin typeface="Times New Roman"/>
                <a:ea typeface="Times New Roman"/>
                <a:cs typeface="Times New Roman"/>
              </a:rPr>
              <a:t>Познакомились </a:t>
            </a:r>
            <a:r>
              <a:rPr lang="ru-RU" sz="2000" dirty="0">
                <a:solidFill>
                  <a:srgbClr val="002060"/>
                </a:solidFill>
                <a:latin typeface="Times New Roman"/>
                <a:ea typeface="Times New Roman"/>
                <a:cs typeface="Times New Roman"/>
              </a:rPr>
              <a:t>с правилами работы с тёркой и соковыжималкой.</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Сначала мы помыли яблоки, очистили их от кожуры и семечек и начали работу. С помощью соковыжималки сок мы приготовили очень быстро и его оказалось больше, чем сока, приготовленного с помощью тёрки, хотя яблок было одинаково. Так произошло потому, что соковыжималка оказалась сильнее наших рук и выжала сока больше.</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6168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16848" y="404664"/>
            <a:ext cx="8280920" cy="5582939"/>
          </a:xfrm>
          <a:prstGeom prst="rect">
            <a:avLst/>
          </a:prstGeom>
        </p:spPr>
        <p:txBody>
          <a:bodyPr wrap="square">
            <a:spAutoFit/>
          </a:bodyPr>
          <a:lstStyle/>
          <a:p>
            <a:pPr marL="228600" indent="220980" algn="just">
              <a:lnSpc>
                <a:spcPct val="150000"/>
              </a:lnSpc>
              <a:spcAft>
                <a:spcPts val="0"/>
              </a:spcAft>
            </a:pPr>
            <a:r>
              <a:rPr lang="ru-RU" sz="2000" dirty="0">
                <a:solidFill>
                  <a:srgbClr val="002060"/>
                </a:solidFill>
                <a:latin typeface="Times New Roman"/>
                <a:ea typeface="Times New Roman"/>
                <a:cs typeface="Times New Roman"/>
              </a:rPr>
              <a:t> С помощью тёрки мы тоже приготовили сок, но это оказалось намного трудней и дольше. Мы сделали вывод о том, что при приготовлении сока лучше пользоваться бытовыми приборами. Главное, работать с ними осторожно, чтобы не пораниться!</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Конечно, мы попробовали приготовленный сок, и живые витамины сразу попали в наш организм.</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Тогда мы решили проверить, есть ли живые витамины в магазинном яблочном соке. Мы открыли пакетик яблочного сока, перелили его в стакан и поставили рядом с нашим свежим соком на видное место на два дня. «Какой сок быстрее испортится – тот и полезней, потому что живые витамины не могут долго храниться на воздухе», - предположили мы.</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6168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544" y="404664"/>
            <a:ext cx="8208912" cy="4197944"/>
          </a:xfrm>
          <a:prstGeom prst="rect">
            <a:avLst/>
          </a:prstGeom>
        </p:spPr>
        <p:txBody>
          <a:bodyPr wrap="square">
            <a:spAutoFit/>
          </a:bodyPr>
          <a:lstStyle/>
          <a:p>
            <a:pPr marL="228600" indent="220980" algn="just">
              <a:lnSpc>
                <a:spcPct val="150000"/>
              </a:lnSpc>
              <a:spcAft>
                <a:spcPts val="0"/>
              </a:spcAft>
            </a:pPr>
            <a:r>
              <a:rPr lang="ru-RU" sz="2000" dirty="0">
                <a:solidFill>
                  <a:srgbClr val="002060"/>
                </a:solidFill>
                <a:latin typeface="Times New Roman"/>
                <a:ea typeface="Times New Roman"/>
                <a:cs typeface="Times New Roman"/>
              </a:rPr>
              <a:t>На следующий день с помощью соковыжималки мы приготовили:</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яблочный;                                            - морковный;</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апельсиновый;                                    - грушевый соки.</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Наши эксперты провели опыты по смешиванию соков: яблочный сок они смешали с грушевым, апельсиновым и морковным, а потом все четыре сока смешали вместе и определили самый вкусный, который дали попробовать всем. Ими оказались яблочно-грушевый и яблочно-морковный соки. В них оказалось ещё больше витаминов, потому что все они передружились.</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61684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24860" y="404664"/>
            <a:ext cx="8064896" cy="6093976"/>
          </a:xfrm>
          <a:prstGeom prst="rect">
            <a:avLst/>
          </a:prstGeom>
        </p:spPr>
        <p:txBody>
          <a:bodyPr wrap="square">
            <a:spAutoFit/>
          </a:bodyPr>
          <a:lstStyle/>
          <a:p>
            <a:pPr marL="228600" indent="220980" algn="just">
              <a:lnSpc>
                <a:spcPct val="150000"/>
              </a:lnSpc>
              <a:spcAft>
                <a:spcPts val="0"/>
              </a:spcAft>
            </a:pPr>
            <a:r>
              <a:rPr lang="ru-RU" sz="2000" dirty="0">
                <a:solidFill>
                  <a:srgbClr val="002060"/>
                </a:solidFill>
                <a:latin typeface="Times New Roman"/>
                <a:ea typeface="Times New Roman"/>
                <a:cs typeface="Times New Roman"/>
              </a:rPr>
              <a:t>Настало время сравнить свежий и магазинный яблочные соки. Сок, который мы сделали сами, уже нельзя было пить, потому что все живые витамины в нём погибли. Магазинный сок сохранился дольше. </a:t>
            </a:r>
            <a:r>
              <a:rPr lang="ru-RU" sz="2000" dirty="0" smtClean="0">
                <a:solidFill>
                  <a:srgbClr val="002060"/>
                </a:solidFill>
                <a:latin typeface="Times New Roman"/>
                <a:ea typeface="Times New Roman"/>
                <a:cs typeface="Times New Roman"/>
              </a:rPr>
              <a:t>Мы узнали, что </a:t>
            </a:r>
            <a:r>
              <a:rPr lang="ru-RU" sz="2000" dirty="0">
                <a:solidFill>
                  <a:srgbClr val="002060"/>
                </a:solidFill>
                <a:latin typeface="Times New Roman"/>
                <a:ea typeface="Times New Roman"/>
                <a:cs typeface="Times New Roman"/>
              </a:rPr>
              <a:t>это произошло потому, что в магазинный сок специально добавляют вредные вещества. Их называют «консерванты» и «красители».</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Консерванты в соках борются с микробами, но замораживают живые витамины, поэтому они не очень полезны для здоровья, а иногда даже опасны.</a:t>
            </a:r>
            <a:endParaRPr lang="ru-RU" sz="2000" dirty="0">
              <a:solidFill>
                <a:srgbClr val="002060"/>
              </a:solidFill>
              <a:ea typeface="Times New Roman"/>
              <a:cs typeface="Times New Roman"/>
            </a:endParaRPr>
          </a:p>
          <a:p>
            <a:pPr algn="just">
              <a:lnSpc>
                <a:spcPct val="150000"/>
              </a:lnSpc>
            </a:pPr>
            <a:r>
              <a:rPr lang="ru-RU" sz="2000" dirty="0">
                <a:solidFill>
                  <a:srgbClr val="002060"/>
                </a:solidFill>
                <a:latin typeface="Times New Roman"/>
                <a:ea typeface="Times New Roman"/>
              </a:rPr>
              <a:t>Красители добавляют в соки, чтобы соки стали красивого цвета – яркими и привлекательными и их лучше покупали. Красители тоже вредят здоровью, поэтому мы сделали вывод о том, что нужно пить свежие соки! </a:t>
            </a:r>
            <a:endParaRPr lang="ru-RU" sz="2000" dirty="0">
              <a:solidFill>
                <a:srgbClr val="002060"/>
              </a:solidFill>
            </a:endParaRPr>
          </a:p>
        </p:txBody>
      </p:sp>
    </p:spTree>
    <p:extLst>
      <p:ext uri="{BB962C8B-B14F-4D97-AF65-F5344CB8AC3E}">
        <p14:creationId xmlns:p14="http://schemas.microsoft.com/office/powerpoint/2010/main" val="6168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20305" y="908720"/>
            <a:ext cx="7992888" cy="5121274"/>
          </a:xfrm>
          <a:prstGeom prst="rect">
            <a:avLst/>
          </a:prstGeom>
        </p:spPr>
        <p:txBody>
          <a:bodyPr wrap="square">
            <a:spAutoFit/>
          </a:bodyPr>
          <a:lstStyle/>
          <a:p>
            <a:pPr marL="228600" indent="220980" algn="just">
              <a:lnSpc>
                <a:spcPct val="150000"/>
              </a:lnSpc>
              <a:spcAft>
                <a:spcPts val="0"/>
              </a:spcAft>
            </a:pPr>
            <a:r>
              <a:rPr lang="ru-RU" sz="2000" dirty="0">
                <a:solidFill>
                  <a:srgbClr val="002060"/>
                </a:solidFill>
                <a:latin typeface="Times New Roman"/>
                <a:ea typeface="Times New Roman"/>
                <a:cs typeface="Times New Roman"/>
              </a:rPr>
              <a:t>Конечно, замечательно вырастить овощи и фрукты в своём саду, они не будут ехать к нам из дальних стран и сохранят больше полезных веществ.</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Таким образом, наши предположения полностью подтвердились:</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удобней и легче пользоваться соковыжималкой, чем тёркой;</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полезней пить свежий сок, а не магазинный;</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 можно смешивать некоторые соки для большей пользы.</a:t>
            </a:r>
            <a:endParaRPr lang="ru-RU" sz="2000" dirty="0">
              <a:solidFill>
                <a:srgbClr val="002060"/>
              </a:solidFill>
              <a:ea typeface="Times New Roman"/>
              <a:cs typeface="Times New Roman"/>
            </a:endParaRPr>
          </a:p>
          <a:p>
            <a:pPr marL="228600" indent="220980" algn="just">
              <a:lnSpc>
                <a:spcPct val="150000"/>
              </a:lnSpc>
              <a:spcAft>
                <a:spcPts val="0"/>
              </a:spcAft>
            </a:pPr>
            <a:r>
              <a:rPr lang="ru-RU" sz="2000" dirty="0">
                <a:solidFill>
                  <a:srgbClr val="002060"/>
                </a:solidFill>
                <a:latin typeface="Times New Roman"/>
                <a:ea typeface="Times New Roman"/>
                <a:cs typeface="Times New Roman"/>
              </a:rPr>
              <a:t>Об этом мы решили рассказать вам и нашим родителям, для чего выпустили специальный журнал, который называется «Вкусные помощники здоровья». Почитайте его, вам будет интересно! </a:t>
            </a:r>
            <a:r>
              <a:rPr lang="ru-RU" sz="2000" dirty="0" smtClean="0">
                <a:solidFill>
                  <a:srgbClr val="002060"/>
                </a:solidFill>
                <a:latin typeface="Times New Roman"/>
                <a:ea typeface="Times New Roman"/>
                <a:cs typeface="Times New Roman"/>
              </a:rPr>
              <a:t>       Пейте </a:t>
            </a:r>
            <a:r>
              <a:rPr lang="ru-RU" sz="2000" dirty="0">
                <a:solidFill>
                  <a:srgbClr val="002060"/>
                </a:solidFill>
                <a:latin typeface="Times New Roman"/>
                <a:ea typeface="Times New Roman"/>
                <a:cs typeface="Times New Roman"/>
              </a:rPr>
              <a:t>свежие соки и будьте здоровы!</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6168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613565" y="116632"/>
            <a:ext cx="1899110" cy="463397"/>
          </a:xfrm>
          <a:prstGeom prst="rect">
            <a:avLst/>
          </a:prstGeom>
        </p:spPr>
        <p:txBody>
          <a:bodyPr wrap="none">
            <a:spAutoFit/>
          </a:bodyPr>
          <a:lstStyle/>
          <a:p>
            <a:pPr algn="ctr">
              <a:lnSpc>
                <a:spcPct val="150000"/>
              </a:lnSpc>
              <a:spcAft>
                <a:spcPts val="0"/>
              </a:spcAft>
            </a:pPr>
            <a:r>
              <a:rPr lang="ru-RU" b="1" dirty="0">
                <a:solidFill>
                  <a:srgbClr val="002060"/>
                </a:solidFill>
                <a:latin typeface="Times New Roman"/>
                <a:ea typeface="Times New Roman"/>
                <a:cs typeface="Times New Roman"/>
              </a:rPr>
              <a:t>ЗАКЛЮЧЕНИЕ</a:t>
            </a:r>
            <a:endParaRPr lang="ru-RU" sz="1400" dirty="0">
              <a:solidFill>
                <a:srgbClr val="002060"/>
              </a:solidFill>
              <a:ea typeface="Times New Roman"/>
              <a:cs typeface="Times New Roman"/>
            </a:endParaRPr>
          </a:p>
        </p:txBody>
      </p:sp>
      <p:sp>
        <p:nvSpPr>
          <p:cNvPr id="4" name="Прямоугольник 3"/>
          <p:cNvSpPr/>
          <p:nvPr/>
        </p:nvSpPr>
        <p:spPr>
          <a:xfrm>
            <a:off x="496778" y="565476"/>
            <a:ext cx="8352928" cy="7017049"/>
          </a:xfrm>
          <a:prstGeom prst="rect">
            <a:avLst/>
          </a:prstGeom>
        </p:spPr>
        <p:txBody>
          <a:bodyPr wrap="square">
            <a:spAutoFit/>
          </a:bodyPr>
          <a:lstStyle/>
          <a:p>
            <a:pPr algn="just">
              <a:lnSpc>
                <a:spcPct val="150000"/>
              </a:lnSpc>
              <a:spcAft>
                <a:spcPts val="1000"/>
              </a:spcAft>
            </a:pPr>
            <a:r>
              <a:rPr lang="ru-RU" sz="2000" b="1" dirty="0">
                <a:solidFill>
                  <a:srgbClr val="002060"/>
                </a:solidFill>
                <a:latin typeface="Times New Roman"/>
                <a:ea typeface="Times New Roman"/>
                <a:cs typeface="Times New Roman"/>
              </a:rPr>
              <a:t>Полученный результат:</a:t>
            </a:r>
            <a:r>
              <a:rPr lang="ru-RU" sz="2000" dirty="0">
                <a:solidFill>
                  <a:srgbClr val="002060"/>
                </a:solidFill>
                <a:latin typeface="Times New Roman"/>
                <a:ea typeface="Times New Roman"/>
                <a:cs typeface="Times New Roman"/>
              </a:rPr>
              <a:t> гипотеза об оказании позитивного влияния на развитие познавательной активности детей среднего дошкольного возраста  в части ознакомления их с принципами здорового питания посредством самостоятельной практической и экспериментальной деятельности полностью подтверждена, полученные результаты соотносятся с основной целью исследования.  По итогам проекта совместно с детьми издан журнал  для родителей «Вкусные помощники здоровья», знакомящий с принципами здорового питания детей и взрослых.</a:t>
            </a:r>
            <a:endParaRPr lang="ru-RU" sz="2000" dirty="0">
              <a:solidFill>
                <a:srgbClr val="002060"/>
              </a:solidFill>
              <a:ea typeface="Times New Roman"/>
              <a:cs typeface="Times New Roman"/>
            </a:endParaRPr>
          </a:p>
          <a:p>
            <a:pPr indent="449580" algn="just">
              <a:lnSpc>
                <a:spcPct val="150000"/>
              </a:lnSpc>
              <a:spcAft>
                <a:spcPts val="0"/>
              </a:spcAft>
            </a:pPr>
            <a:r>
              <a:rPr lang="ru-RU" sz="2000" b="1" dirty="0">
                <a:solidFill>
                  <a:srgbClr val="002060"/>
                </a:solidFill>
                <a:latin typeface="Times New Roman"/>
                <a:ea typeface="Times New Roman"/>
                <a:cs typeface="Times New Roman"/>
              </a:rPr>
              <a:t>Перспективы развития проекта:</a:t>
            </a:r>
            <a:endParaRPr lang="ru-RU" sz="2000" dirty="0">
              <a:solidFill>
                <a:srgbClr val="002060"/>
              </a:solidFill>
              <a:ea typeface="Times New Roman"/>
              <a:cs typeface="Times New Roman"/>
            </a:endParaRPr>
          </a:p>
          <a:p>
            <a:pPr algn="just">
              <a:lnSpc>
                <a:spcPct val="150000"/>
              </a:lnSpc>
              <a:spcAft>
                <a:spcPts val="0"/>
              </a:spcAft>
            </a:pPr>
            <a:r>
              <a:rPr lang="ru-RU" sz="2000" b="1" dirty="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 распространение проекта посредством </a:t>
            </a:r>
            <a:r>
              <a:rPr lang="ru-RU" sz="2000" dirty="0" err="1">
                <a:solidFill>
                  <a:srgbClr val="002060"/>
                </a:solidFill>
                <a:latin typeface="Times New Roman"/>
                <a:ea typeface="Times New Roman"/>
                <a:cs typeface="Times New Roman"/>
              </a:rPr>
              <a:t>интернет-ресурсов</a:t>
            </a:r>
            <a:r>
              <a:rPr lang="ru-RU" sz="2000" dirty="0">
                <a:solidFill>
                  <a:srgbClr val="002060"/>
                </a:solidFill>
                <a:latin typeface="Times New Roman"/>
                <a:ea typeface="Times New Roman"/>
                <a:cs typeface="Times New Roman"/>
              </a:rPr>
              <a:t>;</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 распространение познавательного журнала среди родителей других групп детского сада.</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a:t>
            </a:r>
            <a:endParaRPr lang="ru-RU" sz="2000" dirty="0">
              <a:solidFill>
                <a:srgbClr val="002060"/>
              </a:solidFill>
              <a:ea typeface="Times New Roman"/>
              <a:cs typeface="Times New Roman"/>
            </a:endParaRPr>
          </a:p>
          <a:p>
            <a:pPr>
              <a:lnSpc>
                <a:spcPct val="115000"/>
              </a:lnSpc>
              <a:spcAft>
                <a:spcPts val="1000"/>
              </a:spcAft>
            </a:pPr>
            <a:r>
              <a:rPr lang="ru-RU" sz="2000" dirty="0">
                <a:solidFill>
                  <a:srgbClr val="002060"/>
                </a:solidFill>
                <a:ea typeface="Times New Roman"/>
                <a:cs typeface="Times New Roman"/>
              </a:rPr>
              <a:t> </a:t>
            </a:r>
          </a:p>
        </p:txBody>
      </p:sp>
    </p:spTree>
    <p:extLst>
      <p:ext uri="{BB962C8B-B14F-4D97-AF65-F5344CB8AC3E}">
        <p14:creationId xmlns:p14="http://schemas.microsoft.com/office/powerpoint/2010/main" val="5681996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42507" y="-362554"/>
            <a:ext cx="8229600" cy="1143000"/>
          </a:xfrm>
        </p:spPr>
        <p:txBody>
          <a:bodyPr>
            <a:normAutofit/>
          </a:bodyPr>
          <a:lstStyle/>
          <a:p>
            <a:r>
              <a:rPr lang="ru-RU" sz="2800" b="1" dirty="0" smtClean="0">
                <a:solidFill>
                  <a:srgbClr val="002060"/>
                </a:solidFill>
                <a:latin typeface="Times New Roman" panose="02020603050405020304" pitchFamily="18" charset="0"/>
                <a:cs typeface="Times New Roman" panose="02020603050405020304" pitchFamily="18" charset="0"/>
              </a:rPr>
              <a:t>Работа по проекту.</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Picture 2" descr="C:\Users\1\Desktop\ФОТО СОК\IMG_79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539" y="908720"/>
            <a:ext cx="8557538" cy="5705025"/>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8539" y="404664"/>
            <a:ext cx="8557537" cy="400110"/>
          </a:xfrm>
          <a:prstGeom prst="rect">
            <a:avLst/>
          </a:prstGeom>
        </p:spPr>
        <p:txBody>
          <a:bodyPr wrap="square">
            <a:spAutoFit/>
          </a:bodyPr>
          <a:lstStyle/>
          <a:p>
            <a:pPr algn="ctr"/>
            <a:r>
              <a:rPr lang="ru-RU" sz="2000" dirty="0" smtClean="0">
                <a:solidFill>
                  <a:srgbClr val="002060"/>
                </a:solidFill>
                <a:latin typeface="Times New Roman"/>
                <a:ea typeface="Times New Roman"/>
              </a:rPr>
              <a:t>Рассматривание тёрки знакомство по правилам </a:t>
            </a:r>
            <a:r>
              <a:rPr lang="ru-RU" sz="2000" dirty="0">
                <a:solidFill>
                  <a:srgbClr val="002060"/>
                </a:solidFill>
                <a:latin typeface="Times New Roman"/>
                <a:ea typeface="Times New Roman"/>
              </a:rPr>
              <a:t>работы </a:t>
            </a:r>
            <a:r>
              <a:rPr lang="ru-RU" sz="2000" dirty="0" smtClean="0">
                <a:solidFill>
                  <a:srgbClr val="002060"/>
                </a:solidFill>
                <a:latin typeface="Times New Roman"/>
                <a:ea typeface="Times New Roman"/>
              </a:rPr>
              <a:t>с ней.</a:t>
            </a:r>
            <a:endParaRPr lang="ru-RU" sz="2000" dirty="0">
              <a:solidFill>
                <a:srgbClr val="002060"/>
              </a:solidFill>
            </a:endParaRPr>
          </a:p>
        </p:txBody>
      </p:sp>
    </p:spTree>
    <p:extLst>
      <p:ext uri="{BB962C8B-B14F-4D97-AF65-F5344CB8AC3E}">
        <p14:creationId xmlns:p14="http://schemas.microsoft.com/office/powerpoint/2010/main" val="12482183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1\Desktop\ФОТО СОК\IMG_79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908720"/>
            <a:ext cx="8268822" cy="5512548"/>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178" y="228273"/>
            <a:ext cx="8557537" cy="400110"/>
          </a:xfrm>
          <a:prstGeom prst="rect">
            <a:avLst/>
          </a:prstGeom>
        </p:spPr>
        <p:txBody>
          <a:bodyPr wrap="square">
            <a:spAutoFit/>
          </a:bodyPr>
          <a:lstStyle/>
          <a:p>
            <a:pPr algn="ctr"/>
            <a:r>
              <a:rPr lang="ru-RU" sz="2000" dirty="0" smtClean="0">
                <a:solidFill>
                  <a:srgbClr val="002060"/>
                </a:solidFill>
                <a:latin typeface="Times New Roman"/>
                <a:ea typeface="Times New Roman"/>
              </a:rPr>
              <a:t>Подготовка яблок к выжиманию сока.</a:t>
            </a:r>
            <a:endParaRPr lang="ru-RU" sz="2000" dirty="0">
              <a:solidFill>
                <a:srgbClr val="002060"/>
              </a:solidFill>
            </a:endParaRPr>
          </a:p>
        </p:txBody>
      </p:sp>
    </p:spTree>
    <p:extLst>
      <p:ext uri="{BB962C8B-B14F-4D97-AF65-F5344CB8AC3E}">
        <p14:creationId xmlns:p14="http://schemas.microsoft.com/office/powerpoint/2010/main" val="2314675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08836" y="548680"/>
            <a:ext cx="8496944" cy="5582939"/>
          </a:xfrm>
          <a:prstGeom prst="rect">
            <a:avLst/>
          </a:prstGeom>
        </p:spPr>
        <p:txBody>
          <a:bodyPr wrap="square">
            <a:spAutoFit/>
          </a:bodyPr>
          <a:lstStyle/>
          <a:p>
            <a:pPr lvl="0" algn="just">
              <a:lnSpc>
                <a:spcPct val="150000"/>
              </a:lnSpc>
            </a:pPr>
            <a:r>
              <a:rPr lang="ru-RU" sz="2000" dirty="0">
                <a:solidFill>
                  <a:srgbClr val="002060"/>
                </a:solidFill>
                <a:latin typeface="Times New Roman"/>
                <a:ea typeface="Times New Roman"/>
                <a:cs typeface="Times New Roman"/>
              </a:rPr>
              <a:t>Наблюдая за детьми среднего дошкольного возраста, я выявила, что дети, уже имея первоначальные элементарные представления о принципах здорового образа жизни и правильного питания, всё ещё недостаточно осведомлены о естественной «кладовой витаминов», существующей в природе; у них слабо развита экологическая культура и они пока не могут увидеть и отследить взаимосвязь между здоровьем природы и здоровьем человека.</a:t>
            </a:r>
            <a:endParaRPr lang="ru-RU" sz="2000" dirty="0">
              <a:solidFill>
                <a:srgbClr val="002060"/>
              </a:solidFill>
              <a:ea typeface="Times New Roman"/>
              <a:cs typeface="Times New Roman"/>
            </a:endParaRPr>
          </a:p>
          <a:p>
            <a:pPr lvl="0" algn="just">
              <a:lnSpc>
                <a:spcPct val="150000"/>
              </a:lnSpc>
            </a:pPr>
            <a:r>
              <a:rPr lang="ru-RU" sz="2000" dirty="0">
                <a:solidFill>
                  <a:srgbClr val="002060"/>
                </a:solidFill>
                <a:latin typeface="Times New Roman"/>
                <a:ea typeface="Times New Roman"/>
                <a:cs typeface="Times New Roman"/>
              </a:rPr>
              <a:t>	 Работа над данным проектом будет способствовать  развитию у детей таких качества, как «Любознательный, активный», «Способный решать интеллектуальные и личностные задачи (проблемы), адекватные возрасту», «Имеющий первичные представления (общая осведомлённость)».</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52153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1\Desktop\ФОТО СОК\IMG_79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368" y="908720"/>
            <a:ext cx="8403809" cy="5602539"/>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79712" y="328356"/>
            <a:ext cx="5612434" cy="400110"/>
          </a:xfrm>
          <a:prstGeom prst="rect">
            <a:avLst/>
          </a:prstGeom>
        </p:spPr>
        <p:txBody>
          <a:bodyPr wrap="none">
            <a:spAutoFit/>
          </a:bodyPr>
          <a:lstStyle/>
          <a:p>
            <a:r>
              <a:rPr lang="ru-RU" sz="2000" dirty="0" smtClean="0">
                <a:solidFill>
                  <a:srgbClr val="002060"/>
                </a:solidFill>
                <a:latin typeface="Times New Roman"/>
                <a:ea typeface="Times New Roman"/>
              </a:rPr>
              <a:t>Приготовление яблочного сока с помощью тёрки.</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38"/>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1\Desktop\ФОТО СОК\IMG_79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121" y="836712"/>
            <a:ext cx="8436288" cy="5624192"/>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1680" y="260648"/>
            <a:ext cx="6267741" cy="400110"/>
          </a:xfrm>
          <a:prstGeom prst="rect">
            <a:avLst/>
          </a:prstGeom>
        </p:spPr>
        <p:txBody>
          <a:bodyPr wrap="none">
            <a:spAutoFit/>
          </a:bodyPr>
          <a:lstStyle/>
          <a:p>
            <a:r>
              <a:rPr lang="ru-RU" sz="2000" dirty="0" smtClean="0">
                <a:solidFill>
                  <a:srgbClr val="002060"/>
                </a:solidFill>
                <a:latin typeface="Times New Roman"/>
              </a:rPr>
              <a:t>Накладываем протёртые яблоки на марлевые салфетки.</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1\Desktop\ФОТО СОК\IMG_79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759" y="764704"/>
            <a:ext cx="8495011" cy="5663341"/>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907704" y="246976"/>
            <a:ext cx="5870325" cy="400110"/>
          </a:xfrm>
          <a:prstGeom prst="rect">
            <a:avLst/>
          </a:prstGeom>
        </p:spPr>
        <p:txBody>
          <a:bodyPr wrap="none">
            <a:spAutoFit/>
          </a:bodyPr>
          <a:lstStyle/>
          <a:p>
            <a:r>
              <a:rPr lang="ru-RU" sz="2000" dirty="0" smtClean="0">
                <a:solidFill>
                  <a:srgbClr val="002060"/>
                </a:solidFill>
                <a:latin typeface="Times New Roman"/>
                <a:ea typeface="Times New Roman"/>
              </a:rPr>
              <a:t>Выжимаем яблочный сок через марлевые салфетки.</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1\Desktop\ФОТО СОК\IMG_79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836712"/>
            <a:ext cx="8336835" cy="5557889"/>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979711" y="134464"/>
            <a:ext cx="5870325" cy="400110"/>
          </a:xfrm>
          <a:prstGeom prst="rect">
            <a:avLst/>
          </a:prstGeom>
        </p:spPr>
        <p:txBody>
          <a:bodyPr wrap="none">
            <a:spAutoFit/>
          </a:bodyPr>
          <a:lstStyle/>
          <a:p>
            <a:r>
              <a:rPr lang="ru-RU" sz="2000" dirty="0" smtClean="0">
                <a:solidFill>
                  <a:srgbClr val="002060"/>
                </a:solidFill>
                <a:latin typeface="Times New Roman"/>
                <a:ea typeface="Times New Roman"/>
              </a:rPr>
              <a:t>Выжимаем яблочный сок через марлевые салфетки.</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1\Desktop\ФОТО СОК\IMG_7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908720"/>
            <a:ext cx="8329800" cy="55532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907704" y="277456"/>
            <a:ext cx="5870325" cy="400110"/>
          </a:xfrm>
          <a:prstGeom prst="rect">
            <a:avLst/>
          </a:prstGeom>
        </p:spPr>
        <p:txBody>
          <a:bodyPr wrap="none">
            <a:spAutoFit/>
          </a:bodyPr>
          <a:lstStyle/>
          <a:p>
            <a:r>
              <a:rPr lang="ru-RU" sz="2000" dirty="0" smtClean="0">
                <a:solidFill>
                  <a:srgbClr val="002060"/>
                </a:solidFill>
                <a:latin typeface="Times New Roman"/>
                <a:ea typeface="Times New Roman"/>
              </a:rPr>
              <a:t>Выжимаем яблочный сок через марлевые салфетки.</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1\Desktop\ФОТО СОК\IMG_7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97" y="866978"/>
            <a:ext cx="8424936" cy="5616624"/>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5221" y="262216"/>
            <a:ext cx="7486088" cy="400110"/>
          </a:xfrm>
          <a:prstGeom prst="rect">
            <a:avLst/>
          </a:prstGeom>
        </p:spPr>
        <p:txBody>
          <a:bodyPr wrap="none">
            <a:spAutoFit/>
          </a:bodyPr>
          <a:lstStyle/>
          <a:p>
            <a:r>
              <a:rPr lang="ru-RU" sz="2000" dirty="0" smtClean="0">
                <a:solidFill>
                  <a:srgbClr val="002060"/>
                </a:solidFill>
                <a:latin typeface="Times New Roman"/>
                <a:ea typeface="Times New Roman"/>
              </a:rPr>
              <a:t>Выжимаем апельсиновый сок с помощью ручной соковыжималки.</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1\Desktop\ФОТО СОК\IMG_79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806" y="980728"/>
            <a:ext cx="8416917" cy="5611278"/>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08746" y="295832"/>
            <a:ext cx="3739037" cy="400110"/>
          </a:xfrm>
          <a:prstGeom prst="rect">
            <a:avLst/>
          </a:prstGeom>
        </p:spPr>
        <p:txBody>
          <a:bodyPr wrap="none">
            <a:spAutoFit/>
          </a:bodyPr>
          <a:lstStyle/>
          <a:p>
            <a:r>
              <a:rPr lang="ru-RU" sz="2000" dirty="0" smtClean="0">
                <a:solidFill>
                  <a:srgbClr val="002060"/>
                </a:solidFill>
                <a:latin typeface="Times New Roman"/>
                <a:ea typeface="Times New Roman"/>
              </a:rPr>
              <a:t>Дегустация апельсинового сока.</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1\Desktop\ФОТО СОК\IMG_79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272" y="980389"/>
            <a:ext cx="8451200" cy="5634133"/>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08746" y="295832"/>
            <a:ext cx="3739037" cy="400110"/>
          </a:xfrm>
          <a:prstGeom prst="rect">
            <a:avLst/>
          </a:prstGeom>
        </p:spPr>
        <p:txBody>
          <a:bodyPr wrap="none">
            <a:spAutoFit/>
          </a:bodyPr>
          <a:lstStyle/>
          <a:p>
            <a:r>
              <a:rPr lang="ru-RU" sz="2000" dirty="0" smtClean="0">
                <a:solidFill>
                  <a:srgbClr val="002060"/>
                </a:solidFill>
                <a:latin typeface="Times New Roman"/>
                <a:ea typeface="Times New Roman"/>
              </a:rPr>
              <a:t>Дегустация апельсинового сока.</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1\Desktop\ФОТО СОК\IMG_79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980728"/>
            <a:ext cx="8323204" cy="5548803"/>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178" y="228273"/>
            <a:ext cx="8557537" cy="400110"/>
          </a:xfrm>
          <a:prstGeom prst="rect">
            <a:avLst/>
          </a:prstGeom>
        </p:spPr>
        <p:txBody>
          <a:bodyPr wrap="square">
            <a:spAutoFit/>
          </a:bodyPr>
          <a:lstStyle/>
          <a:p>
            <a:pPr algn="ctr"/>
            <a:r>
              <a:rPr lang="ru-RU" sz="2000" dirty="0" smtClean="0">
                <a:solidFill>
                  <a:srgbClr val="002060"/>
                </a:solidFill>
                <a:latin typeface="Times New Roman"/>
                <a:ea typeface="Times New Roman"/>
              </a:rPr>
              <a:t>Подготовка яблок и груш к выжиманию сока.</a:t>
            </a:r>
            <a:endParaRPr lang="ru-RU" sz="2000" dirty="0">
              <a:solidFill>
                <a:srgbClr val="002060"/>
              </a:solidFill>
            </a:endParaRPr>
          </a:p>
        </p:txBody>
      </p:sp>
    </p:spTree>
    <p:extLst>
      <p:ext uri="{BB962C8B-B14F-4D97-AF65-F5344CB8AC3E}">
        <p14:creationId xmlns:p14="http://schemas.microsoft.com/office/powerpoint/2010/main" val="7096057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1\Desktop\ФОТО СОК\IMG_79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980728"/>
            <a:ext cx="8208769" cy="5472513"/>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178" y="228273"/>
            <a:ext cx="8557537" cy="400110"/>
          </a:xfrm>
          <a:prstGeom prst="rect">
            <a:avLst/>
          </a:prstGeom>
        </p:spPr>
        <p:txBody>
          <a:bodyPr wrap="square">
            <a:spAutoFit/>
          </a:bodyPr>
          <a:lstStyle/>
          <a:p>
            <a:pPr algn="ctr"/>
            <a:r>
              <a:rPr lang="ru-RU" sz="2000" dirty="0" smtClean="0">
                <a:solidFill>
                  <a:srgbClr val="002060"/>
                </a:solidFill>
                <a:latin typeface="Times New Roman"/>
                <a:ea typeface="Times New Roman"/>
              </a:rPr>
              <a:t>Закладывание продуктов в соковыжималку.</a:t>
            </a:r>
            <a:endParaRPr lang="ru-RU" sz="2000" dirty="0">
              <a:solidFill>
                <a:srgbClr val="002060"/>
              </a:solidFill>
            </a:endParaRPr>
          </a:p>
        </p:txBody>
      </p:sp>
    </p:spTree>
    <p:extLst>
      <p:ext uri="{BB962C8B-B14F-4D97-AF65-F5344CB8AC3E}">
        <p14:creationId xmlns:p14="http://schemas.microsoft.com/office/powerpoint/2010/main" val="4218899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08836" y="-459432"/>
            <a:ext cx="8496944" cy="6417141"/>
          </a:xfrm>
          <a:prstGeom prst="rect">
            <a:avLst/>
          </a:prstGeom>
        </p:spPr>
        <p:txBody>
          <a:bodyPr wrap="square">
            <a:spAutoFit/>
          </a:bodyPr>
          <a:lstStyle/>
          <a:p>
            <a:pPr algn="just">
              <a:lnSpc>
                <a:spcPct val="150000"/>
              </a:lnSpc>
              <a:spcAft>
                <a:spcPts val="0"/>
              </a:spcAft>
            </a:pPr>
            <a:r>
              <a:rPr lang="ru-RU" sz="3200" b="1" dirty="0" smtClean="0">
                <a:latin typeface="Times New Roman"/>
                <a:ea typeface="Times New Roman"/>
                <a:cs typeface="Times New Roman"/>
              </a:rPr>
              <a:t>                                                                                   </a:t>
            </a:r>
          </a:p>
          <a:p>
            <a:pPr algn="just">
              <a:lnSpc>
                <a:spcPct val="150000"/>
              </a:lnSpc>
              <a:spcAft>
                <a:spcPts val="0"/>
              </a:spcAft>
            </a:pPr>
            <a:r>
              <a:rPr lang="ru-RU" sz="3200" b="1" dirty="0">
                <a:latin typeface="Times New Roman"/>
                <a:ea typeface="Times New Roman"/>
                <a:cs typeface="Times New Roman"/>
              </a:rPr>
              <a:t> </a:t>
            </a:r>
            <a:r>
              <a:rPr lang="ru-RU" sz="3200" b="1" dirty="0" smtClean="0">
                <a:latin typeface="Times New Roman"/>
                <a:ea typeface="Times New Roman"/>
                <a:cs typeface="Times New Roman"/>
              </a:rPr>
              <a:t>                            </a:t>
            </a:r>
            <a:r>
              <a:rPr lang="ru-RU" sz="3200" b="1" dirty="0" smtClean="0">
                <a:solidFill>
                  <a:srgbClr val="002060"/>
                </a:solidFill>
                <a:latin typeface="Times New Roman"/>
                <a:ea typeface="Times New Roman"/>
                <a:cs typeface="Times New Roman"/>
              </a:rPr>
              <a:t> Актуальность</a:t>
            </a:r>
            <a:r>
              <a:rPr lang="ru-RU" sz="3200" b="1" dirty="0">
                <a:solidFill>
                  <a:srgbClr val="002060"/>
                </a:solidFill>
                <a:latin typeface="Times New Roman"/>
                <a:ea typeface="Times New Roman"/>
                <a:cs typeface="Times New Roman"/>
              </a:rPr>
              <a:t>. </a:t>
            </a:r>
            <a:endParaRPr lang="ru-RU" sz="700" b="1" dirty="0">
              <a:solidFill>
                <a:srgbClr val="002060"/>
              </a:solidFill>
              <a:latin typeface="Times New Roman"/>
              <a:ea typeface="Times New Roman"/>
              <a:cs typeface="Times New Roman"/>
            </a:endParaRPr>
          </a:p>
          <a:p>
            <a:pPr algn="just">
              <a:lnSpc>
                <a:spcPct val="150000"/>
              </a:lnSpc>
              <a:spcAft>
                <a:spcPts val="0"/>
              </a:spcAft>
            </a:pPr>
            <a:endParaRPr lang="ru-RU" sz="700" b="1" dirty="0" smtClean="0">
              <a:solidFill>
                <a:srgbClr val="002060"/>
              </a:solidFill>
              <a:latin typeface="Times New Roman"/>
              <a:ea typeface="Times New Roman"/>
              <a:cs typeface="Times New Roman"/>
            </a:endParaRPr>
          </a:p>
          <a:p>
            <a:pPr algn="just">
              <a:lnSpc>
                <a:spcPct val="150000"/>
              </a:lnSpc>
              <a:spcAft>
                <a:spcPts val="0"/>
              </a:spcAft>
            </a:pPr>
            <a:endParaRPr lang="ru-RU" sz="300" dirty="0" smtClean="0">
              <a:solidFill>
                <a:srgbClr val="002060"/>
              </a:solidFill>
              <a:latin typeface="Times New Roman"/>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В </a:t>
            </a:r>
            <a:r>
              <a:rPr lang="ru-RU" sz="2000" dirty="0">
                <a:solidFill>
                  <a:srgbClr val="002060"/>
                </a:solidFill>
                <a:latin typeface="Times New Roman"/>
                <a:ea typeface="Times New Roman"/>
                <a:cs typeface="Times New Roman"/>
              </a:rPr>
              <a:t>последние годы наметилась стабильная тенденция к ухудшению здоровья детского населения. Экологические проблемы, различные отрицательные бытовые факторы, а в большей мере некачественная вода, химические добавки в продукты питания агрессивно воздействуют на здоровье дошкольника. Это особенно важно для детей, живущих в условиях Крайнего Севера.</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Для решения данной проблемы я выбрала работу по проекту «Свежий сок – здоровья залог!», т.к. считаю, что именно свежие, качественные продукты  повышают иммунитет растущего организма, благотворно влияют на его функционирование и жизнедеятельность. </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521533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1\Desktop\ФОТО СОК\IMG_7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355" y="1006456"/>
            <a:ext cx="8493819" cy="5662545"/>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178" y="228273"/>
            <a:ext cx="8557537" cy="400110"/>
          </a:xfrm>
          <a:prstGeom prst="rect">
            <a:avLst/>
          </a:prstGeom>
        </p:spPr>
        <p:txBody>
          <a:bodyPr wrap="square">
            <a:spAutoFit/>
          </a:bodyPr>
          <a:lstStyle/>
          <a:p>
            <a:pPr algn="ctr"/>
            <a:r>
              <a:rPr lang="ru-RU" sz="2000" dirty="0" smtClean="0">
                <a:solidFill>
                  <a:srgbClr val="002060"/>
                </a:solidFill>
                <a:latin typeface="Times New Roman"/>
                <a:ea typeface="Times New Roman"/>
              </a:rPr>
              <a:t>Выжимание яблочно – грушевого  сока  электрической соковыжималкой.</a:t>
            </a:r>
            <a:endParaRPr lang="ru-RU" sz="2000" dirty="0">
              <a:solidFill>
                <a:srgbClr val="002060"/>
              </a:solidFill>
            </a:endParaRPr>
          </a:p>
        </p:txBody>
      </p:sp>
    </p:spTree>
    <p:extLst>
      <p:ext uri="{BB962C8B-B14F-4D97-AF65-F5344CB8AC3E}">
        <p14:creationId xmlns:p14="http://schemas.microsoft.com/office/powerpoint/2010/main" val="709605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1\Desktop\ФОТО СОК\IMG_79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657" y="980728"/>
            <a:ext cx="8431216" cy="562081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178" y="228273"/>
            <a:ext cx="8557537" cy="400110"/>
          </a:xfrm>
          <a:prstGeom prst="rect">
            <a:avLst/>
          </a:prstGeom>
        </p:spPr>
        <p:txBody>
          <a:bodyPr wrap="square">
            <a:spAutoFit/>
          </a:bodyPr>
          <a:lstStyle/>
          <a:p>
            <a:pPr algn="ctr"/>
            <a:r>
              <a:rPr lang="ru-RU" sz="2000" dirty="0" smtClean="0">
                <a:solidFill>
                  <a:srgbClr val="002060"/>
                </a:solidFill>
                <a:latin typeface="Times New Roman"/>
                <a:ea typeface="Times New Roman"/>
              </a:rPr>
              <a:t>Выжимание яблочно – грушевого  сока  электрической соковыжималкой.</a:t>
            </a:r>
            <a:endParaRPr lang="ru-RU" sz="2000" dirty="0">
              <a:solidFill>
                <a:srgbClr val="002060"/>
              </a:solidFill>
            </a:endParaRPr>
          </a:p>
        </p:txBody>
      </p:sp>
    </p:spTree>
    <p:extLst>
      <p:ext uri="{BB962C8B-B14F-4D97-AF65-F5344CB8AC3E}">
        <p14:creationId xmlns:p14="http://schemas.microsoft.com/office/powerpoint/2010/main" val="709605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1\Desktop\ФОТО СОК\IMG_79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36712"/>
            <a:ext cx="8503224" cy="5668816"/>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295832"/>
            <a:ext cx="4362284" cy="400110"/>
          </a:xfrm>
          <a:prstGeom prst="rect">
            <a:avLst/>
          </a:prstGeom>
        </p:spPr>
        <p:txBody>
          <a:bodyPr wrap="none">
            <a:spAutoFit/>
          </a:bodyPr>
          <a:lstStyle/>
          <a:p>
            <a:r>
              <a:rPr lang="ru-RU" sz="2000" dirty="0" smtClean="0">
                <a:solidFill>
                  <a:srgbClr val="002060"/>
                </a:solidFill>
                <a:latin typeface="Times New Roman"/>
                <a:ea typeface="Times New Roman"/>
              </a:rPr>
              <a:t>Дегустация яблочно - грушевого сока.</a:t>
            </a:r>
            <a:endParaRPr lang="ru-RU" sz="2000" dirty="0">
              <a:solidFill>
                <a:srgbClr val="002060"/>
              </a:solidFill>
            </a:endParaRPr>
          </a:p>
        </p:txBody>
      </p:sp>
    </p:spTree>
    <p:extLst>
      <p:ext uri="{BB962C8B-B14F-4D97-AF65-F5344CB8AC3E}">
        <p14:creationId xmlns:p14="http://schemas.microsoft.com/office/powerpoint/2010/main" val="7096057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Users\1\Desktop\ФОТО СОК\IMG_79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19" y="1124744"/>
            <a:ext cx="8307692" cy="5538461"/>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295832"/>
            <a:ext cx="4362284" cy="400110"/>
          </a:xfrm>
          <a:prstGeom prst="rect">
            <a:avLst/>
          </a:prstGeom>
        </p:spPr>
        <p:txBody>
          <a:bodyPr wrap="none">
            <a:spAutoFit/>
          </a:bodyPr>
          <a:lstStyle/>
          <a:p>
            <a:r>
              <a:rPr lang="ru-RU" sz="2000" dirty="0" smtClean="0">
                <a:solidFill>
                  <a:srgbClr val="002060"/>
                </a:solidFill>
                <a:latin typeface="Times New Roman"/>
                <a:ea typeface="Times New Roman"/>
              </a:rPr>
              <a:t>Дегустация яблочно - грушевого сока.</a:t>
            </a:r>
            <a:endParaRPr lang="ru-RU" sz="2000" dirty="0">
              <a:solidFill>
                <a:srgbClr val="002060"/>
              </a:solidFill>
            </a:endParaRPr>
          </a:p>
        </p:txBody>
      </p:sp>
    </p:spTree>
    <p:extLst>
      <p:ext uri="{BB962C8B-B14F-4D97-AF65-F5344CB8AC3E}">
        <p14:creationId xmlns:p14="http://schemas.microsoft.com/office/powerpoint/2010/main" val="14022733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0" y="0"/>
            <a:ext cx="9131470" cy="6880038"/>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1\Desktop\ФОТО СОК\IMG_7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792893"/>
            <a:ext cx="8496944" cy="5664629"/>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295832"/>
            <a:ext cx="4362284" cy="400110"/>
          </a:xfrm>
          <a:prstGeom prst="rect">
            <a:avLst/>
          </a:prstGeom>
        </p:spPr>
        <p:txBody>
          <a:bodyPr wrap="none">
            <a:spAutoFit/>
          </a:bodyPr>
          <a:lstStyle/>
          <a:p>
            <a:r>
              <a:rPr lang="ru-RU" sz="2000" dirty="0" smtClean="0">
                <a:solidFill>
                  <a:srgbClr val="002060"/>
                </a:solidFill>
                <a:latin typeface="Times New Roman"/>
                <a:ea typeface="Times New Roman"/>
              </a:rPr>
              <a:t>Дегустация яблочно - грушевого сока.</a:t>
            </a:r>
            <a:endParaRPr lang="ru-RU" sz="2000" dirty="0">
              <a:solidFill>
                <a:srgbClr val="002060"/>
              </a:solidFill>
            </a:endParaRPr>
          </a:p>
        </p:txBody>
      </p:sp>
    </p:spTree>
    <p:extLst>
      <p:ext uri="{BB962C8B-B14F-4D97-AF65-F5344CB8AC3E}">
        <p14:creationId xmlns:p14="http://schemas.microsoft.com/office/powerpoint/2010/main" val="944340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64118" y="13342"/>
            <a:ext cx="8064896" cy="941796"/>
          </a:xfrm>
          <a:prstGeom prst="rect">
            <a:avLst/>
          </a:prstGeom>
        </p:spPr>
        <p:txBody>
          <a:bodyPr wrap="square">
            <a:spAutoFit/>
          </a:bodyPr>
          <a:lstStyle/>
          <a:p>
            <a:pPr algn="ctr" fontAlgn="base">
              <a:lnSpc>
                <a:spcPct val="115000"/>
              </a:lnSpc>
            </a:pPr>
            <a:r>
              <a:rPr lang="ru-RU" b="1" i="1" u="sng" dirty="0">
                <a:solidFill>
                  <a:srgbClr val="002060"/>
                </a:solidFill>
                <a:latin typeface="Times New Roman"/>
                <a:ea typeface="Times New Roman"/>
                <a:cs typeface="Times New Roman"/>
              </a:rPr>
              <a:t> </a:t>
            </a:r>
            <a:r>
              <a:rPr lang="ru-RU" sz="2400" b="1" i="1" u="sng" dirty="0">
                <a:solidFill>
                  <a:srgbClr val="002060"/>
                </a:solidFill>
                <a:latin typeface="Times New Roman"/>
                <a:ea typeface="Times New Roman"/>
                <a:cs typeface="Times New Roman"/>
              </a:rPr>
              <a:t>Н</a:t>
            </a:r>
            <a:r>
              <a:rPr lang="ru-RU" sz="2400" b="1" i="1" u="sng" dirty="0" smtClean="0">
                <a:solidFill>
                  <a:srgbClr val="002060"/>
                </a:solidFill>
                <a:latin typeface="Times New Roman"/>
                <a:ea typeface="Times New Roman"/>
                <a:cs typeface="Times New Roman"/>
              </a:rPr>
              <a:t>емного </a:t>
            </a:r>
            <a:r>
              <a:rPr lang="ru-RU" sz="2400" b="1" i="1" u="sng" dirty="0">
                <a:solidFill>
                  <a:srgbClr val="002060"/>
                </a:solidFill>
                <a:latin typeface="Times New Roman"/>
                <a:ea typeface="Times New Roman"/>
                <a:cs typeface="Times New Roman"/>
              </a:rPr>
              <a:t>полезных советов, как правильно приготовить свежевыжатые соки</a:t>
            </a:r>
            <a:endParaRPr lang="ru-RU" sz="2400" dirty="0">
              <a:solidFill>
                <a:srgbClr val="002060"/>
              </a:solidFill>
              <a:ea typeface="Calibri"/>
              <a:cs typeface="Times New Roman"/>
            </a:endParaRPr>
          </a:p>
        </p:txBody>
      </p:sp>
      <p:pic>
        <p:nvPicPr>
          <p:cNvPr id="4" name="Рисунок 3" descr="soki"/>
          <p:cNvPicPr/>
          <p:nvPr/>
        </p:nvPicPr>
        <p:blipFill>
          <a:blip r:embed="rId3" cstate="print"/>
          <a:srcRect/>
          <a:stretch>
            <a:fillRect/>
          </a:stretch>
        </p:blipFill>
        <p:spPr bwMode="auto">
          <a:xfrm>
            <a:off x="251519" y="2669007"/>
            <a:ext cx="4073525" cy="3499991"/>
          </a:xfrm>
          <a:prstGeom prst="rect">
            <a:avLst/>
          </a:prstGeom>
          <a:noFill/>
          <a:ln w="38100">
            <a:solidFill>
              <a:srgbClr val="FFC000"/>
            </a:solidFill>
            <a:miter lim="800000"/>
            <a:headEnd/>
            <a:tailEnd/>
          </a:ln>
        </p:spPr>
      </p:pic>
      <p:sp>
        <p:nvSpPr>
          <p:cNvPr id="3" name="Прямоугольник 2"/>
          <p:cNvSpPr/>
          <p:nvPr/>
        </p:nvSpPr>
        <p:spPr>
          <a:xfrm>
            <a:off x="283188" y="915025"/>
            <a:ext cx="8496944" cy="1664879"/>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1. Выжимать сок лучше из слегка недозрелых фруктов, овощей и </a:t>
            </a:r>
            <a:r>
              <a:rPr lang="ru-RU" dirty="0" smtClean="0">
                <a:solidFill>
                  <a:srgbClr val="002060"/>
                </a:solidFill>
                <a:latin typeface="Times New Roman"/>
                <a:ea typeface="Times New Roman"/>
                <a:cs typeface="Times New Roman"/>
              </a:rPr>
              <a:t>ягод.</a:t>
            </a:r>
            <a:r>
              <a:rPr lang="ru-RU" sz="1600" dirty="0" smtClean="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2</a:t>
            </a:r>
            <a:r>
              <a:rPr lang="ru-RU" dirty="0">
                <a:solidFill>
                  <a:srgbClr val="002060"/>
                </a:solidFill>
                <a:latin typeface="Times New Roman"/>
                <a:ea typeface="Times New Roman"/>
                <a:cs typeface="Times New Roman"/>
              </a:rPr>
              <a:t>. Все фрукты, овощи и ягоды перед приготовлением сока нужно тщательно вымыть теплой (не горячей!) водой. Мягкие ягоды нужно слегка ополоснуть прохладной водой. Ни в коем случае не следует замачивать овощи, фрукты и ягоды – замачивание приводит к потере полезных веществ</a:t>
            </a:r>
            <a:r>
              <a:rPr lang="ru-RU" dirty="0" smtClean="0">
                <a:solidFill>
                  <a:srgbClr val="002060"/>
                </a:solidFill>
                <a:latin typeface="Times New Roman"/>
                <a:ea typeface="Times New Roman"/>
                <a:cs typeface="Times New Roman"/>
              </a:rPr>
              <a:t>.</a:t>
            </a:r>
            <a:endParaRPr lang="ru-RU" sz="1600" dirty="0">
              <a:solidFill>
                <a:srgbClr val="002060"/>
              </a:solidFill>
              <a:ea typeface="Calibri"/>
              <a:cs typeface="Times New Roman"/>
            </a:endParaRPr>
          </a:p>
        </p:txBody>
      </p:sp>
      <p:sp>
        <p:nvSpPr>
          <p:cNvPr id="5" name="Прямоугольник 4"/>
          <p:cNvSpPr/>
          <p:nvPr/>
        </p:nvSpPr>
        <p:spPr>
          <a:xfrm>
            <a:off x="4571124" y="2789627"/>
            <a:ext cx="4283968" cy="2959272"/>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3. Свежевыжатые соки нужно пить в первые 15-30 минут после приготовления. Если хочется отложить сок на несколько часов, добавьте в него немного лимонной кислоты или разведите аскорбинку – тогда сок не потемнеет и сохранит больше полезных веществ. Храните сок в холодильнике, но ни в коем случае не более суток.</a:t>
            </a:r>
            <a:endParaRPr lang="ru-RU" sz="1600" dirty="0">
              <a:solidFill>
                <a:srgbClr val="002060"/>
              </a:solidFill>
              <a:ea typeface="Calibri"/>
              <a:cs typeface="Times New Roman"/>
            </a:endParaRPr>
          </a:p>
        </p:txBody>
      </p:sp>
    </p:spTree>
    <p:extLst>
      <p:ext uri="{BB962C8B-B14F-4D97-AF65-F5344CB8AC3E}">
        <p14:creationId xmlns:p14="http://schemas.microsoft.com/office/powerpoint/2010/main" val="25667972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39552" y="310711"/>
            <a:ext cx="8208912" cy="2208810"/>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4. Овощные соки и соки из очень кислых фруктов и ягод желательно разводить водой из соотношения 2 части сока на 1 часть холодной кипяченой воды. Свежевыжатые соки для детей всегда нужно разводить водой в соотношении 1 к </a:t>
            </a:r>
            <a:r>
              <a:rPr lang="ru-RU" dirty="0" smtClean="0">
                <a:solidFill>
                  <a:srgbClr val="002060"/>
                </a:solidFill>
                <a:latin typeface="Times New Roman"/>
                <a:ea typeface="Times New Roman"/>
                <a:cs typeface="Times New Roman"/>
              </a:rPr>
              <a:t>1</a:t>
            </a:r>
            <a:endParaRPr lang="ru-RU" sz="1600" dirty="0">
              <a:solidFill>
                <a:srgbClr val="002060"/>
              </a:solidFill>
              <a:ea typeface="Calibri"/>
              <a:cs typeface="Times New Roman"/>
            </a:endParaRPr>
          </a:p>
          <a:p>
            <a:pPr algn="just" fontAlgn="base">
              <a:lnSpc>
                <a:spcPct val="115000"/>
              </a:lnSpc>
              <a:spcAft>
                <a:spcPts val="1635"/>
              </a:spcAft>
            </a:pPr>
            <a:r>
              <a:rPr lang="ru-RU" dirty="0">
                <a:solidFill>
                  <a:srgbClr val="002060"/>
                </a:solidFill>
                <a:latin typeface="Times New Roman"/>
                <a:ea typeface="Times New Roman"/>
                <a:cs typeface="Times New Roman"/>
              </a:rPr>
              <a:t>5. С фруктов и овощей для соков лучше не снимать кожицу, а просто тщательно мыть. Если же снять кожицу необходимо, старайтесь делать это очень аккуратно, снимая как можно меньший слой</a:t>
            </a:r>
            <a:r>
              <a:rPr lang="ru-RU" dirty="0" smtClean="0">
                <a:solidFill>
                  <a:srgbClr val="002060"/>
                </a:solidFill>
                <a:latin typeface="Times New Roman"/>
                <a:ea typeface="Times New Roman"/>
                <a:cs typeface="Times New Roman"/>
              </a:rPr>
              <a:t>.</a:t>
            </a:r>
            <a:endParaRPr lang="ru-RU" sz="1600" dirty="0">
              <a:solidFill>
                <a:srgbClr val="002060"/>
              </a:solidFill>
              <a:ea typeface="Calibri"/>
              <a:cs typeface="Times New Roman"/>
            </a:endParaRPr>
          </a:p>
        </p:txBody>
      </p:sp>
      <p:sp>
        <p:nvSpPr>
          <p:cNvPr id="3" name="Прямоугольник 2"/>
          <p:cNvSpPr/>
          <p:nvPr/>
        </p:nvSpPr>
        <p:spPr>
          <a:xfrm>
            <a:off x="3635896" y="2519521"/>
            <a:ext cx="5112568" cy="2003625"/>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6. Смешивать фруктовые и овощные соки не рекомендуется, так как организму нужна работа разных ферментов для того, чтобы переварились соки. Вообще, чтобы не запутаться – соблюдайте правило: желтое к желтому, оранжевое к оранжевому, зеленое к зеленому.</a:t>
            </a:r>
            <a:endParaRPr lang="ru-RU" sz="1600" dirty="0">
              <a:solidFill>
                <a:srgbClr val="002060"/>
              </a:solidFill>
              <a:ea typeface="Calibri"/>
              <a:cs typeface="Times New Roman"/>
            </a:endParaRPr>
          </a:p>
        </p:txBody>
      </p:sp>
    </p:spTree>
    <p:extLst>
      <p:ext uri="{BB962C8B-B14F-4D97-AF65-F5344CB8AC3E}">
        <p14:creationId xmlns:p14="http://schemas.microsoft.com/office/powerpoint/2010/main" val="31615836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0920"/>
            <a:ext cx="9173384" cy="726915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13"/>
          <p:cNvPicPr/>
          <p:nvPr/>
        </p:nvPicPr>
        <p:blipFill>
          <a:blip r:embed="rId3" cstate="print"/>
          <a:srcRect/>
          <a:stretch>
            <a:fillRect/>
          </a:stretch>
        </p:blipFill>
        <p:spPr bwMode="auto">
          <a:xfrm>
            <a:off x="335742" y="2825224"/>
            <a:ext cx="3456384" cy="3246778"/>
          </a:xfrm>
          <a:prstGeom prst="rect">
            <a:avLst/>
          </a:prstGeom>
          <a:noFill/>
          <a:ln w="38100">
            <a:solidFill>
              <a:srgbClr val="FFC000"/>
            </a:solidFill>
            <a:miter lim="800000"/>
            <a:headEnd/>
            <a:tailEnd/>
          </a:ln>
        </p:spPr>
      </p:pic>
      <p:sp>
        <p:nvSpPr>
          <p:cNvPr id="3" name="Прямоугольник 2"/>
          <p:cNvSpPr/>
          <p:nvPr/>
        </p:nvSpPr>
        <p:spPr>
          <a:xfrm>
            <a:off x="549806" y="516485"/>
            <a:ext cx="8136904" cy="2150140"/>
          </a:xfrm>
          <a:prstGeom prst="rect">
            <a:avLst/>
          </a:prstGeom>
        </p:spPr>
        <p:txBody>
          <a:bodyPr wrap="square">
            <a:spAutoFit/>
          </a:bodyPr>
          <a:lstStyle/>
          <a:p>
            <a:pPr algn="ctr" fontAlgn="base">
              <a:lnSpc>
                <a:spcPts val="1310"/>
              </a:lnSpc>
              <a:spcAft>
                <a:spcPts val="0"/>
              </a:spcAft>
            </a:pPr>
            <a:endParaRPr lang="ru-RU" sz="1600" dirty="0">
              <a:ea typeface="Calibri"/>
              <a:cs typeface="Times New Roman"/>
            </a:endParaRPr>
          </a:p>
          <a:p>
            <a:pPr algn="just" fontAlgn="base">
              <a:lnSpc>
                <a:spcPct val="115000"/>
              </a:lnSpc>
              <a:spcAft>
                <a:spcPts val="1635"/>
              </a:spcAft>
            </a:pPr>
            <a:r>
              <a:rPr lang="ru-RU" dirty="0">
                <a:solidFill>
                  <a:srgbClr val="002060"/>
                </a:solidFill>
                <a:latin typeface="Times New Roman"/>
                <a:ea typeface="Times New Roman"/>
                <a:cs typeface="Times New Roman"/>
              </a:rPr>
              <a:t>Должен быть обязательным в рационе детского питания. Яблочный сок содержит большое количество витаминов и микроэлементов. Чем более сладкими и сочными будут яблоки, тем вкуснее будет сок. Выбирать следует следующие сорта яблок – антоновку, </a:t>
            </a:r>
            <a:r>
              <a:rPr lang="ru-RU" dirty="0" err="1">
                <a:solidFill>
                  <a:srgbClr val="002060"/>
                </a:solidFill>
                <a:latin typeface="Times New Roman"/>
                <a:ea typeface="Times New Roman"/>
                <a:cs typeface="Times New Roman"/>
              </a:rPr>
              <a:t>симиренку</a:t>
            </a:r>
            <a:r>
              <a:rPr lang="ru-RU" dirty="0">
                <a:solidFill>
                  <a:srgbClr val="002060"/>
                </a:solidFill>
                <a:latin typeface="Times New Roman"/>
                <a:ea typeface="Times New Roman"/>
                <a:cs typeface="Times New Roman"/>
              </a:rPr>
              <a:t>, белый налив и другие, которые имеют белую или зеленую окраску (они гораздо реже могут вызывать аллергическую реакцию</a:t>
            </a:r>
            <a:r>
              <a:rPr lang="ru-RU" dirty="0" smtClean="0">
                <a:solidFill>
                  <a:srgbClr val="002060"/>
                </a:solidFill>
                <a:latin typeface="Times New Roman"/>
                <a:ea typeface="Times New Roman"/>
                <a:cs typeface="Times New Roman"/>
              </a:rPr>
              <a:t>).</a:t>
            </a:r>
            <a:endParaRPr lang="ru-RU" sz="1600" dirty="0">
              <a:solidFill>
                <a:srgbClr val="002060"/>
              </a:solidFill>
              <a:ea typeface="Calibri"/>
              <a:cs typeface="Times New Roman"/>
            </a:endParaRPr>
          </a:p>
        </p:txBody>
      </p:sp>
      <p:sp>
        <p:nvSpPr>
          <p:cNvPr id="5" name="Прямоугольник 4"/>
          <p:cNvSpPr/>
          <p:nvPr/>
        </p:nvSpPr>
        <p:spPr>
          <a:xfrm>
            <a:off x="4064516" y="2666625"/>
            <a:ext cx="4910226" cy="3277820"/>
          </a:xfrm>
          <a:prstGeom prst="rect">
            <a:avLst/>
          </a:prstGeom>
        </p:spPr>
        <p:txBody>
          <a:bodyPr wrap="square">
            <a:spAutoFit/>
          </a:bodyPr>
          <a:lstStyle/>
          <a:p>
            <a:pPr lvl="0" algn="just" fontAlgn="base">
              <a:lnSpc>
                <a:spcPct val="115000"/>
              </a:lnSpc>
              <a:spcAft>
                <a:spcPts val="1635"/>
              </a:spcAft>
            </a:pPr>
            <a:r>
              <a:rPr lang="ru-RU" dirty="0">
                <a:solidFill>
                  <a:srgbClr val="002060"/>
                </a:solidFill>
                <a:latin typeface="Times New Roman"/>
                <a:ea typeface="Times New Roman"/>
                <a:cs typeface="Times New Roman"/>
              </a:rPr>
              <a:t>Для получения сока используют только свежие, без пятен, спелые и без изъянов </a:t>
            </a:r>
            <a:r>
              <a:rPr lang="ru-RU" dirty="0" smtClean="0">
                <a:solidFill>
                  <a:srgbClr val="002060"/>
                </a:solidFill>
                <a:latin typeface="Times New Roman"/>
                <a:ea typeface="Times New Roman"/>
                <a:cs typeface="Times New Roman"/>
              </a:rPr>
              <a:t>яблоки.                                                            80г </a:t>
            </a:r>
            <a:r>
              <a:rPr lang="ru-RU" dirty="0">
                <a:solidFill>
                  <a:srgbClr val="002060"/>
                </a:solidFill>
                <a:latin typeface="Times New Roman"/>
                <a:ea typeface="Times New Roman"/>
                <a:cs typeface="Times New Roman"/>
              </a:rPr>
              <a:t>яблоко необходимо помыть, после чего обдать кипятком и протереть через терку. Пюре из яблока необходимо положить на сложенную в 2 слоя марлю. При таком способе сок получают, надавливая фаянсовым пестиком или ложкой на мешочек. Полученный сок необходимо слить в фаянсовую или стеклянную посуду и обязательно прикрыть крышкой</a:t>
            </a:r>
            <a:r>
              <a:rPr lang="ru-RU" dirty="0" smtClean="0">
                <a:solidFill>
                  <a:srgbClr val="002060"/>
                </a:solidFill>
                <a:latin typeface="Times New Roman"/>
                <a:ea typeface="Times New Roman"/>
                <a:cs typeface="Times New Roman"/>
              </a:rPr>
              <a:t>.</a:t>
            </a:r>
            <a:endParaRPr lang="ru-RU" sz="1600" dirty="0">
              <a:solidFill>
                <a:srgbClr val="002060"/>
              </a:solidFill>
              <a:ea typeface="Calibri"/>
              <a:cs typeface="Times New Roman"/>
            </a:endParaRPr>
          </a:p>
        </p:txBody>
      </p:sp>
      <p:sp>
        <p:nvSpPr>
          <p:cNvPr id="6" name="Прямоугольник 5"/>
          <p:cNvSpPr/>
          <p:nvPr/>
        </p:nvSpPr>
        <p:spPr>
          <a:xfrm>
            <a:off x="540240" y="6088724"/>
            <a:ext cx="8434502" cy="1047979"/>
          </a:xfrm>
          <a:prstGeom prst="rect">
            <a:avLst/>
          </a:prstGeom>
        </p:spPr>
        <p:txBody>
          <a:bodyPr wrap="square">
            <a:spAutoFit/>
          </a:bodyPr>
          <a:lstStyle/>
          <a:p>
            <a:pPr lvl="0" algn="just" fontAlgn="base">
              <a:lnSpc>
                <a:spcPct val="115000"/>
              </a:lnSpc>
              <a:spcAft>
                <a:spcPts val="1635"/>
              </a:spcAft>
            </a:pPr>
            <a:r>
              <a:rPr lang="ru-RU" dirty="0">
                <a:solidFill>
                  <a:srgbClr val="002060"/>
                </a:solidFill>
                <a:latin typeface="Times New Roman"/>
                <a:ea typeface="Times New Roman"/>
                <a:cs typeface="Times New Roman"/>
              </a:rPr>
              <a:t>Когда сок выжат, приступайте к приготовлению сиропа. Для этого 15г сахара (1,5ч.л.) слегка смочите водой и сварите сироп, который после охлаждения смешивается с яблочным соком 1:1 и можно давать ребенку.</a:t>
            </a:r>
            <a:endParaRPr lang="ru-RU" sz="1600" dirty="0">
              <a:solidFill>
                <a:srgbClr val="002060"/>
              </a:solidFill>
              <a:ea typeface="Calibri"/>
              <a:cs typeface="Times New Roman"/>
            </a:endParaRPr>
          </a:p>
        </p:txBody>
      </p:sp>
      <p:sp>
        <p:nvSpPr>
          <p:cNvPr id="8" name="Прямоугольник 7"/>
          <p:cNvSpPr/>
          <p:nvPr/>
        </p:nvSpPr>
        <p:spPr>
          <a:xfrm>
            <a:off x="540240" y="2912822"/>
            <a:ext cx="1851533" cy="423834"/>
          </a:xfrm>
          <a:prstGeom prst="rect">
            <a:avLst/>
          </a:prstGeom>
        </p:spPr>
        <p:txBody>
          <a:bodyPr wrap="none">
            <a:spAutoFit/>
          </a:bodyPr>
          <a:lstStyle/>
          <a:p>
            <a:pPr algn="just" fontAlgn="base">
              <a:lnSpc>
                <a:spcPct val="115000"/>
              </a:lnSpc>
              <a:spcAft>
                <a:spcPts val="0"/>
              </a:spcAft>
            </a:pPr>
            <a:r>
              <a:rPr lang="ru-RU" sz="2000" b="1" dirty="0">
                <a:solidFill>
                  <a:srgbClr val="002060"/>
                </a:solidFill>
                <a:latin typeface="Times New Roman"/>
                <a:ea typeface="Times New Roman"/>
                <a:cs typeface="Times New Roman"/>
              </a:rPr>
              <a:t>Яблочный сок</a:t>
            </a:r>
            <a:endParaRPr lang="ru-RU" sz="2000" dirty="0">
              <a:solidFill>
                <a:srgbClr val="002060"/>
              </a:solidFill>
              <a:ea typeface="Calibri"/>
              <a:cs typeface="Times New Roman"/>
            </a:endParaRPr>
          </a:p>
        </p:txBody>
      </p:sp>
      <p:sp>
        <p:nvSpPr>
          <p:cNvPr id="9" name="Прямоугольник 8"/>
          <p:cNvSpPr/>
          <p:nvPr/>
        </p:nvSpPr>
        <p:spPr>
          <a:xfrm>
            <a:off x="3491880" y="304568"/>
            <a:ext cx="1851533" cy="423834"/>
          </a:xfrm>
          <a:prstGeom prst="rect">
            <a:avLst/>
          </a:prstGeom>
        </p:spPr>
        <p:txBody>
          <a:bodyPr wrap="none">
            <a:spAutoFit/>
          </a:bodyPr>
          <a:lstStyle/>
          <a:p>
            <a:pPr algn="just" fontAlgn="base">
              <a:lnSpc>
                <a:spcPct val="115000"/>
              </a:lnSpc>
              <a:spcAft>
                <a:spcPts val="0"/>
              </a:spcAft>
            </a:pPr>
            <a:r>
              <a:rPr lang="ru-RU" sz="2000" b="1" dirty="0">
                <a:solidFill>
                  <a:srgbClr val="002060"/>
                </a:solidFill>
                <a:latin typeface="Times New Roman"/>
                <a:ea typeface="Times New Roman"/>
                <a:cs typeface="Times New Roman"/>
              </a:rPr>
              <a:t>Яблочный сок</a:t>
            </a:r>
            <a:endParaRPr lang="ru-RU" sz="200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121858109_4432201_yabloko_1"/>
          <p:cNvPicPr/>
          <p:nvPr/>
        </p:nvPicPr>
        <p:blipFill>
          <a:blip r:embed="rId3" cstate="print"/>
          <a:srcRect/>
          <a:stretch>
            <a:fillRect/>
          </a:stretch>
        </p:blipFill>
        <p:spPr bwMode="auto">
          <a:xfrm>
            <a:off x="497876" y="2654830"/>
            <a:ext cx="3408045" cy="3429000"/>
          </a:xfrm>
          <a:prstGeom prst="rect">
            <a:avLst/>
          </a:prstGeom>
          <a:noFill/>
          <a:ln w="38100">
            <a:solidFill>
              <a:srgbClr val="FFC000"/>
            </a:solidFill>
            <a:miter lim="800000"/>
            <a:headEnd/>
            <a:tailEnd/>
          </a:ln>
        </p:spPr>
      </p:pic>
      <p:sp>
        <p:nvSpPr>
          <p:cNvPr id="2" name="Прямоугольник 1"/>
          <p:cNvSpPr/>
          <p:nvPr/>
        </p:nvSpPr>
        <p:spPr>
          <a:xfrm>
            <a:off x="323528" y="332656"/>
            <a:ext cx="8208912" cy="2322174"/>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Свекольный сок детям можно давать не ранее, чем с восьмимесячного возраста, хоть он и богат большим количеством полезных свойств. В нем содержится наиболее усвояемое железо, что способствует улучшению усвоения пищи кишечником, повышению сопротивляемости вирусам и инфекциям, очищению печени и сосудов. Но нужно знать, что неразбавленный свекольный сок может вызывать тошноту и даже рвоту, а значит приучать ребенка нужно очень аккуратно и постепенно. Кроме всего прочего, он не очень приятный на вкус.</a:t>
            </a:r>
            <a:endParaRPr lang="ru-RU" sz="1600" dirty="0">
              <a:solidFill>
                <a:srgbClr val="002060"/>
              </a:solidFill>
              <a:ea typeface="Calibri"/>
              <a:cs typeface="Times New Roman"/>
            </a:endParaRPr>
          </a:p>
        </p:txBody>
      </p:sp>
      <p:sp>
        <p:nvSpPr>
          <p:cNvPr id="4" name="Прямоугольник 3"/>
          <p:cNvSpPr/>
          <p:nvPr/>
        </p:nvSpPr>
        <p:spPr>
          <a:xfrm>
            <a:off x="3995936" y="2644880"/>
            <a:ext cx="4968551" cy="3914918"/>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Возьмите для сока свеклу среднего размера, цилиндрической формы, твердую на ощупь, темно-вишневого цвета и без прожилок. Вымойте и очистите. Натрите свеклу на терке и выжмете массу через два слоя марли. Если у вас есть соковыжималка, то вы намного ускорите процесс приготовления.   Свежевыжатый сок не давайте своему ребенку, оставьте его настояться в течение 1,5 – 2 часов. Затем нужно развести с кипяченой водой (пропорции 1:2 или 1:3). Для улучшения вкусовых качеств можно смешать свекольный сок с яблочным или морковным.</a:t>
            </a:r>
            <a:endParaRPr lang="ru-RU" sz="1600" dirty="0">
              <a:solidFill>
                <a:srgbClr val="002060"/>
              </a:solidFill>
              <a:ea typeface="Calibri"/>
              <a:cs typeface="Times New Roman"/>
            </a:endParaRPr>
          </a:p>
        </p:txBody>
      </p:sp>
      <p:sp>
        <p:nvSpPr>
          <p:cNvPr id="5" name="Прямоугольник 4"/>
          <p:cNvSpPr/>
          <p:nvPr/>
        </p:nvSpPr>
        <p:spPr>
          <a:xfrm>
            <a:off x="497876" y="2703221"/>
            <a:ext cx="1927515"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Свекольный сок</a:t>
            </a:r>
            <a:endParaRPr lang="ru-RU" sz="1050" dirty="0">
              <a:solidFill>
                <a:srgbClr val="002060"/>
              </a:solidFill>
              <a:ea typeface="Calibri"/>
              <a:cs typeface="Times New Roman"/>
            </a:endParaRPr>
          </a:p>
        </p:txBody>
      </p:sp>
      <p:sp>
        <p:nvSpPr>
          <p:cNvPr id="7" name="Прямоугольник 6"/>
          <p:cNvSpPr/>
          <p:nvPr/>
        </p:nvSpPr>
        <p:spPr>
          <a:xfrm>
            <a:off x="3464226" y="0"/>
            <a:ext cx="1927515"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Свекольный сок</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643246"/>
          <p:cNvPicPr/>
          <p:nvPr/>
        </p:nvPicPr>
        <p:blipFill rotWithShape="1">
          <a:blip r:embed="rId3" cstate="print"/>
          <a:srcRect r="12934"/>
          <a:stretch/>
        </p:blipFill>
        <p:spPr bwMode="auto">
          <a:xfrm>
            <a:off x="179512" y="2492896"/>
            <a:ext cx="3816424" cy="3468861"/>
          </a:xfrm>
          <a:prstGeom prst="rect">
            <a:avLst/>
          </a:prstGeom>
          <a:noFill/>
          <a:ln w="38100">
            <a:solidFill>
              <a:srgbClr val="FFC000"/>
            </a:solidFill>
            <a:miter lim="800000"/>
            <a:headEnd/>
            <a:tailEnd/>
          </a:ln>
        </p:spPr>
      </p:pic>
      <p:sp>
        <p:nvSpPr>
          <p:cNvPr id="2" name="Прямоугольник 1"/>
          <p:cNvSpPr/>
          <p:nvPr/>
        </p:nvSpPr>
        <p:spPr>
          <a:xfrm>
            <a:off x="2121014" y="2636912"/>
            <a:ext cx="1870577"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Гранатовый сок</a:t>
            </a:r>
            <a:endParaRPr lang="ru-RU" sz="1050" dirty="0">
              <a:solidFill>
                <a:srgbClr val="002060"/>
              </a:solidFill>
              <a:ea typeface="Calibri"/>
              <a:cs typeface="Times New Roman"/>
            </a:endParaRPr>
          </a:p>
        </p:txBody>
      </p:sp>
      <p:sp>
        <p:nvSpPr>
          <p:cNvPr id="4" name="Прямоугольник 3"/>
          <p:cNvSpPr/>
          <p:nvPr/>
        </p:nvSpPr>
        <p:spPr>
          <a:xfrm>
            <a:off x="409467" y="615922"/>
            <a:ext cx="8208912" cy="1851789"/>
          </a:xfrm>
          <a:prstGeom prst="rect">
            <a:avLst/>
          </a:prstGeom>
        </p:spPr>
        <p:txBody>
          <a:bodyPr wrap="square">
            <a:spAutoFit/>
          </a:bodyPr>
          <a:lstStyle/>
          <a:p>
            <a:pPr fontAlgn="base">
              <a:lnSpc>
                <a:spcPts val="1310"/>
              </a:lnSpc>
              <a:spcAft>
                <a:spcPts val="0"/>
              </a:spcAft>
            </a:pPr>
            <a:r>
              <a:rPr lang="ru-RU" dirty="0" smtClean="0">
                <a:solidFill>
                  <a:srgbClr val="002060"/>
                </a:solidFill>
                <a:latin typeface="Times New Roman"/>
                <a:ea typeface="Times New Roman"/>
                <a:cs typeface="Times New Roman"/>
              </a:rPr>
              <a:t>Гранатовый </a:t>
            </a:r>
            <a:r>
              <a:rPr lang="ru-RU" dirty="0">
                <a:solidFill>
                  <a:srgbClr val="002060"/>
                </a:solidFill>
                <a:latin typeface="Times New Roman"/>
                <a:ea typeface="Times New Roman"/>
                <a:cs typeface="Times New Roman"/>
              </a:rPr>
              <a:t>сок можно давать детям с 2-3-х летнего </a:t>
            </a:r>
            <a:r>
              <a:rPr lang="ru-RU" dirty="0" smtClean="0">
                <a:solidFill>
                  <a:srgbClr val="002060"/>
                </a:solidFill>
                <a:latin typeface="Times New Roman"/>
                <a:ea typeface="Times New Roman"/>
                <a:cs typeface="Times New Roman"/>
              </a:rPr>
              <a:t>возраста.</a:t>
            </a:r>
            <a:endParaRPr lang="ru-RU" dirty="0">
              <a:solidFill>
                <a:srgbClr val="002060"/>
              </a:solidFill>
              <a:ea typeface="Calibri"/>
              <a:cs typeface="Times New Roman"/>
            </a:endParaRPr>
          </a:p>
          <a:p>
            <a:pPr algn="just" fontAlgn="base">
              <a:lnSpc>
                <a:spcPct val="115000"/>
              </a:lnSpc>
              <a:spcAft>
                <a:spcPts val="1635"/>
              </a:spcAft>
            </a:pPr>
            <a:r>
              <a:rPr lang="ru-RU" dirty="0">
                <a:solidFill>
                  <a:srgbClr val="002060"/>
                </a:solidFill>
                <a:latin typeface="Times New Roman"/>
                <a:ea typeface="Times New Roman"/>
                <a:cs typeface="Times New Roman"/>
              </a:rPr>
              <a:t>Свежевыжатый гранатовый сок очень полезен, ведь в нем содержатся аминокислоты, водорастворимые полифенолы, фосфор, кальций, калий, железо. Однако гранатовый сок детям не рекомендуется давать до двух – трёх лет, потому что он очень терпкий на вкус и в нем много органических кислот, которые раздражают кишечник.  </a:t>
            </a:r>
            <a:endParaRPr lang="ru-RU" dirty="0">
              <a:solidFill>
                <a:srgbClr val="002060"/>
              </a:solidFill>
              <a:ea typeface="Calibri"/>
              <a:cs typeface="Times New Roman"/>
            </a:endParaRPr>
          </a:p>
        </p:txBody>
      </p:sp>
      <p:sp>
        <p:nvSpPr>
          <p:cNvPr id="6" name="Прямоугольник 5"/>
          <p:cNvSpPr/>
          <p:nvPr/>
        </p:nvSpPr>
        <p:spPr>
          <a:xfrm>
            <a:off x="3419872" y="116632"/>
            <a:ext cx="1870577"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Гранатовый сок</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544" y="836712"/>
            <a:ext cx="8208912" cy="4247317"/>
          </a:xfrm>
          <a:prstGeom prst="rect">
            <a:avLst/>
          </a:prstGeom>
        </p:spPr>
        <p:txBody>
          <a:bodyPr wrap="square">
            <a:spAutoFit/>
          </a:bodyPr>
          <a:lstStyle/>
          <a:p>
            <a:pPr algn="just">
              <a:lnSpc>
                <a:spcPct val="150000"/>
              </a:lnSpc>
              <a:spcAft>
                <a:spcPts val="0"/>
              </a:spcAft>
            </a:pPr>
            <a:r>
              <a:rPr lang="ru-RU" sz="2000" b="1" dirty="0">
                <a:solidFill>
                  <a:srgbClr val="002060"/>
                </a:solidFill>
                <a:latin typeface="Times New Roman"/>
                <a:ea typeface="Times New Roman"/>
                <a:cs typeface="Times New Roman"/>
              </a:rPr>
              <a:t>Вид проекта: </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 по количеству участников: групповой;</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 по приоритету метода: информационно-практический;</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 по контингенту участников: одновозрастной;</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 по продолжительности: краткосрочный.</a:t>
            </a:r>
            <a:endParaRPr lang="ru-RU" sz="2000" dirty="0">
              <a:solidFill>
                <a:srgbClr val="002060"/>
              </a:solidFill>
              <a:ea typeface="Times New Roman"/>
              <a:cs typeface="Times New Roman"/>
            </a:endParaRPr>
          </a:p>
          <a:p>
            <a:pPr algn="just">
              <a:lnSpc>
                <a:spcPct val="150000"/>
              </a:lnSpc>
              <a:spcAft>
                <a:spcPts val="0"/>
              </a:spcAft>
            </a:pPr>
            <a:r>
              <a:rPr lang="ru-RU" sz="2000" b="1" dirty="0" smtClean="0">
                <a:solidFill>
                  <a:srgbClr val="002060"/>
                </a:solidFill>
                <a:latin typeface="Times New Roman"/>
                <a:ea typeface="Times New Roman"/>
                <a:cs typeface="Times New Roman"/>
              </a:rPr>
              <a:t>Участники </a:t>
            </a:r>
            <a:r>
              <a:rPr lang="ru-RU" sz="2000" b="1" dirty="0">
                <a:solidFill>
                  <a:srgbClr val="002060"/>
                </a:solidFill>
                <a:latin typeface="Times New Roman"/>
                <a:ea typeface="Times New Roman"/>
                <a:cs typeface="Times New Roman"/>
              </a:rPr>
              <a:t>реализации проекта:</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 дети средней группы;</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 воспитатель (руководитель проекта);</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 родители средней группы.</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521533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430024_120430"/>
          <p:cNvPicPr/>
          <p:nvPr/>
        </p:nvPicPr>
        <p:blipFill>
          <a:blip r:embed="rId3" cstate="print"/>
          <a:srcRect/>
          <a:stretch>
            <a:fillRect/>
          </a:stretch>
        </p:blipFill>
        <p:spPr bwMode="auto">
          <a:xfrm>
            <a:off x="395536" y="2780928"/>
            <a:ext cx="3888432" cy="3528392"/>
          </a:xfrm>
          <a:prstGeom prst="rect">
            <a:avLst/>
          </a:prstGeom>
          <a:noFill/>
          <a:ln w="38100">
            <a:solidFill>
              <a:srgbClr val="FFC000"/>
            </a:solidFill>
            <a:miter lim="800000"/>
            <a:headEnd/>
            <a:tailEnd/>
          </a:ln>
        </p:spPr>
      </p:pic>
      <p:sp>
        <p:nvSpPr>
          <p:cNvPr id="2" name="Прямоугольник 1"/>
          <p:cNvSpPr/>
          <p:nvPr/>
        </p:nvSpPr>
        <p:spPr>
          <a:xfrm>
            <a:off x="407931" y="399884"/>
            <a:ext cx="8280920" cy="2322174"/>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Полезен  детям и сок алоэ. Им можно лечить некоторые болезни и даже предотвратить заражение. Во время простуды, например, используйте сок алоэ вместо специальных капель (разбавить сок 1:1 и капать в носик ребенку каждые 4-5 часов по 1-2 капли). Но сок алоэ действует как слабительное, а потому не стоит его давать маленьким деткам для приема внутрь.  Алое также убивает некоторые бактерии и вирусы, действует успокаивающе, снимает раздражение в пищеварительном тракте, применяется для лечения запора. </a:t>
            </a:r>
            <a:endParaRPr lang="ru-RU" sz="1600" dirty="0">
              <a:solidFill>
                <a:srgbClr val="002060"/>
              </a:solidFill>
              <a:ea typeface="Calibri"/>
              <a:cs typeface="Times New Roman"/>
            </a:endParaRPr>
          </a:p>
        </p:txBody>
      </p:sp>
      <p:sp>
        <p:nvSpPr>
          <p:cNvPr id="4" name="Прямоугольник 3"/>
          <p:cNvSpPr/>
          <p:nvPr/>
        </p:nvSpPr>
        <p:spPr>
          <a:xfrm>
            <a:off x="2801182" y="2780928"/>
            <a:ext cx="1122487" cy="369332"/>
          </a:xfrm>
          <a:prstGeom prst="rect">
            <a:avLst/>
          </a:prstGeom>
        </p:spPr>
        <p:txBody>
          <a:bodyPr wrap="none">
            <a:spAutoFit/>
          </a:bodyPr>
          <a:lstStyle/>
          <a:p>
            <a:r>
              <a:rPr lang="ru-RU" b="1" dirty="0">
                <a:solidFill>
                  <a:srgbClr val="002060"/>
                </a:solidFill>
                <a:latin typeface="Times New Roman"/>
                <a:ea typeface="Times New Roman"/>
              </a:rPr>
              <a:t>Сок алоэ</a:t>
            </a:r>
            <a:endParaRPr lang="ru-RU" dirty="0">
              <a:solidFill>
                <a:srgbClr val="002060"/>
              </a:solidFill>
            </a:endParaRPr>
          </a:p>
        </p:txBody>
      </p:sp>
      <p:sp>
        <p:nvSpPr>
          <p:cNvPr id="7" name="Прямоугольник 6"/>
          <p:cNvSpPr/>
          <p:nvPr/>
        </p:nvSpPr>
        <p:spPr>
          <a:xfrm>
            <a:off x="3923669" y="30552"/>
            <a:ext cx="1122487" cy="369332"/>
          </a:xfrm>
          <a:prstGeom prst="rect">
            <a:avLst/>
          </a:prstGeom>
        </p:spPr>
        <p:txBody>
          <a:bodyPr wrap="none">
            <a:spAutoFit/>
          </a:bodyPr>
          <a:lstStyle/>
          <a:p>
            <a:r>
              <a:rPr lang="ru-RU" b="1" dirty="0">
                <a:solidFill>
                  <a:srgbClr val="002060"/>
                </a:solidFill>
                <a:latin typeface="Times New Roman"/>
                <a:ea typeface="Times New Roman"/>
              </a:rPr>
              <a:t>Сок алоэ</a:t>
            </a:r>
            <a:endParaRPr lang="ru-RU" dirty="0">
              <a:solidFill>
                <a:srgbClr val="002060"/>
              </a:solidFill>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97864698"/>
          <p:cNvPicPr/>
          <p:nvPr/>
        </p:nvPicPr>
        <p:blipFill>
          <a:blip r:embed="rId3" cstate="print"/>
          <a:srcRect/>
          <a:stretch>
            <a:fillRect/>
          </a:stretch>
        </p:blipFill>
        <p:spPr bwMode="auto">
          <a:xfrm>
            <a:off x="251520" y="2636912"/>
            <a:ext cx="3528392" cy="3407395"/>
          </a:xfrm>
          <a:prstGeom prst="rect">
            <a:avLst/>
          </a:prstGeom>
          <a:noFill/>
          <a:ln w="38100">
            <a:solidFill>
              <a:srgbClr val="FFC000"/>
            </a:solidFill>
            <a:miter lim="800000"/>
            <a:headEnd/>
            <a:tailEnd/>
          </a:ln>
        </p:spPr>
      </p:pic>
      <p:sp>
        <p:nvSpPr>
          <p:cNvPr id="2" name="Прямоугольник 1"/>
          <p:cNvSpPr/>
          <p:nvPr/>
        </p:nvSpPr>
        <p:spPr>
          <a:xfrm>
            <a:off x="2107857" y="2812677"/>
            <a:ext cx="1702774"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Грушевый сок</a:t>
            </a:r>
            <a:endParaRPr lang="ru-RU" sz="1050" dirty="0">
              <a:solidFill>
                <a:srgbClr val="002060"/>
              </a:solidFill>
              <a:ea typeface="Calibri"/>
              <a:cs typeface="Times New Roman"/>
            </a:endParaRPr>
          </a:p>
        </p:txBody>
      </p:sp>
      <p:sp>
        <p:nvSpPr>
          <p:cNvPr id="4" name="Прямоугольник 3"/>
          <p:cNvSpPr/>
          <p:nvPr/>
        </p:nvSpPr>
        <p:spPr>
          <a:xfrm>
            <a:off x="399572" y="692696"/>
            <a:ext cx="8136904" cy="1366528"/>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Грушевый сок очень полезен для растущего организма. В нем содержится большое количество фолиевой кислоты (а она очень важна для подрастающих деток), кальций, фосфор, клетчатка и кобальт. Но помните, что грушевый сок обладает закрепляющим действием.</a:t>
            </a:r>
            <a:endParaRPr lang="ru-RU" sz="1600" dirty="0">
              <a:solidFill>
                <a:srgbClr val="002060"/>
              </a:solidFill>
              <a:ea typeface="Calibri"/>
              <a:cs typeface="Times New Roman"/>
            </a:endParaRPr>
          </a:p>
        </p:txBody>
      </p:sp>
      <p:sp>
        <p:nvSpPr>
          <p:cNvPr id="6" name="Прямоугольник 5"/>
          <p:cNvSpPr/>
          <p:nvPr/>
        </p:nvSpPr>
        <p:spPr>
          <a:xfrm>
            <a:off x="3762400" y="160957"/>
            <a:ext cx="1702774"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Грушевый сок</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abrikosovyy-sok_2"/>
          <p:cNvPicPr/>
          <p:nvPr/>
        </p:nvPicPr>
        <p:blipFill>
          <a:blip r:embed="rId3" cstate="print"/>
          <a:srcRect/>
          <a:stretch>
            <a:fillRect/>
          </a:stretch>
        </p:blipFill>
        <p:spPr bwMode="auto">
          <a:xfrm>
            <a:off x="317182" y="2348880"/>
            <a:ext cx="3102690" cy="3946649"/>
          </a:xfrm>
          <a:prstGeom prst="rect">
            <a:avLst/>
          </a:prstGeom>
          <a:noFill/>
          <a:ln w="38100">
            <a:solidFill>
              <a:srgbClr val="FFC000"/>
            </a:solidFill>
            <a:miter lim="800000"/>
            <a:headEnd/>
            <a:tailEnd/>
          </a:ln>
        </p:spPr>
      </p:pic>
      <p:sp>
        <p:nvSpPr>
          <p:cNvPr id="2" name="Прямоугольник 1"/>
          <p:cNvSpPr/>
          <p:nvPr/>
        </p:nvSpPr>
        <p:spPr>
          <a:xfrm>
            <a:off x="350718" y="2564904"/>
            <a:ext cx="2020425"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Абрикосовый сок</a:t>
            </a:r>
            <a:endParaRPr lang="ru-RU" sz="1050" dirty="0">
              <a:solidFill>
                <a:srgbClr val="002060"/>
              </a:solidFill>
              <a:ea typeface="Calibri"/>
              <a:cs typeface="Times New Roman"/>
            </a:endParaRPr>
          </a:p>
        </p:txBody>
      </p:sp>
      <p:sp>
        <p:nvSpPr>
          <p:cNvPr id="4" name="Прямоугольник 3"/>
          <p:cNvSpPr/>
          <p:nvPr/>
        </p:nvSpPr>
        <p:spPr>
          <a:xfrm>
            <a:off x="394439" y="692696"/>
            <a:ext cx="8325738" cy="1366528"/>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В абрикосовом соке содержится большое количество сахара, кальций, йод и железо. Именно из-за этого такой сок очень полезен беременным женщинам и детям. Обязательно давайте ребенку абрикосовый или персиковый сок, если у него есть склонность к запорам.  </a:t>
            </a:r>
            <a:endParaRPr lang="ru-RU" sz="1600" dirty="0">
              <a:solidFill>
                <a:srgbClr val="002060"/>
              </a:solidFill>
              <a:ea typeface="Calibri"/>
              <a:cs typeface="Times New Roman"/>
            </a:endParaRPr>
          </a:p>
        </p:txBody>
      </p:sp>
      <p:sp>
        <p:nvSpPr>
          <p:cNvPr id="6" name="Прямоугольник 5"/>
          <p:cNvSpPr/>
          <p:nvPr/>
        </p:nvSpPr>
        <p:spPr>
          <a:xfrm>
            <a:off x="3547095" y="302012"/>
            <a:ext cx="2020425"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Абрикосовый сок</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скачанные файлы"/>
          <p:cNvPicPr/>
          <p:nvPr/>
        </p:nvPicPr>
        <p:blipFill>
          <a:blip r:embed="rId3" cstate="print"/>
          <a:srcRect/>
          <a:stretch>
            <a:fillRect/>
          </a:stretch>
        </p:blipFill>
        <p:spPr bwMode="auto">
          <a:xfrm>
            <a:off x="179512" y="2564904"/>
            <a:ext cx="3241675" cy="3383260"/>
          </a:xfrm>
          <a:prstGeom prst="rect">
            <a:avLst/>
          </a:prstGeom>
          <a:noFill/>
          <a:ln w="38100">
            <a:solidFill>
              <a:srgbClr val="FFC000"/>
            </a:solidFill>
            <a:miter lim="800000"/>
            <a:headEnd/>
            <a:tailEnd/>
          </a:ln>
        </p:spPr>
      </p:pic>
      <p:sp>
        <p:nvSpPr>
          <p:cNvPr id="2" name="Прямоугольник 1"/>
          <p:cNvSpPr/>
          <p:nvPr/>
        </p:nvSpPr>
        <p:spPr>
          <a:xfrm>
            <a:off x="1798659" y="2636912"/>
            <a:ext cx="1749197"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Вишневый сок</a:t>
            </a:r>
            <a:endParaRPr lang="ru-RU" sz="1050" dirty="0">
              <a:solidFill>
                <a:srgbClr val="002060"/>
              </a:solidFill>
              <a:ea typeface="Calibri"/>
              <a:cs typeface="Times New Roman"/>
            </a:endParaRPr>
          </a:p>
        </p:txBody>
      </p:sp>
      <p:sp>
        <p:nvSpPr>
          <p:cNvPr id="4" name="Прямоугольник 3"/>
          <p:cNvSpPr/>
          <p:nvPr/>
        </p:nvSpPr>
        <p:spPr>
          <a:xfrm>
            <a:off x="383141" y="764704"/>
            <a:ext cx="8424936" cy="1366528"/>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Особенно полезный и вкусный сок из темной вишни или венгерской шпанки. Такой сок повысит аппетит, а при запорах послужит мягким слабительным. Если малыш заболел ОРВИ или бронхитом, попоите вишневым соком с мёдом для очищения  дыхательных путей от мокрот.</a:t>
            </a:r>
            <a:endParaRPr lang="ru-RU" sz="1600" dirty="0">
              <a:solidFill>
                <a:srgbClr val="002060"/>
              </a:solidFill>
              <a:ea typeface="Calibri"/>
              <a:cs typeface="Times New Roman"/>
            </a:endParaRPr>
          </a:p>
        </p:txBody>
      </p:sp>
      <p:sp>
        <p:nvSpPr>
          <p:cNvPr id="6" name="Прямоугольник 5"/>
          <p:cNvSpPr/>
          <p:nvPr/>
        </p:nvSpPr>
        <p:spPr>
          <a:xfrm>
            <a:off x="3547856" y="374020"/>
            <a:ext cx="1749197"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Вишневый сок</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sok-zemlyaniki_2"/>
          <p:cNvPicPr/>
          <p:nvPr/>
        </p:nvPicPr>
        <p:blipFill>
          <a:blip r:embed="rId3" cstate="print"/>
          <a:srcRect/>
          <a:stretch>
            <a:fillRect/>
          </a:stretch>
        </p:blipFill>
        <p:spPr bwMode="auto">
          <a:xfrm>
            <a:off x="365506" y="2749021"/>
            <a:ext cx="3240360" cy="3415407"/>
          </a:xfrm>
          <a:prstGeom prst="rect">
            <a:avLst/>
          </a:prstGeom>
          <a:noFill/>
          <a:ln w="38100">
            <a:solidFill>
              <a:srgbClr val="FFC000"/>
            </a:solidFill>
            <a:miter lim="800000"/>
            <a:headEnd/>
            <a:tailEnd/>
          </a:ln>
        </p:spPr>
      </p:pic>
      <p:sp>
        <p:nvSpPr>
          <p:cNvPr id="2" name="Прямоугольник 1"/>
          <p:cNvSpPr/>
          <p:nvPr/>
        </p:nvSpPr>
        <p:spPr>
          <a:xfrm>
            <a:off x="395536" y="260648"/>
            <a:ext cx="8064896" cy="3027495"/>
          </a:xfrm>
          <a:prstGeom prst="rect">
            <a:avLst/>
          </a:prstGeom>
        </p:spPr>
        <p:txBody>
          <a:bodyPr wrap="square">
            <a:spAutoFit/>
          </a:bodyPr>
          <a:lstStyle/>
          <a:p>
            <a:pPr fontAlgn="base">
              <a:lnSpc>
                <a:spcPts val="1310"/>
              </a:lnSpc>
              <a:spcAft>
                <a:spcPts val="0"/>
              </a:spcAft>
            </a:pPr>
            <a:endParaRPr lang="ru-RU" dirty="0" smtClean="0">
              <a:solidFill>
                <a:srgbClr val="002060"/>
              </a:solidFill>
              <a:latin typeface="Times New Roman"/>
              <a:ea typeface="Times New Roman"/>
              <a:cs typeface="Times New Roman"/>
            </a:endParaRPr>
          </a:p>
          <a:p>
            <a:pPr fontAlgn="base">
              <a:lnSpc>
                <a:spcPts val="1310"/>
              </a:lnSpc>
              <a:spcAft>
                <a:spcPts val="0"/>
              </a:spcAft>
            </a:pPr>
            <a:endParaRPr lang="ru-RU" dirty="0">
              <a:solidFill>
                <a:srgbClr val="002060"/>
              </a:solidFill>
              <a:latin typeface="Times New Roman"/>
              <a:ea typeface="Times New Roman"/>
              <a:cs typeface="Times New Roman"/>
            </a:endParaRPr>
          </a:p>
          <a:p>
            <a:pPr fontAlgn="base">
              <a:lnSpc>
                <a:spcPts val="1310"/>
              </a:lnSpc>
              <a:spcAft>
                <a:spcPts val="0"/>
              </a:spcAft>
            </a:pPr>
            <a:r>
              <a:rPr lang="ru-RU" dirty="0" smtClean="0">
                <a:solidFill>
                  <a:srgbClr val="002060"/>
                </a:solidFill>
                <a:latin typeface="Times New Roman"/>
                <a:ea typeface="Times New Roman"/>
                <a:cs typeface="Times New Roman"/>
              </a:rPr>
              <a:t>Сок </a:t>
            </a:r>
            <a:r>
              <a:rPr lang="ru-RU" dirty="0">
                <a:solidFill>
                  <a:srgbClr val="002060"/>
                </a:solidFill>
                <a:latin typeface="Times New Roman"/>
                <a:ea typeface="Times New Roman"/>
                <a:cs typeface="Times New Roman"/>
              </a:rPr>
              <a:t>из малины не просто вкусный, но и очень полезный</a:t>
            </a:r>
            <a:endParaRPr lang="ru-RU" dirty="0">
              <a:solidFill>
                <a:srgbClr val="002060"/>
              </a:solidFill>
              <a:ea typeface="Calibri"/>
              <a:cs typeface="Times New Roman"/>
            </a:endParaRPr>
          </a:p>
          <a:p>
            <a:pPr algn="just" fontAlgn="base">
              <a:lnSpc>
                <a:spcPct val="115000"/>
              </a:lnSpc>
              <a:spcAft>
                <a:spcPts val="1635"/>
              </a:spcAft>
            </a:pPr>
            <a:r>
              <a:rPr lang="ru-RU" dirty="0">
                <a:solidFill>
                  <a:srgbClr val="002060"/>
                </a:solidFill>
                <a:latin typeface="Times New Roman"/>
                <a:ea typeface="Times New Roman"/>
                <a:cs typeface="Times New Roman"/>
              </a:rPr>
              <a:t>Для получения вкусного и полезного сока переберите и хорошо промойте в кипяченой воде 100г свежих и спелых ягод. Затем аккуратно подавите ягоды и </a:t>
            </a:r>
            <a:r>
              <a:rPr lang="ru-RU" dirty="0" err="1">
                <a:solidFill>
                  <a:srgbClr val="002060"/>
                </a:solidFill>
                <a:latin typeface="Times New Roman"/>
                <a:ea typeface="Times New Roman"/>
                <a:cs typeface="Times New Roman"/>
              </a:rPr>
              <a:t>вперекрутку</a:t>
            </a:r>
            <a:r>
              <a:rPr lang="ru-RU" dirty="0">
                <a:solidFill>
                  <a:srgbClr val="002060"/>
                </a:solidFill>
                <a:latin typeface="Times New Roman"/>
                <a:ea typeface="Times New Roman"/>
                <a:cs typeface="Times New Roman"/>
              </a:rPr>
              <a:t> выжмите из них сок сквозь 4-5 слоев </a:t>
            </a:r>
            <a:r>
              <a:rPr lang="ru-RU" dirty="0" smtClean="0">
                <a:solidFill>
                  <a:srgbClr val="002060"/>
                </a:solidFill>
                <a:latin typeface="Times New Roman"/>
                <a:ea typeface="Times New Roman"/>
                <a:cs typeface="Times New Roman"/>
              </a:rPr>
              <a:t>марли.</a:t>
            </a:r>
            <a:r>
              <a:rPr lang="ru-RU" dirty="0">
                <a:solidFill>
                  <a:srgbClr val="002060"/>
                </a:solidFill>
                <a:ea typeface="Times New Roman"/>
                <a:cs typeface="Times New Roman"/>
              </a:rPr>
              <a:t> </a:t>
            </a:r>
            <a:r>
              <a:rPr lang="ru-RU" dirty="0" smtClean="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Полученный </a:t>
            </a:r>
            <a:r>
              <a:rPr lang="ru-RU" dirty="0">
                <a:solidFill>
                  <a:srgbClr val="002060"/>
                </a:solidFill>
                <a:latin typeface="Times New Roman"/>
                <a:ea typeface="Times New Roman"/>
                <a:cs typeface="Times New Roman"/>
              </a:rPr>
              <a:t>сок смешайте с сиропом, сваренным из сахара (1ст.л.) и воды (1ст.л.). Перед смешиванием готовый сироп необходимо процедить сквозь марлю. Количество ягодного сока должно быть столько же, сколько и сиропа.</a:t>
            </a:r>
            <a:endParaRPr lang="ru-RU" dirty="0">
              <a:solidFill>
                <a:srgbClr val="002060"/>
              </a:solidFill>
              <a:ea typeface="Calibri"/>
              <a:cs typeface="Times New Roman"/>
            </a:endParaRPr>
          </a:p>
          <a:p>
            <a:pPr algn="just" fontAlgn="base">
              <a:lnSpc>
                <a:spcPct val="115000"/>
              </a:lnSpc>
              <a:spcAft>
                <a:spcPts val="1635"/>
              </a:spcAft>
            </a:pPr>
            <a:r>
              <a:rPr lang="ru-RU" dirty="0" smtClean="0">
                <a:solidFill>
                  <a:srgbClr val="002060"/>
                </a:solidFill>
                <a:latin typeface="Times New Roman"/>
                <a:ea typeface="Times New Roman"/>
                <a:cs typeface="Times New Roman"/>
              </a:rPr>
              <a:t>                                                                    Из </a:t>
            </a:r>
            <a:r>
              <a:rPr lang="ru-RU" dirty="0">
                <a:solidFill>
                  <a:srgbClr val="002060"/>
                </a:solidFill>
                <a:latin typeface="Times New Roman"/>
                <a:ea typeface="Times New Roman"/>
                <a:cs typeface="Times New Roman"/>
              </a:rPr>
              <a:t>100г ягод можно получить 50г сока.</a:t>
            </a:r>
            <a:endParaRPr lang="ru-RU" dirty="0">
              <a:solidFill>
                <a:srgbClr val="002060"/>
              </a:solidFill>
              <a:ea typeface="Calibri"/>
              <a:cs typeface="Times New Roman"/>
            </a:endParaRPr>
          </a:p>
        </p:txBody>
      </p:sp>
      <p:sp>
        <p:nvSpPr>
          <p:cNvPr id="4" name="Прямоугольник 3"/>
          <p:cNvSpPr/>
          <p:nvPr/>
        </p:nvSpPr>
        <p:spPr>
          <a:xfrm>
            <a:off x="427945" y="2749021"/>
            <a:ext cx="3177921"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Сок из малины и земляники</a:t>
            </a:r>
            <a:endParaRPr lang="ru-RU" sz="1050" dirty="0">
              <a:solidFill>
                <a:srgbClr val="002060"/>
              </a:solidFill>
              <a:ea typeface="Calibri"/>
              <a:cs typeface="Times New Roman"/>
            </a:endParaRPr>
          </a:p>
        </p:txBody>
      </p:sp>
      <p:sp>
        <p:nvSpPr>
          <p:cNvPr id="6" name="Прямоугольник 5"/>
          <p:cNvSpPr/>
          <p:nvPr/>
        </p:nvSpPr>
        <p:spPr>
          <a:xfrm>
            <a:off x="2699792" y="65306"/>
            <a:ext cx="3177921"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Сок из малины и земляники</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0" y="-28123"/>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http://childpages.ru/wp-content/uploads/2016/05/tomatnyj-sok-bez-soli_1-e1462887838556.jpg"/>
          <p:cNvPicPr/>
          <p:nvPr/>
        </p:nvPicPr>
        <p:blipFill>
          <a:blip r:embed="rId3" cstate="print"/>
          <a:srcRect/>
          <a:stretch>
            <a:fillRect/>
          </a:stretch>
        </p:blipFill>
        <p:spPr bwMode="auto">
          <a:xfrm>
            <a:off x="251520" y="2564904"/>
            <a:ext cx="3384376" cy="3639810"/>
          </a:xfrm>
          <a:prstGeom prst="rect">
            <a:avLst/>
          </a:prstGeom>
          <a:noFill/>
          <a:ln w="38100">
            <a:solidFill>
              <a:srgbClr val="FFC000"/>
            </a:solidFill>
            <a:miter lim="800000"/>
            <a:headEnd/>
            <a:tailEnd/>
          </a:ln>
        </p:spPr>
      </p:pic>
      <p:sp>
        <p:nvSpPr>
          <p:cNvPr id="2" name="Прямоугольник 1"/>
          <p:cNvSpPr/>
          <p:nvPr/>
        </p:nvSpPr>
        <p:spPr>
          <a:xfrm>
            <a:off x="1565073" y="2564904"/>
            <a:ext cx="2070823"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Сок из помидоров</a:t>
            </a:r>
            <a:endParaRPr lang="ru-RU" sz="1050" dirty="0">
              <a:solidFill>
                <a:srgbClr val="002060"/>
              </a:solidFill>
              <a:ea typeface="Calibri"/>
              <a:cs typeface="Times New Roman"/>
            </a:endParaRPr>
          </a:p>
        </p:txBody>
      </p:sp>
      <p:sp>
        <p:nvSpPr>
          <p:cNvPr id="4" name="Прямоугольник 3"/>
          <p:cNvSpPr/>
          <p:nvPr/>
        </p:nvSpPr>
        <p:spPr>
          <a:xfrm>
            <a:off x="539552" y="5760"/>
            <a:ext cx="8352928" cy="4098558"/>
          </a:xfrm>
          <a:prstGeom prst="rect">
            <a:avLst/>
          </a:prstGeom>
        </p:spPr>
        <p:txBody>
          <a:bodyPr wrap="square">
            <a:spAutoFit/>
          </a:bodyPr>
          <a:lstStyle/>
          <a:p>
            <a:pPr algn="just" fontAlgn="base">
              <a:lnSpc>
                <a:spcPct val="115000"/>
              </a:lnSpc>
              <a:spcAft>
                <a:spcPts val="1635"/>
              </a:spcAft>
            </a:pPr>
            <a:endParaRPr lang="ru-RU" dirty="0" smtClean="0">
              <a:solidFill>
                <a:srgbClr val="002060"/>
              </a:solidFill>
              <a:latin typeface="Times New Roman"/>
              <a:ea typeface="Times New Roman"/>
              <a:cs typeface="Times New Roman"/>
            </a:endParaRPr>
          </a:p>
          <a:p>
            <a:pPr algn="just" fontAlgn="base">
              <a:lnSpc>
                <a:spcPct val="115000"/>
              </a:lnSpc>
              <a:spcAft>
                <a:spcPts val="1635"/>
              </a:spcAft>
            </a:pPr>
            <a:r>
              <a:rPr lang="ru-RU" dirty="0" smtClean="0">
                <a:solidFill>
                  <a:srgbClr val="002060"/>
                </a:solidFill>
                <a:latin typeface="Times New Roman"/>
                <a:ea typeface="Times New Roman"/>
                <a:cs typeface="Times New Roman"/>
              </a:rPr>
              <a:t>Сок </a:t>
            </a:r>
            <a:r>
              <a:rPr lang="ru-RU" dirty="0">
                <a:solidFill>
                  <a:srgbClr val="002060"/>
                </a:solidFill>
                <a:latin typeface="Times New Roman"/>
                <a:ea typeface="Times New Roman"/>
                <a:cs typeface="Times New Roman"/>
              </a:rPr>
              <a:t>из помидоров весьма богат витамином А, поэтому очень полезен для ребенка. Для приготовления томатного сока используют только совершенно спелые помидоры, не имеющие </a:t>
            </a:r>
            <a:r>
              <a:rPr lang="ru-RU" dirty="0" smtClean="0">
                <a:solidFill>
                  <a:srgbClr val="002060"/>
                </a:solidFill>
                <a:latin typeface="Times New Roman"/>
                <a:ea typeface="Times New Roman"/>
                <a:cs typeface="Times New Roman"/>
              </a:rPr>
              <a:t>пятен.</a:t>
            </a:r>
            <a:r>
              <a:rPr lang="ru-RU" dirty="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Помидоры </a:t>
            </a:r>
            <a:r>
              <a:rPr lang="ru-RU" dirty="0">
                <a:solidFill>
                  <a:srgbClr val="002060"/>
                </a:solidFill>
                <a:latin typeface="Times New Roman"/>
                <a:ea typeface="Times New Roman"/>
                <a:cs typeface="Times New Roman"/>
              </a:rPr>
              <a:t>необходимо помыть, обдать кипятком, разделить каждый острым ножом на 4 части. Затем сложить дольки на 2-4 слоя марли и выжать из помидоров сок </a:t>
            </a:r>
            <a:r>
              <a:rPr lang="ru-RU" dirty="0" err="1">
                <a:solidFill>
                  <a:srgbClr val="002060"/>
                </a:solidFill>
                <a:latin typeface="Times New Roman"/>
                <a:ea typeface="Times New Roman"/>
                <a:cs typeface="Times New Roman"/>
              </a:rPr>
              <a:t>вперекрутку</a:t>
            </a:r>
            <a:r>
              <a:rPr lang="ru-RU" dirty="0">
                <a:solidFill>
                  <a:srgbClr val="002060"/>
                </a:solidFill>
                <a:latin typeface="Times New Roman"/>
                <a:ea typeface="Times New Roman"/>
                <a:cs typeface="Times New Roman"/>
              </a:rPr>
              <a:t>, который затем можно процедить через кисейку.</a:t>
            </a:r>
            <a:endParaRPr lang="ru-RU" dirty="0">
              <a:solidFill>
                <a:srgbClr val="002060"/>
              </a:solidFill>
              <a:ea typeface="Calibri"/>
              <a:cs typeface="Times New Roman"/>
            </a:endParaRPr>
          </a:p>
          <a:p>
            <a:pPr algn="just" fontAlgn="base">
              <a:lnSpc>
                <a:spcPct val="115000"/>
              </a:lnSpc>
              <a:spcAft>
                <a:spcPts val="1635"/>
              </a:spcAft>
            </a:pPr>
            <a:r>
              <a:rPr lang="ru-RU" dirty="0" smtClean="0">
                <a:solidFill>
                  <a:srgbClr val="002060"/>
                </a:solidFill>
                <a:latin typeface="Times New Roman"/>
                <a:ea typeface="Times New Roman"/>
                <a:cs typeface="Times New Roman"/>
              </a:rPr>
              <a:t>                                                              </a:t>
            </a:r>
          </a:p>
          <a:p>
            <a:pPr algn="just" fontAlgn="base">
              <a:lnSpc>
                <a:spcPct val="115000"/>
              </a:lnSpc>
              <a:spcAft>
                <a:spcPts val="1635"/>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Сок </a:t>
            </a:r>
            <a:r>
              <a:rPr lang="ru-RU" dirty="0">
                <a:solidFill>
                  <a:srgbClr val="002060"/>
                </a:solidFill>
                <a:latin typeface="Times New Roman"/>
                <a:ea typeface="Times New Roman"/>
                <a:cs typeface="Times New Roman"/>
              </a:rPr>
              <a:t>из помидоров (в количестве 10%) можно </a:t>
            </a:r>
            <a:r>
              <a:rPr lang="ru-RU" dirty="0" smtClean="0">
                <a:solidFill>
                  <a:srgbClr val="002060"/>
                </a:solidFill>
                <a:latin typeface="Times New Roman"/>
                <a:ea typeface="Times New Roman"/>
                <a:cs typeface="Times New Roman"/>
              </a:rPr>
              <a:t>   </a:t>
            </a:r>
          </a:p>
          <a:p>
            <a:pPr algn="just" fontAlgn="base">
              <a:lnSpc>
                <a:spcPct val="115000"/>
              </a:lnSpc>
              <a:spcAft>
                <a:spcPts val="1635"/>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смешивать </a:t>
            </a:r>
            <a:r>
              <a:rPr lang="ru-RU" dirty="0">
                <a:solidFill>
                  <a:srgbClr val="002060"/>
                </a:solidFill>
                <a:latin typeface="Times New Roman"/>
                <a:ea typeface="Times New Roman"/>
                <a:cs typeface="Times New Roman"/>
              </a:rPr>
              <a:t>и с какими-либо другими соками.</a:t>
            </a:r>
            <a:endParaRPr lang="ru-RU" dirty="0">
              <a:solidFill>
                <a:srgbClr val="002060"/>
              </a:solidFill>
              <a:ea typeface="Calibri"/>
              <a:cs typeface="Times New Roman"/>
            </a:endParaRPr>
          </a:p>
        </p:txBody>
      </p:sp>
      <p:sp>
        <p:nvSpPr>
          <p:cNvPr id="5" name="Прямоугольник 4"/>
          <p:cNvSpPr/>
          <p:nvPr/>
        </p:nvSpPr>
        <p:spPr>
          <a:xfrm>
            <a:off x="3680100" y="192466"/>
            <a:ext cx="2186240" cy="369332"/>
          </a:xfrm>
          <a:prstGeom prst="rect">
            <a:avLst/>
          </a:prstGeom>
        </p:spPr>
        <p:txBody>
          <a:bodyPr wrap="none">
            <a:spAutoFit/>
          </a:bodyPr>
          <a:lstStyle/>
          <a:p>
            <a:r>
              <a:rPr lang="ru-RU" dirty="0">
                <a:solidFill>
                  <a:srgbClr val="002060"/>
                </a:solidFill>
                <a:latin typeface="Times New Roman"/>
                <a:ea typeface="Times New Roman"/>
                <a:cs typeface="Times New Roman"/>
              </a:rPr>
              <a:t> </a:t>
            </a:r>
            <a:r>
              <a:rPr lang="ru-RU" b="1" dirty="0" smtClean="0">
                <a:solidFill>
                  <a:srgbClr val="002060"/>
                </a:solidFill>
                <a:latin typeface="Times New Roman"/>
                <a:ea typeface="Times New Roman"/>
                <a:cs typeface="Times New Roman"/>
              </a:rPr>
              <a:t>Сок из помидоров </a:t>
            </a:r>
            <a:endParaRPr lang="ru-RU" b="1" dirty="0"/>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archive_Fotolia_24032831_L"/>
          <p:cNvPicPr/>
          <p:nvPr/>
        </p:nvPicPr>
        <p:blipFill>
          <a:blip r:embed="rId3" cstate="print"/>
          <a:srcRect/>
          <a:stretch>
            <a:fillRect/>
          </a:stretch>
        </p:blipFill>
        <p:spPr bwMode="auto">
          <a:xfrm>
            <a:off x="179512" y="2636912"/>
            <a:ext cx="3672408" cy="3686284"/>
          </a:xfrm>
          <a:prstGeom prst="rect">
            <a:avLst/>
          </a:prstGeom>
          <a:noFill/>
          <a:ln w="38100">
            <a:solidFill>
              <a:srgbClr val="FFC000"/>
            </a:solidFill>
            <a:miter lim="800000"/>
            <a:headEnd/>
            <a:tailEnd/>
          </a:ln>
        </p:spPr>
      </p:pic>
      <p:sp>
        <p:nvSpPr>
          <p:cNvPr id="2" name="Прямоугольник 1"/>
          <p:cNvSpPr/>
          <p:nvPr/>
        </p:nvSpPr>
        <p:spPr>
          <a:xfrm>
            <a:off x="179512" y="2636912"/>
            <a:ext cx="2765052" cy="390684"/>
          </a:xfrm>
          <a:prstGeom prst="rect">
            <a:avLst/>
          </a:prstGeom>
        </p:spPr>
        <p:txBody>
          <a:bodyPr wrap="none">
            <a:spAutoFit/>
          </a:bodyPr>
          <a:lstStyle/>
          <a:p>
            <a:pPr algn="just" fontAlgn="base">
              <a:lnSpc>
                <a:spcPct val="115000"/>
              </a:lnSpc>
              <a:spcAft>
                <a:spcPts val="0"/>
              </a:spcAft>
            </a:pPr>
            <a:r>
              <a:rPr lang="ru-RU" b="1" dirty="0">
                <a:solidFill>
                  <a:schemeClr val="bg1"/>
                </a:solidFill>
                <a:latin typeface="Times New Roman"/>
                <a:ea typeface="Times New Roman"/>
                <a:cs typeface="Times New Roman"/>
              </a:rPr>
              <a:t>Сок из молодой моркови</a:t>
            </a:r>
            <a:endParaRPr lang="ru-RU" sz="1050" dirty="0">
              <a:solidFill>
                <a:schemeClr val="bg1"/>
              </a:solidFill>
              <a:ea typeface="Calibri"/>
              <a:cs typeface="Times New Roman"/>
            </a:endParaRPr>
          </a:p>
        </p:txBody>
      </p:sp>
      <p:sp>
        <p:nvSpPr>
          <p:cNvPr id="4" name="Прямоугольник 3"/>
          <p:cNvSpPr/>
          <p:nvPr/>
        </p:nvSpPr>
        <p:spPr>
          <a:xfrm>
            <a:off x="488856" y="428102"/>
            <a:ext cx="8136904" cy="2208810"/>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Морковный сок – богатейший кладезь витамина А, поэтому он рекомендуется для смешивания со всеми соками.</a:t>
            </a:r>
            <a:endParaRPr lang="ru-RU" dirty="0">
              <a:solidFill>
                <a:srgbClr val="002060"/>
              </a:solidFill>
              <a:ea typeface="Calibri"/>
              <a:cs typeface="Times New Roman"/>
            </a:endParaRPr>
          </a:p>
          <a:p>
            <a:pPr algn="just" fontAlgn="base">
              <a:lnSpc>
                <a:spcPct val="115000"/>
              </a:lnSpc>
              <a:spcAft>
                <a:spcPts val="1635"/>
              </a:spcAft>
            </a:pPr>
            <a:r>
              <a:rPr lang="ru-RU" dirty="0">
                <a:solidFill>
                  <a:srgbClr val="002060"/>
                </a:solidFill>
                <a:latin typeface="Times New Roman"/>
                <a:ea typeface="Times New Roman"/>
                <a:cs typeface="Times New Roman"/>
              </a:rPr>
              <a:t>Для получения </a:t>
            </a:r>
            <a:r>
              <a:rPr lang="ru-RU" dirty="0" smtClean="0">
                <a:solidFill>
                  <a:srgbClr val="002060"/>
                </a:solidFill>
                <a:latin typeface="Times New Roman"/>
                <a:ea typeface="Times New Roman"/>
                <a:cs typeface="Times New Roman"/>
              </a:rPr>
              <a:t>100 мл </a:t>
            </a:r>
            <a:r>
              <a:rPr lang="ru-RU" dirty="0">
                <a:solidFill>
                  <a:srgbClr val="002060"/>
                </a:solidFill>
                <a:latin typeface="Times New Roman"/>
                <a:ea typeface="Times New Roman"/>
                <a:cs typeface="Times New Roman"/>
              </a:rPr>
              <a:t>сока Вам потребуется около 200г </a:t>
            </a:r>
            <a:r>
              <a:rPr lang="ru-RU" dirty="0" smtClean="0">
                <a:solidFill>
                  <a:srgbClr val="002060"/>
                </a:solidFill>
                <a:latin typeface="Times New Roman"/>
                <a:ea typeface="Times New Roman"/>
                <a:cs typeface="Times New Roman"/>
              </a:rPr>
              <a:t>моркови.</a:t>
            </a:r>
            <a:r>
              <a:rPr lang="ru-RU" dirty="0">
                <a:solidFill>
                  <a:srgbClr val="002060"/>
                </a:solidFill>
                <a:ea typeface="Times New Roman"/>
                <a:cs typeface="Times New Roman"/>
              </a:rPr>
              <a:t> </a:t>
            </a:r>
            <a:r>
              <a:rPr lang="ru-RU" dirty="0" smtClean="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Корнеплоды </a:t>
            </a:r>
            <a:r>
              <a:rPr lang="ru-RU" dirty="0">
                <a:solidFill>
                  <a:srgbClr val="002060"/>
                </a:solidFill>
                <a:latin typeface="Times New Roman"/>
                <a:ea typeface="Times New Roman"/>
                <a:cs typeface="Times New Roman"/>
              </a:rPr>
              <a:t>необходимо вымыть щеткой и обдать кипятком. Затем натереть морковку на терке и </a:t>
            </a:r>
            <a:r>
              <a:rPr lang="ru-RU" dirty="0" err="1">
                <a:solidFill>
                  <a:srgbClr val="002060"/>
                </a:solidFill>
                <a:latin typeface="Times New Roman"/>
                <a:ea typeface="Times New Roman"/>
                <a:cs typeface="Times New Roman"/>
              </a:rPr>
              <a:t>вперекрутку</a:t>
            </a:r>
            <a:r>
              <a:rPr lang="ru-RU" dirty="0">
                <a:solidFill>
                  <a:srgbClr val="002060"/>
                </a:solidFill>
                <a:latin typeface="Times New Roman"/>
                <a:ea typeface="Times New Roman"/>
                <a:cs typeface="Times New Roman"/>
              </a:rPr>
              <a:t> сквозь 2-4 слоя марли выдавить </a:t>
            </a:r>
            <a:r>
              <a:rPr lang="ru-RU" dirty="0" smtClean="0">
                <a:solidFill>
                  <a:srgbClr val="002060"/>
                </a:solidFill>
                <a:latin typeface="Times New Roman"/>
                <a:ea typeface="Times New Roman"/>
                <a:cs typeface="Times New Roman"/>
              </a:rPr>
              <a:t>сок.</a:t>
            </a:r>
            <a:r>
              <a:rPr lang="ru-RU" dirty="0" smtClean="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Морковный </a:t>
            </a:r>
            <a:r>
              <a:rPr lang="ru-RU" dirty="0">
                <a:solidFill>
                  <a:srgbClr val="002060"/>
                </a:solidFill>
                <a:latin typeface="Times New Roman"/>
                <a:ea typeface="Times New Roman"/>
                <a:cs typeface="Times New Roman"/>
              </a:rPr>
              <a:t>сок ребенку дают без примесей или с сахарным сиропом.</a:t>
            </a:r>
            <a:endParaRPr lang="ru-RU" dirty="0">
              <a:solidFill>
                <a:srgbClr val="002060"/>
              </a:solidFill>
              <a:ea typeface="Calibri"/>
              <a:cs typeface="Times New Roman"/>
            </a:endParaRPr>
          </a:p>
        </p:txBody>
      </p:sp>
      <p:sp>
        <p:nvSpPr>
          <p:cNvPr id="6" name="Прямоугольник 5"/>
          <p:cNvSpPr/>
          <p:nvPr/>
        </p:nvSpPr>
        <p:spPr>
          <a:xfrm>
            <a:off x="2906229" y="37418"/>
            <a:ext cx="2822760" cy="390684"/>
          </a:xfrm>
          <a:prstGeom prst="rect">
            <a:avLst/>
          </a:prstGeom>
        </p:spPr>
        <p:txBody>
          <a:bodyPr wrap="none">
            <a:spAutoFit/>
          </a:bodyPr>
          <a:lstStyle/>
          <a:p>
            <a:pPr lvl="0" algn="just" fontAlgn="base">
              <a:lnSpc>
                <a:spcPct val="115000"/>
              </a:lnSpc>
            </a:pPr>
            <a:r>
              <a:rPr lang="ru-RU" b="1" dirty="0" smtClean="0">
                <a:solidFill>
                  <a:srgbClr val="002060"/>
                </a:solidFill>
                <a:latin typeface="Times New Roman"/>
                <a:ea typeface="Times New Roman"/>
                <a:cs typeface="Times New Roman"/>
              </a:rPr>
              <a:t> </a:t>
            </a:r>
            <a:r>
              <a:rPr lang="ru-RU" b="1" dirty="0">
                <a:solidFill>
                  <a:srgbClr val="002060"/>
                </a:solidFill>
                <a:latin typeface="Times New Roman"/>
                <a:ea typeface="Times New Roman"/>
                <a:cs typeface="Times New Roman"/>
              </a:rPr>
              <a:t>Сок из молодой </a:t>
            </a:r>
            <a:r>
              <a:rPr lang="ru-RU" b="1" dirty="0" smtClean="0">
                <a:solidFill>
                  <a:srgbClr val="002060"/>
                </a:solidFill>
                <a:latin typeface="Times New Roman"/>
                <a:ea typeface="Times New Roman"/>
                <a:cs typeface="Times New Roman"/>
              </a:rPr>
              <a:t>моркови</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szolole"/>
          <p:cNvPicPr/>
          <p:nvPr/>
        </p:nvPicPr>
        <p:blipFill>
          <a:blip r:embed="rId3" cstate="print"/>
          <a:srcRect/>
          <a:stretch>
            <a:fillRect/>
          </a:stretch>
        </p:blipFill>
        <p:spPr bwMode="auto">
          <a:xfrm>
            <a:off x="323529" y="2613449"/>
            <a:ext cx="3240360" cy="3661492"/>
          </a:xfrm>
          <a:prstGeom prst="rect">
            <a:avLst/>
          </a:prstGeom>
          <a:noFill/>
          <a:ln w="38100">
            <a:solidFill>
              <a:srgbClr val="FFC000"/>
            </a:solidFill>
            <a:miter lim="800000"/>
            <a:headEnd/>
            <a:tailEnd/>
          </a:ln>
        </p:spPr>
      </p:pic>
      <p:sp>
        <p:nvSpPr>
          <p:cNvPr id="2" name="Прямоугольник 1"/>
          <p:cNvSpPr/>
          <p:nvPr/>
        </p:nvSpPr>
        <p:spPr>
          <a:xfrm>
            <a:off x="1514676" y="2580806"/>
            <a:ext cx="2039341" cy="410882"/>
          </a:xfrm>
          <a:prstGeom prst="rect">
            <a:avLst/>
          </a:prstGeom>
        </p:spPr>
        <p:txBody>
          <a:bodyPr wrap="none">
            <a:spAutoFit/>
          </a:bodyPr>
          <a:lstStyle/>
          <a:p>
            <a:pPr fontAlgn="base">
              <a:lnSpc>
                <a:spcPct val="115000"/>
              </a:lnSpc>
              <a:spcAft>
                <a:spcPts val="0"/>
              </a:spcAft>
            </a:pPr>
            <a:r>
              <a:rPr lang="ru-RU" b="1" dirty="0">
                <a:solidFill>
                  <a:srgbClr val="333333"/>
                </a:solidFill>
                <a:latin typeface="Times New Roman"/>
                <a:ea typeface="Times New Roman"/>
                <a:cs typeface="Times New Roman"/>
              </a:rPr>
              <a:t>Виноградный сок</a:t>
            </a:r>
            <a:endParaRPr lang="ru-RU" sz="1050" dirty="0">
              <a:ea typeface="Calibri"/>
              <a:cs typeface="Times New Roman"/>
            </a:endParaRPr>
          </a:p>
        </p:txBody>
      </p:sp>
      <p:sp>
        <p:nvSpPr>
          <p:cNvPr id="4" name="Прямоугольник 3"/>
          <p:cNvSpPr/>
          <p:nvPr/>
        </p:nvSpPr>
        <p:spPr>
          <a:xfrm>
            <a:off x="323528" y="371996"/>
            <a:ext cx="8280920" cy="2208810"/>
          </a:xfrm>
          <a:prstGeom prst="rect">
            <a:avLst/>
          </a:prstGeom>
        </p:spPr>
        <p:txBody>
          <a:bodyPr wrap="square">
            <a:spAutoFit/>
          </a:bodyPr>
          <a:lstStyle/>
          <a:p>
            <a:pPr fontAlgn="base">
              <a:lnSpc>
                <a:spcPct val="115000"/>
              </a:lnSpc>
              <a:spcAft>
                <a:spcPts val="1635"/>
              </a:spcAft>
            </a:pPr>
            <a:r>
              <a:rPr lang="ru-RU" dirty="0">
                <a:solidFill>
                  <a:srgbClr val="002060"/>
                </a:solidFill>
                <a:latin typeface="Times New Roman"/>
                <a:ea typeface="Times New Roman"/>
                <a:cs typeface="Times New Roman"/>
              </a:rPr>
              <a:t>Детский организм нуждается в виноградном соке не столько из-за витаминов, сколько из-за минеральных солей (например, соли железа).</a:t>
            </a:r>
            <a:endParaRPr lang="ru-RU" sz="1600" dirty="0">
              <a:solidFill>
                <a:srgbClr val="002060"/>
              </a:solidFill>
              <a:ea typeface="Calibri"/>
              <a:cs typeface="Times New Roman"/>
            </a:endParaRPr>
          </a:p>
          <a:p>
            <a:pPr fontAlgn="base">
              <a:lnSpc>
                <a:spcPct val="115000"/>
              </a:lnSpc>
              <a:spcAft>
                <a:spcPts val="1635"/>
              </a:spcAft>
            </a:pPr>
            <a:r>
              <a:rPr lang="ru-RU" dirty="0">
                <a:solidFill>
                  <a:srgbClr val="002060"/>
                </a:solidFill>
                <a:latin typeface="Times New Roman"/>
                <a:ea typeface="Times New Roman"/>
                <a:cs typeface="Times New Roman"/>
              </a:rPr>
              <a:t>Для получения 50г сока потребуется 100г </a:t>
            </a:r>
            <a:r>
              <a:rPr lang="ru-RU" dirty="0" smtClean="0">
                <a:solidFill>
                  <a:srgbClr val="002060"/>
                </a:solidFill>
                <a:latin typeface="Times New Roman"/>
                <a:ea typeface="Times New Roman"/>
                <a:cs typeface="Times New Roman"/>
              </a:rPr>
              <a:t>винограда.</a:t>
            </a:r>
            <a:r>
              <a:rPr lang="ru-RU" sz="1600" dirty="0" smtClean="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Переберите </a:t>
            </a:r>
            <a:r>
              <a:rPr lang="ru-RU" dirty="0">
                <a:solidFill>
                  <a:srgbClr val="002060"/>
                </a:solidFill>
                <a:latin typeface="Times New Roman"/>
                <a:ea typeface="Times New Roman"/>
                <a:cs typeface="Times New Roman"/>
              </a:rPr>
              <a:t>виноград, перемойте его в кипяченой воде, ягодки разрежьте, удалите зернышки (если есть), разомните (можно ложкой), переложите в марлю (2-4 слоя) и выдавите </a:t>
            </a:r>
            <a:r>
              <a:rPr lang="ru-RU" dirty="0" err="1">
                <a:solidFill>
                  <a:srgbClr val="002060"/>
                </a:solidFill>
                <a:latin typeface="Times New Roman"/>
                <a:ea typeface="Times New Roman"/>
                <a:cs typeface="Times New Roman"/>
              </a:rPr>
              <a:t>перекруткой</a:t>
            </a:r>
            <a:r>
              <a:rPr lang="ru-RU" dirty="0">
                <a:solidFill>
                  <a:srgbClr val="002060"/>
                </a:solidFill>
                <a:latin typeface="Times New Roman"/>
                <a:ea typeface="Times New Roman"/>
                <a:cs typeface="Times New Roman"/>
              </a:rPr>
              <a:t> сок. Затем процедите его.</a:t>
            </a:r>
            <a:endParaRPr lang="ru-RU" sz="1600" dirty="0">
              <a:solidFill>
                <a:srgbClr val="002060"/>
              </a:solidFill>
              <a:ea typeface="Calibri"/>
              <a:cs typeface="Times New Roman"/>
            </a:endParaRPr>
          </a:p>
        </p:txBody>
      </p:sp>
      <p:sp>
        <p:nvSpPr>
          <p:cNvPr id="6" name="Прямоугольник 5"/>
          <p:cNvSpPr/>
          <p:nvPr/>
        </p:nvSpPr>
        <p:spPr>
          <a:xfrm>
            <a:off x="3131840" y="13090"/>
            <a:ext cx="2039341" cy="410882"/>
          </a:xfrm>
          <a:prstGeom prst="rect">
            <a:avLst/>
          </a:prstGeom>
        </p:spPr>
        <p:txBody>
          <a:bodyPr wrap="none">
            <a:spAutoFit/>
          </a:bodyPr>
          <a:lstStyle/>
          <a:p>
            <a:pPr fontAlgn="base">
              <a:lnSpc>
                <a:spcPct val="115000"/>
              </a:lnSpc>
              <a:spcAft>
                <a:spcPts val="0"/>
              </a:spcAft>
            </a:pPr>
            <a:r>
              <a:rPr lang="ru-RU" b="1" dirty="0">
                <a:solidFill>
                  <a:srgbClr val="333333"/>
                </a:solidFill>
                <a:latin typeface="Times New Roman"/>
                <a:ea typeface="Times New Roman"/>
                <a:cs typeface="Times New Roman"/>
              </a:rPr>
              <a:t>Виноградный сок</a:t>
            </a:r>
            <a:endParaRPr lang="ru-RU" sz="1050" dirty="0">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8d08fa19fc87"/>
          <p:cNvPicPr/>
          <p:nvPr/>
        </p:nvPicPr>
        <p:blipFill>
          <a:blip r:embed="rId3" cstate="print"/>
          <a:srcRect/>
          <a:stretch>
            <a:fillRect/>
          </a:stretch>
        </p:blipFill>
        <p:spPr bwMode="auto">
          <a:xfrm>
            <a:off x="539552" y="2472214"/>
            <a:ext cx="2880320" cy="3843062"/>
          </a:xfrm>
          <a:prstGeom prst="rect">
            <a:avLst/>
          </a:prstGeom>
          <a:noFill/>
          <a:ln w="38100">
            <a:solidFill>
              <a:srgbClr val="FFC000"/>
            </a:solidFill>
            <a:miter lim="800000"/>
            <a:headEnd/>
            <a:tailEnd/>
          </a:ln>
        </p:spPr>
      </p:pic>
      <p:sp>
        <p:nvSpPr>
          <p:cNvPr id="2" name="Прямоугольник 1"/>
          <p:cNvSpPr/>
          <p:nvPr/>
        </p:nvSpPr>
        <p:spPr>
          <a:xfrm>
            <a:off x="1181383" y="2470548"/>
            <a:ext cx="2233945"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Мандариновый сок</a:t>
            </a:r>
            <a:endParaRPr lang="ru-RU" sz="1050" dirty="0">
              <a:solidFill>
                <a:srgbClr val="002060"/>
              </a:solidFill>
              <a:ea typeface="Calibri"/>
              <a:cs typeface="Times New Roman"/>
            </a:endParaRPr>
          </a:p>
        </p:txBody>
      </p:sp>
      <p:sp>
        <p:nvSpPr>
          <p:cNvPr id="4" name="Прямоугольник 3"/>
          <p:cNvSpPr/>
          <p:nvPr/>
        </p:nvSpPr>
        <p:spPr>
          <a:xfrm>
            <a:off x="461864" y="426887"/>
            <a:ext cx="8136904" cy="2003625"/>
          </a:xfrm>
          <a:prstGeom prst="rect">
            <a:avLst/>
          </a:prstGeom>
        </p:spPr>
        <p:txBody>
          <a:bodyPr wrap="square">
            <a:spAutoFit/>
          </a:bodyPr>
          <a:lstStyle/>
          <a:p>
            <a:pPr algn="just" fontAlgn="base">
              <a:lnSpc>
                <a:spcPct val="115000"/>
              </a:lnSpc>
              <a:spcAft>
                <a:spcPts val="1635"/>
              </a:spcAft>
            </a:pPr>
            <a:r>
              <a:rPr lang="ru-RU" dirty="0">
                <a:solidFill>
                  <a:srgbClr val="002060"/>
                </a:solidFill>
                <a:latin typeface="Times New Roman"/>
                <a:ea typeface="Times New Roman"/>
                <a:cs typeface="Times New Roman"/>
              </a:rPr>
              <a:t>Помимо витамина C, сок мандарина содержит множество солей </a:t>
            </a:r>
            <a:r>
              <a:rPr lang="ru-RU" dirty="0" smtClean="0">
                <a:solidFill>
                  <a:srgbClr val="002060"/>
                </a:solidFill>
                <a:latin typeface="Times New Roman"/>
                <a:ea typeface="Times New Roman"/>
                <a:cs typeface="Times New Roman"/>
              </a:rPr>
              <a:t>железа.</a:t>
            </a:r>
            <a:r>
              <a:rPr lang="ru-RU" sz="1600" dirty="0" smtClean="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Из </a:t>
            </a:r>
            <a:r>
              <a:rPr lang="ru-RU" dirty="0">
                <a:solidFill>
                  <a:srgbClr val="002060"/>
                </a:solidFill>
                <a:latin typeface="Times New Roman"/>
                <a:ea typeface="Times New Roman"/>
                <a:cs typeface="Times New Roman"/>
              </a:rPr>
              <a:t>1 средней величины мандарина можно получить около 30г </a:t>
            </a:r>
            <a:r>
              <a:rPr lang="ru-RU" dirty="0" smtClean="0">
                <a:solidFill>
                  <a:srgbClr val="002060"/>
                </a:solidFill>
                <a:latin typeface="Times New Roman"/>
                <a:ea typeface="Times New Roman"/>
                <a:cs typeface="Times New Roman"/>
              </a:rPr>
              <a:t>сока.</a:t>
            </a:r>
            <a:r>
              <a:rPr lang="ru-RU" sz="1600" dirty="0">
                <a:solidFill>
                  <a:srgbClr val="002060"/>
                </a:solidFill>
                <a:ea typeface="Times New Roman"/>
                <a:cs typeface="Times New Roman"/>
              </a:rPr>
              <a:t> </a:t>
            </a:r>
            <a:r>
              <a:rPr lang="ru-RU" sz="1600" dirty="0" smtClean="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Обдайте </a:t>
            </a:r>
            <a:r>
              <a:rPr lang="ru-RU" dirty="0">
                <a:solidFill>
                  <a:srgbClr val="002060"/>
                </a:solidFill>
                <a:latin typeface="Times New Roman"/>
                <a:ea typeface="Times New Roman"/>
                <a:cs typeface="Times New Roman"/>
              </a:rPr>
              <a:t>фрукт кипятком и разрежьте поперек. Затем при помощи соковыжималки «горка» выдавите </a:t>
            </a:r>
            <a:r>
              <a:rPr lang="ru-RU" dirty="0" smtClean="0">
                <a:solidFill>
                  <a:srgbClr val="002060"/>
                </a:solidFill>
                <a:latin typeface="Times New Roman"/>
                <a:ea typeface="Times New Roman"/>
                <a:cs typeface="Times New Roman"/>
              </a:rPr>
              <a:t>сок.</a:t>
            </a:r>
            <a:r>
              <a:rPr lang="ru-RU" sz="1600" dirty="0" smtClean="0">
                <a:solidFill>
                  <a:srgbClr val="002060"/>
                </a:solidFill>
                <a:ea typeface="Times New Roman"/>
                <a:cs typeface="Times New Roman"/>
              </a:rPr>
              <a:t> </a:t>
            </a:r>
            <a:r>
              <a:rPr lang="ru-RU" dirty="0" smtClean="0">
                <a:solidFill>
                  <a:srgbClr val="002060"/>
                </a:solidFill>
                <a:latin typeface="Times New Roman"/>
                <a:ea typeface="Times New Roman"/>
                <a:cs typeface="Times New Roman"/>
              </a:rPr>
              <a:t>Также </a:t>
            </a:r>
            <a:r>
              <a:rPr lang="ru-RU" dirty="0">
                <a:solidFill>
                  <a:srgbClr val="002060"/>
                </a:solidFill>
                <a:latin typeface="Times New Roman"/>
                <a:ea typeface="Times New Roman"/>
                <a:cs typeface="Times New Roman"/>
              </a:rPr>
              <a:t>сок можно получить, очистив мандарин, поделив его на дольки, вытащив зернышки и выжав сквозь марлю, придавливая ложкой.</a:t>
            </a:r>
            <a:endParaRPr lang="ru-RU" sz="1600" dirty="0">
              <a:solidFill>
                <a:srgbClr val="002060"/>
              </a:solidFill>
              <a:ea typeface="Calibri"/>
              <a:cs typeface="Times New Roman"/>
            </a:endParaRPr>
          </a:p>
        </p:txBody>
      </p:sp>
      <p:sp>
        <p:nvSpPr>
          <p:cNvPr id="7" name="Прямоугольник 6"/>
          <p:cNvSpPr/>
          <p:nvPr/>
        </p:nvSpPr>
        <p:spPr>
          <a:xfrm>
            <a:off x="3131840" y="36203"/>
            <a:ext cx="2233945"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Мандариновый сок</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kompot_iz_chernoy_smorodiny-500x500"/>
          <p:cNvPicPr/>
          <p:nvPr/>
        </p:nvPicPr>
        <p:blipFill>
          <a:blip r:embed="rId3" cstate="print"/>
          <a:srcRect/>
          <a:stretch>
            <a:fillRect/>
          </a:stretch>
        </p:blipFill>
        <p:spPr bwMode="auto">
          <a:xfrm>
            <a:off x="395536" y="2508798"/>
            <a:ext cx="3312368" cy="3759163"/>
          </a:xfrm>
          <a:prstGeom prst="rect">
            <a:avLst/>
          </a:prstGeom>
          <a:noFill/>
          <a:ln w="38100">
            <a:solidFill>
              <a:srgbClr val="FFC000"/>
            </a:solidFill>
            <a:miter lim="800000"/>
            <a:headEnd/>
            <a:tailEnd/>
          </a:ln>
        </p:spPr>
      </p:pic>
      <p:sp>
        <p:nvSpPr>
          <p:cNvPr id="2" name="Прямоугольник 1"/>
          <p:cNvSpPr/>
          <p:nvPr/>
        </p:nvSpPr>
        <p:spPr>
          <a:xfrm>
            <a:off x="595263" y="2508798"/>
            <a:ext cx="2912913"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Сок из черной смородины</a:t>
            </a:r>
            <a:endParaRPr lang="ru-RU" sz="1050" dirty="0">
              <a:solidFill>
                <a:srgbClr val="002060"/>
              </a:solidFill>
              <a:ea typeface="Calibri"/>
              <a:cs typeface="Times New Roman"/>
            </a:endParaRPr>
          </a:p>
        </p:txBody>
      </p:sp>
      <p:sp>
        <p:nvSpPr>
          <p:cNvPr id="4" name="Прямоугольник 3"/>
          <p:cNvSpPr/>
          <p:nvPr/>
        </p:nvSpPr>
        <p:spPr>
          <a:xfrm>
            <a:off x="403853" y="626231"/>
            <a:ext cx="8136904" cy="1866665"/>
          </a:xfrm>
          <a:prstGeom prst="rect">
            <a:avLst/>
          </a:prstGeom>
        </p:spPr>
        <p:txBody>
          <a:bodyPr wrap="square">
            <a:spAutoFit/>
          </a:bodyPr>
          <a:lstStyle/>
          <a:p>
            <a:pPr fontAlgn="base">
              <a:lnSpc>
                <a:spcPts val="1310"/>
              </a:lnSpc>
              <a:spcAft>
                <a:spcPts val="0"/>
              </a:spcAft>
            </a:pPr>
            <a:r>
              <a:rPr lang="ru-RU" dirty="0" smtClean="0">
                <a:solidFill>
                  <a:srgbClr val="002060"/>
                </a:solidFill>
                <a:latin typeface="Times New Roman"/>
                <a:ea typeface="Times New Roman"/>
                <a:cs typeface="Times New Roman"/>
              </a:rPr>
              <a:t>Смородиновый </a:t>
            </a:r>
            <a:r>
              <a:rPr lang="ru-RU" dirty="0">
                <a:solidFill>
                  <a:srgbClr val="002060"/>
                </a:solidFill>
                <a:latin typeface="Times New Roman"/>
                <a:ea typeface="Times New Roman"/>
                <a:cs typeface="Times New Roman"/>
              </a:rPr>
              <a:t>сок — еще один весьма полезный напиток для маленького </a:t>
            </a:r>
            <a:endParaRPr lang="ru-RU" dirty="0" smtClean="0">
              <a:solidFill>
                <a:srgbClr val="002060"/>
              </a:solidFill>
              <a:latin typeface="Times New Roman"/>
              <a:ea typeface="Times New Roman"/>
              <a:cs typeface="Times New Roman"/>
            </a:endParaRPr>
          </a:p>
          <a:p>
            <a:pPr fontAlgn="base">
              <a:lnSpc>
                <a:spcPts val="1310"/>
              </a:lnSpc>
              <a:spcAft>
                <a:spcPts val="0"/>
              </a:spcAft>
            </a:pPr>
            <a:endParaRPr lang="ru-RU" dirty="0">
              <a:solidFill>
                <a:srgbClr val="002060"/>
              </a:solidFill>
              <a:latin typeface="Times New Roman"/>
              <a:ea typeface="Times New Roman"/>
              <a:cs typeface="Times New Roman"/>
            </a:endParaRPr>
          </a:p>
          <a:p>
            <a:pPr fontAlgn="base">
              <a:lnSpc>
                <a:spcPts val="1310"/>
              </a:lnSpc>
              <a:spcAft>
                <a:spcPts val="0"/>
              </a:spcAft>
            </a:pPr>
            <a:r>
              <a:rPr lang="ru-RU" dirty="0" smtClean="0">
                <a:solidFill>
                  <a:srgbClr val="002060"/>
                </a:solidFill>
                <a:latin typeface="Times New Roman"/>
                <a:ea typeface="Times New Roman"/>
                <a:cs typeface="Times New Roman"/>
              </a:rPr>
              <a:t>организма.</a:t>
            </a:r>
            <a:endParaRPr lang="ru-RU" dirty="0">
              <a:solidFill>
                <a:srgbClr val="002060"/>
              </a:solidFill>
              <a:ea typeface="Calibri"/>
              <a:cs typeface="Times New Roman"/>
            </a:endParaRPr>
          </a:p>
          <a:p>
            <a:pPr algn="just" fontAlgn="base">
              <a:lnSpc>
                <a:spcPct val="115000"/>
              </a:lnSpc>
              <a:spcAft>
                <a:spcPts val="1635"/>
              </a:spcAft>
            </a:pPr>
            <a:r>
              <a:rPr lang="ru-RU" dirty="0" smtClean="0">
                <a:solidFill>
                  <a:srgbClr val="002060"/>
                </a:solidFill>
                <a:latin typeface="Times New Roman"/>
                <a:ea typeface="Times New Roman"/>
                <a:cs typeface="Times New Roman"/>
              </a:rPr>
              <a:t>Чтобы </a:t>
            </a:r>
            <a:r>
              <a:rPr lang="ru-RU" dirty="0">
                <a:solidFill>
                  <a:srgbClr val="002060"/>
                </a:solidFill>
                <a:latin typeface="Times New Roman"/>
                <a:ea typeface="Times New Roman"/>
                <a:cs typeface="Times New Roman"/>
              </a:rPr>
              <a:t>получить сок из смородины, понадобятся </a:t>
            </a:r>
            <a:r>
              <a:rPr lang="ru-RU" dirty="0" err="1">
                <a:solidFill>
                  <a:srgbClr val="002060"/>
                </a:solidFill>
                <a:latin typeface="Times New Roman"/>
                <a:ea typeface="Times New Roman"/>
                <a:cs typeface="Times New Roman"/>
              </a:rPr>
              <a:t>непомятые</a:t>
            </a:r>
            <a:r>
              <a:rPr lang="ru-RU" dirty="0">
                <a:solidFill>
                  <a:srgbClr val="002060"/>
                </a:solidFill>
                <a:latin typeface="Times New Roman"/>
                <a:ea typeface="Times New Roman"/>
                <a:cs typeface="Times New Roman"/>
              </a:rPr>
              <a:t> и спелые </a:t>
            </a:r>
            <a:r>
              <a:rPr lang="ru-RU" dirty="0" err="1" smtClean="0">
                <a:solidFill>
                  <a:srgbClr val="002060"/>
                </a:solidFill>
                <a:latin typeface="Times New Roman"/>
                <a:ea typeface="Times New Roman"/>
                <a:cs typeface="Times New Roman"/>
              </a:rPr>
              <a:t>ягоды.Черную</a:t>
            </a:r>
            <a:r>
              <a:rPr lang="ru-RU" dirty="0" smtClean="0">
                <a:solidFill>
                  <a:srgbClr val="002060"/>
                </a:solidFill>
                <a:latin typeface="Times New Roman"/>
                <a:ea typeface="Times New Roman"/>
                <a:cs typeface="Times New Roman"/>
              </a:rPr>
              <a:t> </a:t>
            </a:r>
            <a:r>
              <a:rPr lang="ru-RU" dirty="0">
                <a:solidFill>
                  <a:srgbClr val="002060"/>
                </a:solidFill>
                <a:latin typeface="Times New Roman"/>
                <a:ea typeface="Times New Roman"/>
                <a:cs typeface="Times New Roman"/>
              </a:rPr>
              <a:t>смородину (50г) моют, на дуршлаге пропускают через кипяток и пересыпают в марлю (2-4 слоя). Затем отжимают сок, придавливая марлевый мешочек серебряной или из нержавеющей стали ложкой</a:t>
            </a:r>
            <a:r>
              <a:rPr lang="ru-RU" dirty="0" smtClean="0">
                <a:solidFill>
                  <a:srgbClr val="002060"/>
                </a:solidFill>
                <a:latin typeface="Times New Roman"/>
                <a:ea typeface="Times New Roman"/>
                <a:cs typeface="Times New Roman"/>
              </a:rPr>
              <a:t>.</a:t>
            </a:r>
            <a:endParaRPr lang="ru-RU" dirty="0">
              <a:solidFill>
                <a:srgbClr val="002060"/>
              </a:solidFill>
              <a:ea typeface="Calibri"/>
              <a:cs typeface="Times New Roman"/>
            </a:endParaRPr>
          </a:p>
        </p:txBody>
      </p:sp>
      <p:sp>
        <p:nvSpPr>
          <p:cNvPr id="5" name="Прямоугольник 4"/>
          <p:cNvSpPr/>
          <p:nvPr/>
        </p:nvSpPr>
        <p:spPr>
          <a:xfrm>
            <a:off x="3968757" y="2492896"/>
            <a:ext cx="4572000" cy="2208810"/>
          </a:xfrm>
          <a:prstGeom prst="rect">
            <a:avLst/>
          </a:prstGeom>
        </p:spPr>
        <p:txBody>
          <a:bodyPr>
            <a:spAutoFit/>
          </a:bodyPr>
          <a:lstStyle/>
          <a:p>
            <a:pPr lvl="0" algn="just" fontAlgn="base">
              <a:lnSpc>
                <a:spcPct val="115000"/>
              </a:lnSpc>
              <a:spcAft>
                <a:spcPts val="1635"/>
              </a:spcAft>
            </a:pPr>
            <a:r>
              <a:rPr lang="ru-RU" dirty="0">
                <a:solidFill>
                  <a:srgbClr val="002060"/>
                </a:solidFill>
                <a:latin typeface="Times New Roman"/>
                <a:ea typeface="Times New Roman"/>
                <a:cs typeface="Times New Roman"/>
              </a:rPr>
              <a:t>Перед подачей ребенку смородиновый сок необходимо смешивать с сиропом, который получают из смоченного водой 20г сахара (2ч.л.), который «варят» до закипания.</a:t>
            </a:r>
            <a:endParaRPr lang="ru-RU" dirty="0">
              <a:solidFill>
                <a:srgbClr val="002060"/>
              </a:solidFill>
              <a:ea typeface="Calibri"/>
              <a:cs typeface="Times New Roman"/>
            </a:endParaRPr>
          </a:p>
          <a:p>
            <a:pPr lvl="0" algn="just" fontAlgn="base">
              <a:lnSpc>
                <a:spcPct val="115000"/>
              </a:lnSpc>
              <a:spcAft>
                <a:spcPts val="1635"/>
              </a:spcAft>
            </a:pPr>
            <a:r>
              <a:rPr lang="ru-RU" dirty="0">
                <a:solidFill>
                  <a:srgbClr val="002060"/>
                </a:solidFill>
                <a:latin typeface="Times New Roman"/>
                <a:ea typeface="Times New Roman"/>
                <a:cs typeface="Times New Roman"/>
              </a:rPr>
              <a:t>Затем сироп остужают и смешивают с соком (1/3 сиропа на 2/3 сока).</a:t>
            </a:r>
            <a:endParaRPr lang="ru-RU" dirty="0">
              <a:solidFill>
                <a:srgbClr val="002060"/>
              </a:solidFill>
              <a:ea typeface="Calibri"/>
              <a:cs typeface="Times New Roman"/>
            </a:endParaRPr>
          </a:p>
        </p:txBody>
      </p:sp>
      <p:sp>
        <p:nvSpPr>
          <p:cNvPr id="8" name="Прямоугольник 7"/>
          <p:cNvSpPr/>
          <p:nvPr/>
        </p:nvSpPr>
        <p:spPr>
          <a:xfrm>
            <a:off x="2771800" y="116632"/>
            <a:ext cx="2912913" cy="390684"/>
          </a:xfrm>
          <a:prstGeom prst="rect">
            <a:avLst/>
          </a:prstGeom>
        </p:spPr>
        <p:txBody>
          <a:bodyPr wrap="none">
            <a:spAutoFit/>
          </a:bodyPr>
          <a:lstStyle/>
          <a:p>
            <a:pPr algn="just" fontAlgn="base">
              <a:lnSpc>
                <a:spcPct val="115000"/>
              </a:lnSpc>
              <a:spcAft>
                <a:spcPts val="0"/>
              </a:spcAft>
            </a:pPr>
            <a:r>
              <a:rPr lang="ru-RU" b="1" dirty="0">
                <a:solidFill>
                  <a:srgbClr val="002060"/>
                </a:solidFill>
                <a:latin typeface="Times New Roman"/>
                <a:ea typeface="Times New Roman"/>
                <a:cs typeface="Times New Roman"/>
              </a:rPr>
              <a:t>Сок из черной смородины</a:t>
            </a:r>
            <a:endParaRPr lang="ru-RU" sz="1050" dirty="0">
              <a:solidFill>
                <a:srgbClr val="002060"/>
              </a:solidFill>
              <a:ea typeface="Calibri"/>
              <a:cs typeface="Times New Roman"/>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4840" y="404664"/>
            <a:ext cx="8424936" cy="5632311"/>
          </a:xfrm>
          <a:prstGeom prst="rect">
            <a:avLst/>
          </a:prstGeom>
        </p:spPr>
        <p:txBody>
          <a:bodyPr wrap="square">
            <a:spAutoFit/>
          </a:bodyPr>
          <a:lstStyle/>
          <a:p>
            <a:pPr algn="just">
              <a:lnSpc>
                <a:spcPct val="150000"/>
              </a:lnSpc>
              <a:spcAft>
                <a:spcPts val="0"/>
              </a:spcAft>
            </a:pPr>
            <a:r>
              <a:rPr lang="ru-RU" sz="2000" b="1" dirty="0">
                <a:solidFill>
                  <a:srgbClr val="002060"/>
                </a:solidFill>
                <a:latin typeface="Times New Roman"/>
                <a:ea typeface="Times New Roman"/>
                <a:cs typeface="Times New Roman"/>
              </a:rPr>
              <a:t>Виды детской деятельности:</a:t>
            </a:r>
            <a:r>
              <a:rPr lang="ru-RU" sz="2000" dirty="0">
                <a:solidFill>
                  <a:srgbClr val="002060"/>
                </a:solidFill>
                <a:latin typeface="Times New Roman"/>
                <a:ea typeface="Times New Roman"/>
                <a:cs typeface="Times New Roman"/>
              </a:rPr>
              <a:t> поисково-исследовательская, продуктивная, коммуникативная, игровая, </a:t>
            </a:r>
            <a:r>
              <a:rPr lang="ru-RU" sz="2000" dirty="0" smtClean="0">
                <a:solidFill>
                  <a:srgbClr val="002060"/>
                </a:solidFill>
                <a:latin typeface="Times New Roman"/>
                <a:ea typeface="Times New Roman"/>
                <a:cs typeface="Times New Roman"/>
              </a:rPr>
              <a:t>трудовая.</a:t>
            </a:r>
            <a:endParaRPr lang="ru-RU" sz="2000" dirty="0" smtClean="0">
              <a:solidFill>
                <a:srgbClr val="002060"/>
              </a:solidFill>
              <a:ea typeface="Times New Roman"/>
              <a:cs typeface="Times New Roman"/>
            </a:endParaRPr>
          </a:p>
          <a:p>
            <a:pPr algn="just">
              <a:lnSpc>
                <a:spcPct val="150000"/>
              </a:lnSpc>
              <a:spcAft>
                <a:spcPts val="0"/>
              </a:spcAft>
            </a:pPr>
            <a:r>
              <a:rPr lang="ru-RU" sz="2000" b="1" dirty="0" smtClean="0">
                <a:solidFill>
                  <a:srgbClr val="002060"/>
                </a:solidFill>
                <a:latin typeface="Times New Roman"/>
                <a:ea typeface="Times New Roman"/>
                <a:cs typeface="Times New Roman"/>
              </a:rPr>
              <a:t>Теоретическая </a:t>
            </a:r>
            <a:r>
              <a:rPr lang="ru-RU" sz="2000" b="1" dirty="0">
                <a:solidFill>
                  <a:srgbClr val="002060"/>
                </a:solidFill>
                <a:latin typeface="Times New Roman"/>
                <a:ea typeface="Times New Roman"/>
                <a:cs typeface="Times New Roman"/>
              </a:rPr>
              <a:t>значимость проекта</a:t>
            </a:r>
            <a:r>
              <a:rPr lang="ru-RU" sz="2000" dirty="0">
                <a:solidFill>
                  <a:srgbClr val="002060"/>
                </a:solidFill>
                <a:latin typeface="Times New Roman"/>
                <a:ea typeface="Times New Roman"/>
                <a:cs typeface="Times New Roman"/>
              </a:rPr>
              <a:t> заключается в разработке содержания и форм работы с детьми 4-5 лет по вопросам </a:t>
            </a:r>
            <a:r>
              <a:rPr lang="ru-RU" sz="2000" dirty="0" err="1">
                <a:solidFill>
                  <a:srgbClr val="002060"/>
                </a:solidFill>
                <a:latin typeface="Times New Roman"/>
                <a:ea typeface="Times New Roman"/>
                <a:cs typeface="Times New Roman"/>
              </a:rPr>
              <a:t>здоровьесбережения</a:t>
            </a:r>
            <a:r>
              <a:rPr lang="ru-RU" sz="2000" dirty="0">
                <a:solidFill>
                  <a:srgbClr val="002060"/>
                </a:solidFill>
                <a:latin typeface="Times New Roman"/>
                <a:ea typeface="Times New Roman"/>
                <a:cs typeface="Times New Roman"/>
              </a:rPr>
              <a:t>, которая предусматривает поэтапную организацию учебно-воспитательного процесса, участие детей и родителей в решении проблемы.</a:t>
            </a:r>
            <a:endParaRPr lang="ru-RU" sz="2000" dirty="0">
              <a:solidFill>
                <a:srgbClr val="002060"/>
              </a:solidFill>
              <a:ea typeface="Times New Roman"/>
              <a:cs typeface="Times New Roman"/>
            </a:endParaRPr>
          </a:p>
          <a:p>
            <a:pPr algn="just">
              <a:lnSpc>
                <a:spcPct val="150000"/>
              </a:lnSpc>
              <a:spcAft>
                <a:spcPts val="0"/>
              </a:spcAft>
            </a:pPr>
            <a:r>
              <a:rPr lang="ru-RU" sz="2000" b="1" dirty="0" smtClean="0">
                <a:solidFill>
                  <a:srgbClr val="002060"/>
                </a:solidFill>
                <a:latin typeface="Times New Roman"/>
                <a:ea typeface="Times New Roman"/>
                <a:cs typeface="Times New Roman"/>
              </a:rPr>
              <a:t>Практическая </a:t>
            </a:r>
            <a:r>
              <a:rPr lang="ru-RU" sz="2000" b="1" dirty="0">
                <a:solidFill>
                  <a:srgbClr val="002060"/>
                </a:solidFill>
                <a:latin typeface="Times New Roman"/>
                <a:ea typeface="Times New Roman"/>
                <a:cs typeface="Times New Roman"/>
              </a:rPr>
              <a:t>значимость проекта</a:t>
            </a:r>
            <a:r>
              <a:rPr lang="ru-RU" sz="2000" dirty="0">
                <a:solidFill>
                  <a:srgbClr val="002060"/>
                </a:solidFill>
                <a:latin typeface="Times New Roman"/>
                <a:ea typeface="Times New Roman"/>
                <a:cs typeface="Times New Roman"/>
              </a:rPr>
              <a:t> заключается в повышении качества учебно-воспитательного процесса, развитии познавательного потенциала и нравственных качеств детей, создание методологического материала по данной проблеме, поиске новых, эффективных форм и методов работы по вопросам сохранения и укрепления здоровья детей.</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521533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42508" y="1340768"/>
            <a:ext cx="8229600" cy="1143000"/>
          </a:xfrm>
        </p:spPr>
        <p:txBody>
          <a:bodyPr>
            <a:normAutofit/>
          </a:bodyPr>
          <a:lstStyle/>
          <a:p>
            <a:r>
              <a:rPr lang="ru-RU" sz="6000" b="1" dirty="0" smtClean="0">
                <a:solidFill>
                  <a:srgbClr val="002060"/>
                </a:solidFill>
                <a:latin typeface="Times New Roman" panose="02020603050405020304" pitchFamily="18" charset="0"/>
                <a:cs typeface="Times New Roman" panose="02020603050405020304" pitchFamily="18" charset="0"/>
              </a:rPr>
              <a:t>Спасибо за внимание!</a:t>
            </a:r>
            <a:endParaRPr lang="ru-RU"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747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4840" y="255577"/>
            <a:ext cx="8424936" cy="7017306"/>
          </a:xfrm>
          <a:prstGeom prst="rect">
            <a:avLst/>
          </a:prstGeom>
        </p:spPr>
        <p:txBody>
          <a:bodyPr wrap="square">
            <a:spAutoFit/>
          </a:bodyPr>
          <a:lstStyle/>
          <a:p>
            <a:pPr algn="just">
              <a:lnSpc>
                <a:spcPct val="150000"/>
              </a:lnSpc>
              <a:spcAft>
                <a:spcPts val="0"/>
              </a:spcAft>
            </a:pPr>
            <a:r>
              <a:rPr lang="ru-RU" sz="2000" b="1" dirty="0">
                <a:solidFill>
                  <a:srgbClr val="002060"/>
                </a:solidFill>
                <a:latin typeface="Times New Roman"/>
                <a:ea typeface="Times New Roman"/>
                <a:cs typeface="Times New Roman"/>
              </a:rPr>
              <a:t>Цель проекта: </a:t>
            </a:r>
            <a:r>
              <a:rPr lang="ru-RU" sz="2000" dirty="0">
                <a:solidFill>
                  <a:srgbClr val="002060"/>
                </a:solidFill>
                <a:latin typeface="Times New Roman"/>
                <a:ea typeface="Times New Roman"/>
                <a:cs typeface="Times New Roman"/>
              </a:rPr>
              <a:t>ознакомление детей среднего дошкольного возраста с полезными свойствами свежевыжатых фруктовых и овощных соков через самостоятельную практическую экспериментальную деятельность.</a:t>
            </a:r>
            <a:endParaRPr lang="ru-RU" sz="2000" dirty="0">
              <a:solidFill>
                <a:srgbClr val="002060"/>
              </a:solidFill>
              <a:ea typeface="Times New Roman"/>
              <a:cs typeface="Times New Roman"/>
            </a:endParaRPr>
          </a:p>
          <a:p>
            <a:pPr algn="just">
              <a:lnSpc>
                <a:spcPct val="150000"/>
              </a:lnSpc>
              <a:spcAft>
                <a:spcPts val="0"/>
              </a:spcAft>
            </a:pPr>
            <a:r>
              <a:rPr lang="ru-RU" sz="2000" b="1" dirty="0" smtClean="0">
                <a:solidFill>
                  <a:srgbClr val="002060"/>
                </a:solidFill>
                <a:latin typeface="Times New Roman"/>
                <a:ea typeface="Times New Roman"/>
                <a:cs typeface="Times New Roman"/>
              </a:rPr>
              <a:t>Задачи </a:t>
            </a:r>
            <a:r>
              <a:rPr lang="ru-RU" sz="2000" b="1" dirty="0">
                <a:solidFill>
                  <a:srgbClr val="002060"/>
                </a:solidFill>
                <a:latin typeface="Times New Roman"/>
                <a:ea typeface="Times New Roman"/>
                <a:cs typeface="Times New Roman"/>
              </a:rPr>
              <a:t>проекта:</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закрепить понятия детей об овощах и фруктах и месте их произрастания;</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закрепить сенсорные понятия цвета, формы, структуры  предмета через поисково-исследовательскую деятельность;</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выявить способы наиболее эффективного получения соков;</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организовать экспериментальную деятельность по смешиванию разных соков и получению разных вкусовых оттенков;</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провести сравнительный анализ свежевыжатых соков и соков, полученных промышленным путём;</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познакомить с понятием «консерванты» и их ролью в промышленном производстве продуктов питания;</a:t>
            </a:r>
            <a:endParaRPr lang="ru-RU" sz="2000" dirty="0">
              <a:solidFill>
                <a:srgbClr val="002060"/>
              </a:solidFill>
              <a:ea typeface="Times New Roman"/>
              <a:cs typeface="Times New Roman"/>
            </a:endParaRPr>
          </a:p>
          <a:p>
            <a:pPr algn="just">
              <a:lnSpc>
                <a:spcPct val="150000"/>
              </a:lnSpc>
              <a:spcAft>
                <a:spcPts val="0"/>
              </a:spcAft>
            </a:pPr>
            <a:r>
              <a:rPr lang="ru-RU" sz="2000" dirty="0">
                <a:latin typeface="Times New Roman"/>
                <a:ea typeface="Times New Roman"/>
                <a:cs typeface="Times New Roman"/>
              </a:rPr>
              <a:t>	</a:t>
            </a:r>
            <a:endParaRPr lang="ru-RU" sz="2000" dirty="0">
              <a:ea typeface="Times New Roman"/>
              <a:cs typeface="Times New Roman"/>
            </a:endParaRPr>
          </a:p>
        </p:txBody>
      </p:sp>
    </p:spTree>
    <p:extLst>
      <p:ext uri="{BB962C8B-B14F-4D97-AF65-F5344CB8AC3E}">
        <p14:creationId xmlns:p14="http://schemas.microsoft.com/office/powerpoint/2010/main" val="252153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08836" y="404664"/>
            <a:ext cx="8496944" cy="6044603"/>
          </a:xfrm>
          <a:prstGeom prst="rect">
            <a:avLst/>
          </a:prstGeom>
        </p:spPr>
        <p:txBody>
          <a:bodyPr wrap="square">
            <a:spAutoFit/>
          </a:bodyPr>
          <a:lstStyle/>
          <a:p>
            <a:pPr algn="just">
              <a:lnSpc>
                <a:spcPct val="150000"/>
              </a:lnSpc>
              <a:spcAft>
                <a:spcPts val="0"/>
              </a:spcAft>
            </a:pPr>
            <a:r>
              <a:rPr lang="ru-RU" sz="2000" b="1" dirty="0">
                <a:solidFill>
                  <a:srgbClr val="002060"/>
                </a:solidFill>
                <a:latin typeface="Times New Roman"/>
                <a:ea typeface="Times New Roman"/>
                <a:cs typeface="Times New Roman"/>
              </a:rPr>
              <a:t>Гипотеза исследования.</a:t>
            </a:r>
            <a:r>
              <a:rPr lang="ru-RU" sz="2000" dirty="0">
                <a:solidFill>
                  <a:srgbClr val="002060"/>
                </a:solidFill>
                <a:latin typeface="Times New Roman"/>
                <a:ea typeface="Times New Roman"/>
                <a:cs typeface="Times New Roman"/>
              </a:rPr>
              <a:t> Я предполагаю, что реализация проекта через самостоятельную экспериментальную деятельность детей окажет позитивное влияние на развитие познавательного активности детей среднего дошкольного возраста  в части ознакомления их с принципами здорового питания.</a:t>
            </a:r>
            <a:endParaRPr lang="ru-RU" sz="2000" dirty="0">
              <a:solidFill>
                <a:srgbClr val="002060"/>
              </a:solidFill>
              <a:ea typeface="Times New Roman"/>
              <a:cs typeface="Times New Roman"/>
            </a:endParaRPr>
          </a:p>
          <a:p>
            <a:pPr algn="just">
              <a:lnSpc>
                <a:spcPct val="150000"/>
              </a:lnSpc>
              <a:spcAft>
                <a:spcPts val="0"/>
              </a:spcAft>
            </a:pPr>
            <a:r>
              <a:rPr lang="ru-RU" sz="2000" b="1" dirty="0" smtClean="0">
                <a:solidFill>
                  <a:srgbClr val="002060"/>
                </a:solidFill>
                <a:latin typeface="Times New Roman"/>
                <a:ea typeface="Times New Roman"/>
                <a:cs typeface="Times New Roman"/>
              </a:rPr>
              <a:t>Формы </a:t>
            </a:r>
            <a:r>
              <a:rPr lang="ru-RU" sz="2000" b="1" dirty="0">
                <a:solidFill>
                  <a:srgbClr val="002060"/>
                </a:solidFill>
                <a:latin typeface="Times New Roman"/>
                <a:ea typeface="Times New Roman"/>
                <a:cs typeface="Times New Roman"/>
              </a:rPr>
              <a:t>работы над проектом:</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беседы с детьми;</a:t>
            </a:r>
            <a:endParaRPr lang="ru-RU" sz="2000" dirty="0">
              <a:solidFill>
                <a:srgbClr val="002060"/>
              </a:solidFill>
              <a:ea typeface="Times New Roman"/>
              <a:cs typeface="Times New Roman"/>
            </a:endParaRP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проведение словесной дидактической игры «Назови сок правильно»;</a:t>
            </a:r>
            <a:endParaRPr lang="ru-RU" sz="2000" dirty="0">
              <a:solidFill>
                <a:srgbClr val="002060"/>
              </a:solidFill>
              <a:ea typeface="Times New Roman"/>
              <a:cs typeface="Times New Roman"/>
            </a:endParaRPr>
          </a:p>
          <a:p>
            <a:pPr marL="285750" indent="-285750" algn="just">
              <a:lnSpc>
                <a:spcPct val="150000"/>
              </a:lnSpc>
              <a:spcAft>
                <a:spcPts val="0"/>
              </a:spcAft>
              <a:buFontTx/>
              <a:buChar char="-"/>
            </a:pPr>
            <a:r>
              <a:rPr lang="ru-RU" sz="2000" dirty="0" smtClean="0">
                <a:solidFill>
                  <a:srgbClr val="002060"/>
                </a:solidFill>
                <a:latin typeface="Times New Roman"/>
                <a:ea typeface="Times New Roman"/>
                <a:cs typeface="Times New Roman"/>
              </a:rPr>
              <a:t>выявление </a:t>
            </a:r>
            <a:r>
              <a:rPr lang="ru-RU" sz="2000" dirty="0">
                <a:solidFill>
                  <a:srgbClr val="002060"/>
                </a:solidFill>
                <a:latin typeface="Times New Roman"/>
                <a:ea typeface="Times New Roman"/>
                <a:cs typeface="Times New Roman"/>
              </a:rPr>
              <a:t>экспериментальным путём различных способов производства соков в домашних условиях</a:t>
            </a:r>
            <a:r>
              <a:rPr lang="ru-RU" sz="2000" dirty="0" smtClean="0">
                <a:solidFill>
                  <a:srgbClr val="002060"/>
                </a:solidFill>
                <a:latin typeface="Times New Roman"/>
                <a:ea typeface="Times New Roman"/>
                <a:cs typeface="Times New Roman"/>
              </a:rPr>
              <a:t>; </a:t>
            </a:r>
          </a:p>
          <a:p>
            <a:pPr algn="just">
              <a:lnSpc>
                <a:spcPct val="150000"/>
              </a:lnSpc>
              <a:spcAft>
                <a:spcPts val="0"/>
              </a:spcAft>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проведение экспериментов по смешиванию соков и сравнительному анализу свежевыжатых соков и соков, полученных промышленным путём.</a:t>
            </a:r>
            <a:endParaRPr lang="ru-RU" sz="2000" dirty="0">
              <a:solidFill>
                <a:srgbClr val="002060"/>
              </a:solidFill>
              <a:ea typeface="Times New Roman"/>
              <a:cs typeface="Times New Roman"/>
            </a:endParaRPr>
          </a:p>
          <a:p>
            <a:pPr algn="just">
              <a:lnSpc>
                <a:spcPct val="150000"/>
              </a:lnSpc>
              <a:spcAft>
                <a:spcPts val="0"/>
              </a:spcAft>
            </a:pPr>
            <a:r>
              <a:rPr lang="ru-RU" sz="2000" dirty="0">
                <a:solidFill>
                  <a:srgbClr val="002060"/>
                </a:solidFill>
                <a:latin typeface="Times New Roman"/>
                <a:ea typeface="Times New Roman"/>
                <a:cs typeface="Times New Roman"/>
              </a:rPr>
              <a:t> </a:t>
            </a: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издание познавательного журнала для родителей.</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386423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range-splash-pp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 y="-22038"/>
            <a:ext cx="9173384" cy="68800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3528" y="164847"/>
            <a:ext cx="8352928" cy="6506268"/>
          </a:xfrm>
          <a:prstGeom prst="rect">
            <a:avLst/>
          </a:prstGeom>
        </p:spPr>
        <p:txBody>
          <a:bodyPr wrap="square">
            <a:spAutoFit/>
          </a:bodyPr>
          <a:lstStyle/>
          <a:p>
            <a:pPr lvl="0" algn="just">
              <a:lnSpc>
                <a:spcPct val="150000"/>
              </a:lnSpc>
            </a:pPr>
            <a:r>
              <a:rPr lang="ru-RU" sz="2000" dirty="0">
                <a:solidFill>
                  <a:srgbClr val="002060"/>
                </a:solidFill>
                <a:latin typeface="Times New Roman"/>
                <a:ea typeface="Times New Roman"/>
                <a:cs typeface="Times New Roman"/>
              </a:rPr>
              <a:t>- </a:t>
            </a:r>
            <a:r>
              <a:rPr lang="ru-RU" sz="2000" dirty="0" smtClean="0">
                <a:solidFill>
                  <a:srgbClr val="002060"/>
                </a:solidFill>
                <a:latin typeface="Times New Roman"/>
                <a:ea typeface="Times New Roman"/>
                <a:cs typeface="Times New Roman"/>
              </a:rPr>
              <a:t>   расширить </a:t>
            </a:r>
            <a:r>
              <a:rPr lang="ru-RU" sz="2000" dirty="0">
                <a:solidFill>
                  <a:srgbClr val="002060"/>
                </a:solidFill>
                <a:latin typeface="Times New Roman"/>
                <a:ea typeface="Times New Roman"/>
                <a:cs typeface="Times New Roman"/>
              </a:rPr>
              <a:t>знания  о правильном питании, культурно-гигиенических навыках;</a:t>
            </a:r>
            <a:endParaRPr lang="ru-RU" sz="2000" dirty="0">
              <a:solidFill>
                <a:srgbClr val="002060"/>
              </a:solidFill>
              <a:ea typeface="Times New Roman"/>
              <a:cs typeface="Times New Roman"/>
            </a:endParaRPr>
          </a:p>
          <a:p>
            <a:pPr lvl="0" algn="just">
              <a:lnSpc>
                <a:spcPct val="150000"/>
              </a:lnSpc>
            </a:pPr>
            <a:r>
              <a:rPr lang="ru-RU" sz="2000" dirty="0" smtClean="0">
                <a:solidFill>
                  <a:srgbClr val="002060"/>
                </a:solidFill>
                <a:latin typeface="Times New Roman"/>
                <a:ea typeface="Times New Roman"/>
                <a:cs typeface="Times New Roman"/>
              </a:rPr>
              <a:t>-     развивать </a:t>
            </a:r>
            <a:r>
              <a:rPr lang="ru-RU" sz="2000" dirty="0">
                <a:solidFill>
                  <a:srgbClr val="002060"/>
                </a:solidFill>
                <a:latin typeface="Times New Roman"/>
                <a:ea typeface="Times New Roman"/>
                <a:cs typeface="Times New Roman"/>
              </a:rPr>
              <a:t>интерес к самостоятельной практической деятельности;</a:t>
            </a:r>
            <a:endParaRPr lang="ru-RU" sz="2000" dirty="0">
              <a:solidFill>
                <a:srgbClr val="002060"/>
              </a:solidFill>
              <a:ea typeface="Times New Roman"/>
              <a:cs typeface="Times New Roman"/>
            </a:endParaRPr>
          </a:p>
          <a:p>
            <a:pPr lvl="0" algn="just">
              <a:lnSpc>
                <a:spcPct val="150000"/>
              </a:lnSpc>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развивать умение проявлять исследовательское поведение, с удовольствием участвовать в экспериментах, организуемых взрослым;</a:t>
            </a:r>
            <a:endParaRPr lang="ru-RU" sz="2000" dirty="0">
              <a:solidFill>
                <a:srgbClr val="002060"/>
              </a:solidFill>
              <a:ea typeface="Times New Roman"/>
              <a:cs typeface="Times New Roman"/>
            </a:endParaRPr>
          </a:p>
          <a:p>
            <a:pPr lvl="0" algn="just">
              <a:lnSpc>
                <a:spcPct val="150000"/>
              </a:lnSpc>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развивать познавательный активности через самостоятельную практическую деятельность с некоторыми бытовыми предметами и приборами (тёрка, соковыжималка);</a:t>
            </a:r>
            <a:endParaRPr lang="ru-RU" sz="2000" dirty="0">
              <a:solidFill>
                <a:srgbClr val="002060"/>
              </a:solidFill>
              <a:ea typeface="Times New Roman"/>
              <a:cs typeface="Times New Roman"/>
            </a:endParaRPr>
          </a:p>
          <a:p>
            <a:pPr lvl="0" algn="just">
              <a:lnSpc>
                <a:spcPct val="150000"/>
              </a:lnSpc>
            </a:pPr>
            <a:r>
              <a:rPr lang="ru-RU" sz="2000" dirty="0" smtClean="0">
                <a:solidFill>
                  <a:srgbClr val="002060"/>
                </a:solidFill>
                <a:latin typeface="Times New Roman"/>
                <a:ea typeface="Times New Roman"/>
                <a:cs typeface="Times New Roman"/>
              </a:rPr>
              <a:t>- </a:t>
            </a:r>
            <a:r>
              <a:rPr lang="ru-RU" sz="2000" dirty="0">
                <a:solidFill>
                  <a:srgbClr val="002060"/>
                </a:solidFill>
                <a:latin typeface="Times New Roman"/>
                <a:ea typeface="Times New Roman"/>
                <a:cs typeface="Times New Roman"/>
              </a:rPr>
              <a:t>развивать творческие способности детей посредством создания познавательного журнала для родителей «Вкусные помощники здоровья» (совместно с педагогом);</a:t>
            </a:r>
            <a:endParaRPr lang="ru-RU" sz="2000" dirty="0">
              <a:solidFill>
                <a:srgbClr val="002060"/>
              </a:solidFill>
              <a:ea typeface="Times New Roman"/>
              <a:cs typeface="Times New Roman"/>
            </a:endParaRPr>
          </a:p>
          <a:p>
            <a:pPr lvl="0" algn="just">
              <a:lnSpc>
                <a:spcPct val="150000"/>
              </a:lnSpc>
            </a:pPr>
            <a:r>
              <a:rPr lang="ru-RU" sz="2000" dirty="0" smtClean="0">
                <a:solidFill>
                  <a:srgbClr val="002060"/>
                </a:solidFill>
                <a:latin typeface="Times New Roman"/>
                <a:ea typeface="Times New Roman"/>
                <a:cs typeface="Times New Roman"/>
              </a:rPr>
              <a:t>-  способствовать </a:t>
            </a:r>
            <a:r>
              <a:rPr lang="ru-RU" sz="2000" dirty="0">
                <a:solidFill>
                  <a:srgbClr val="002060"/>
                </a:solidFill>
                <a:latin typeface="Times New Roman"/>
                <a:ea typeface="Times New Roman"/>
                <a:cs typeface="Times New Roman"/>
              </a:rPr>
              <a:t>воспитанию потребности в здоровом образе жизни, ценностному отношению к собственному здоровью и здоровью других людей.</a:t>
            </a:r>
            <a:endParaRPr lang="ru-RU" sz="2000" dirty="0">
              <a:solidFill>
                <a:srgbClr val="002060"/>
              </a:solidFill>
              <a:ea typeface="Times New Roman"/>
              <a:cs typeface="Times New Roman"/>
            </a:endParaRPr>
          </a:p>
        </p:txBody>
      </p:sp>
    </p:spTree>
    <p:extLst>
      <p:ext uri="{BB962C8B-B14F-4D97-AF65-F5344CB8AC3E}">
        <p14:creationId xmlns:p14="http://schemas.microsoft.com/office/powerpoint/2010/main" val="252153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1592</TotalTime>
  <Words>3422</Words>
  <Application>Microsoft Office PowerPoint</Application>
  <PresentationFormat>Экран (4:3)</PresentationFormat>
  <Paragraphs>259</Paragraphs>
  <Slides>60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60</vt:i4>
      </vt:variant>
    </vt:vector>
  </HeadingPairs>
  <TitlesOfParts>
    <vt:vector size="6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Работа по проекту.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LENOVO</dc:creator>
  <cp:lastModifiedBy>1</cp:lastModifiedBy>
  <cp:revision>64</cp:revision>
  <dcterms:created xsi:type="dcterms:W3CDTF">2017-03-09T18:14:28Z</dcterms:created>
  <dcterms:modified xsi:type="dcterms:W3CDTF">2018-09-04T12:41:43Z</dcterms:modified>
</cp:coreProperties>
</file>