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0" r:id="rId2"/>
  </p:sldMasterIdLst>
  <p:notesMasterIdLst>
    <p:notesMasterId r:id="rId32"/>
  </p:notesMasterIdLst>
  <p:sldIdLst>
    <p:sldId id="256" r:id="rId3"/>
    <p:sldId id="380" r:id="rId4"/>
    <p:sldId id="381" r:id="rId5"/>
    <p:sldId id="327" r:id="rId6"/>
    <p:sldId id="387" r:id="rId7"/>
    <p:sldId id="390" r:id="rId8"/>
    <p:sldId id="391" r:id="rId9"/>
    <p:sldId id="382" r:id="rId10"/>
    <p:sldId id="355" r:id="rId11"/>
    <p:sldId id="356" r:id="rId12"/>
    <p:sldId id="357" r:id="rId13"/>
    <p:sldId id="358" r:id="rId14"/>
    <p:sldId id="359" r:id="rId15"/>
    <p:sldId id="360" r:id="rId16"/>
    <p:sldId id="361" r:id="rId17"/>
    <p:sldId id="362" r:id="rId18"/>
    <p:sldId id="364" r:id="rId19"/>
    <p:sldId id="365" r:id="rId20"/>
    <p:sldId id="366" r:id="rId21"/>
    <p:sldId id="367" r:id="rId22"/>
    <p:sldId id="368" r:id="rId23"/>
    <p:sldId id="369" r:id="rId24"/>
    <p:sldId id="370" r:id="rId25"/>
    <p:sldId id="371" r:id="rId26"/>
    <p:sldId id="373" r:id="rId27"/>
    <p:sldId id="374" r:id="rId28"/>
    <p:sldId id="375" r:id="rId29"/>
    <p:sldId id="376" r:id="rId30"/>
    <p:sldId id="384" r:id="rId31"/>
  </p:sldIdLst>
  <p:sldSz cx="9144000" cy="6858000" type="screen4x3"/>
  <p:notesSz cx="6888163" cy="100203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21664" autoAdjust="0"/>
    <p:restoredTop sz="94624" autoAdjust="0"/>
  </p:normalViewPr>
  <p:slideViewPr>
    <p:cSldViewPr>
      <p:cViewPr>
        <p:scale>
          <a:sx n="73" d="100"/>
          <a:sy n="73" d="100"/>
        </p:scale>
        <p:origin x="-1284" y="-3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2405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699"/>
        <p:guide pos="196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9BDEE8-08A0-4E61-8D1B-6FC725ACBA57}" type="doc">
      <dgm:prSet loTypeId="urn:microsoft.com/office/officeart/2008/layout/VerticalCurvedList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2E0A0037-12AE-40C3-8676-6C8CC9E6F89B}">
      <dgm:prSet phldrT="[Текст]"/>
      <dgm:spPr>
        <a:solidFill>
          <a:schemeClr val="accent3">
            <a:lumMod val="75000"/>
          </a:schemeClr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ru-RU" b="1" dirty="0" smtClean="0"/>
            <a:t>полифункциональной</a:t>
          </a:r>
          <a:endParaRPr lang="ru-RU" b="1" dirty="0"/>
        </a:p>
      </dgm:t>
    </dgm:pt>
    <dgm:pt modelId="{C13DF338-06D6-4F83-BB07-CD5C6890DC96}" type="parTrans" cxnId="{96991712-BD36-43AF-B8D9-5512C102B4B7}">
      <dgm:prSet/>
      <dgm:spPr/>
      <dgm:t>
        <a:bodyPr/>
        <a:lstStyle/>
        <a:p>
          <a:endParaRPr lang="ru-RU"/>
        </a:p>
      </dgm:t>
    </dgm:pt>
    <dgm:pt modelId="{1F90E501-90DE-4B49-B3B3-30E0F15D20EB}" type="sibTrans" cxnId="{96991712-BD36-43AF-B8D9-5512C102B4B7}">
      <dgm:prSet/>
      <dgm:spPr/>
      <dgm:t>
        <a:bodyPr/>
        <a:lstStyle/>
        <a:p>
          <a:endParaRPr lang="ru-RU"/>
        </a:p>
      </dgm:t>
    </dgm:pt>
    <dgm:pt modelId="{A41514A3-3E21-4A04-B4AB-BE68A887FFC1}">
      <dgm:prSet phldrT="[Текст]"/>
      <dgm:spPr>
        <a:solidFill>
          <a:schemeClr val="accent6">
            <a:lumMod val="5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b="1" dirty="0" smtClean="0"/>
            <a:t>доступной</a:t>
          </a:r>
          <a:endParaRPr lang="ru-RU" b="1" dirty="0"/>
        </a:p>
      </dgm:t>
    </dgm:pt>
    <dgm:pt modelId="{53F9AEBD-6DE9-49F4-93CF-D6144D73B6F1}" type="parTrans" cxnId="{2C9E2395-06F0-4F01-BFDF-160D70CD7278}">
      <dgm:prSet/>
      <dgm:spPr/>
      <dgm:t>
        <a:bodyPr/>
        <a:lstStyle/>
        <a:p>
          <a:endParaRPr lang="ru-RU"/>
        </a:p>
      </dgm:t>
    </dgm:pt>
    <dgm:pt modelId="{66FFE61E-AD2D-4735-B47B-143D5F6DBA05}" type="sibTrans" cxnId="{2C9E2395-06F0-4F01-BFDF-160D70CD7278}">
      <dgm:prSet/>
      <dgm:spPr/>
      <dgm:t>
        <a:bodyPr/>
        <a:lstStyle/>
        <a:p>
          <a:endParaRPr lang="ru-RU"/>
        </a:p>
      </dgm:t>
    </dgm:pt>
    <dgm:pt modelId="{C82067FB-8785-4635-9339-D71A05D34438}">
      <dgm:prSet/>
      <dgm:spPr>
        <a:solidFill>
          <a:schemeClr val="accent2">
            <a:lumMod val="75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b="1" dirty="0" smtClean="0"/>
            <a:t>трансформируемой</a:t>
          </a:r>
          <a:endParaRPr lang="ru-RU" b="1" dirty="0"/>
        </a:p>
      </dgm:t>
    </dgm:pt>
    <dgm:pt modelId="{7AD3229A-238E-416D-AF06-C5A013A10868}" type="parTrans" cxnId="{B0C48308-EABB-4D1E-BEE6-6485D2FF3AF3}">
      <dgm:prSet/>
      <dgm:spPr/>
      <dgm:t>
        <a:bodyPr/>
        <a:lstStyle/>
        <a:p>
          <a:endParaRPr lang="ru-RU"/>
        </a:p>
      </dgm:t>
    </dgm:pt>
    <dgm:pt modelId="{C2EFA3D0-373A-4FE9-8B55-EC1DA3CD0AE2}" type="sibTrans" cxnId="{B0C48308-EABB-4D1E-BEE6-6485D2FF3AF3}">
      <dgm:prSet/>
      <dgm:spPr/>
      <dgm:t>
        <a:bodyPr/>
        <a:lstStyle/>
        <a:p>
          <a:endParaRPr lang="ru-RU"/>
        </a:p>
      </dgm:t>
    </dgm:pt>
    <dgm:pt modelId="{06D80A41-75C7-4BB4-BEF4-37174CC8E256}">
      <dgm:prSet/>
      <dgm:spPr>
        <a:solidFill>
          <a:schemeClr val="tx2">
            <a:lumMod val="60000"/>
            <a:lumOff val="4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b="1" dirty="0" smtClean="0"/>
            <a:t>содержательно-насыщенной</a:t>
          </a:r>
          <a:endParaRPr lang="ru-RU" b="1" dirty="0"/>
        </a:p>
      </dgm:t>
    </dgm:pt>
    <dgm:pt modelId="{35F170EA-0548-4A4B-ADC5-0E4E9BC1826F}" type="parTrans" cxnId="{97DBC428-1DC3-4341-81EA-799363D6B940}">
      <dgm:prSet/>
      <dgm:spPr/>
      <dgm:t>
        <a:bodyPr/>
        <a:lstStyle/>
        <a:p>
          <a:endParaRPr lang="ru-RU"/>
        </a:p>
      </dgm:t>
    </dgm:pt>
    <dgm:pt modelId="{B330CA5B-3E3D-414A-9066-5506DDC6B9E2}" type="sibTrans" cxnId="{97DBC428-1DC3-4341-81EA-799363D6B940}">
      <dgm:prSet/>
      <dgm:spPr/>
      <dgm:t>
        <a:bodyPr/>
        <a:lstStyle/>
        <a:p>
          <a:endParaRPr lang="ru-RU"/>
        </a:p>
      </dgm:t>
    </dgm:pt>
    <dgm:pt modelId="{FDDB28F7-E333-4F32-8D86-D32C2669E97E}">
      <dgm:prSet/>
      <dgm:spPr>
        <a:solidFill>
          <a:schemeClr val="accent4">
            <a:lumMod val="75000"/>
          </a:scheme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ru-RU" b="1" dirty="0" smtClean="0"/>
            <a:t>вариативной</a:t>
          </a:r>
          <a:endParaRPr lang="ru-RU" b="1" dirty="0"/>
        </a:p>
      </dgm:t>
    </dgm:pt>
    <dgm:pt modelId="{9B8B09B4-456B-4C11-ACF7-835C58D3D194}" type="parTrans" cxnId="{B05B7E4C-A5B1-4748-B89D-47704A97FC95}">
      <dgm:prSet/>
      <dgm:spPr/>
      <dgm:t>
        <a:bodyPr/>
        <a:lstStyle/>
        <a:p>
          <a:endParaRPr lang="ru-RU"/>
        </a:p>
      </dgm:t>
    </dgm:pt>
    <dgm:pt modelId="{30835DCD-C912-4405-90FA-9997CF3AAC4C}" type="sibTrans" cxnId="{B05B7E4C-A5B1-4748-B89D-47704A97FC95}">
      <dgm:prSet/>
      <dgm:spPr/>
      <dgm:t>
        <a:bodyPr/>
        <a:lstStyle/>
        <a:p>
          <a:endParaRPr lang="ru-RU"/>
        </a:p>
      </dgm:t>
    </dgm:pt>
    <dgm:pt modelId="{9AB0A266-8AFB-4EA3-87A8-50C1CD39BE93}">
      <dgm:prSet/>
      <dgm:spPr>
        <a:solidFill>
          <a:schemeClr val="accent5">
            <a:lumMod val="5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b="1" dirty="0" smtClean="0"/>
            <a:t>безопасной </a:t>
          </a:r>
          <a:endParaRPr lang="ru-RU" b="1" dirty="0"/>
        </a:p>
      </dgm:t>
    </dgm:pt>
    <dgm:pt modelId="{654E710D-0EDC-428F-B099-24429F45695A}" type="parTrans" cxnId="{8FA4D30D-1DDE-431D-8B41-CBB37B1CCB03}">
      <dgm:prSet/>
      <dgm:spPr/>
      <dgm:t>
        <a:bodyPr/>
        <a:lstStyle/>
        <a:p>
          <a:endParaRPr lang="ru-RU"/>
        </a:p>
      </dgm:t>
    </dgm:pt>
    <dgm:pt modelId="{2919CB56-30A5-4E3D-BC81-14831EF66F73}" type="sibTrans" cxnId="{8FA4D30D-1DDE-431D-8B41-CBB37B1CCB03}">
      <dgm:prSet/>
      <dgm:spPr/>
      <dgm:t>
        <a:bodyPr/>
        <a:lstStyle/>
        <a:p>
          <a:endParaRPr lang="ru-RU"/>
        </a:p>
      </dgm:t>
    </dgm:pt>
    <dgm:pt modelId="{318DD10F-FA77-44BB-99DA-5FB184566535}" type="pres">
      <dgm:prSet presAssocID="{7A9BDEE8-08A0-4E61-8D1B-6FC725ACBA5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DBEEA5B-AB94-43BB-A7FC-FCD8357226E4}" type="pres">
      <dgm:prSet presAssocID="{7A9BDEE8-08A0-4E61-8D1B-6FC725ACBA57}" presName="Name1" presStyleCnt="0"/>
      <dgm:spPr/>
    </dgm:pt>
    <dgm:pt modelId="{7402FCCB-F4A1-477E-A7F9-063F69400C60}" type="pres">
      <dgm:prSet presAssocID="{7A9BDEE8-08A0-4E61-8D1B-6FC725ACBA57}" presName="cycle" presStyleCnt="0"/>
      <dgm:spPr/>
    </dgm:pt>
    <dgm:pt modelId="{490930E4-A093-49EE-AA58-0B3850662076}" type="pres">
      <dgm:prSet presAssocID="{7A9BDEE8-08A0-4E61-8D1B-6FC725ACBA57}" presName="srcNode" presStyleLbl="node1" presStyleIdx="0" presStyleCnt="6"/>
      <dgm:spPr/>
    </dgm:pt>
    <dgm:pt modelId="{D3BF6BEA-F023-4B54-AC89-4EABD3C03146}" type="pres">
      <dgm:prSet presAssocID="{7A9BDEE8-08A0-4E61-8D1B-6FC725ACBA57}" presName="conn" presStyleLbl="parChTrans1D2" presStyleIdx="0" presStyleCnt="1"/>
      <dgm:spPr/>
      <dgm:t>
        <a:bodyPr/>
        <a:lstStyle/>
        <a:p>
          <a:endParaRPr lang="ru-RU"/>
        </a:p>
      </dgm:t>
    </dgm:pt>
    <dgm:pt modelId="{38AC59E7-DFEF-4C0D-95F5-57323E8AD402}" type="pres">
      <dgm:prSet presAssocID="{7A9BDEE8-08A0-4E61-8D1B-6FC725ACBA57}" presName="extraNode" presStyleLbl="node1" presStyleIdx="0" presStyleCnt="6"/>
      <dgm:spPr/>
    </dgm:pt>
    <dgm:pt modelId="{3445DFFB-207A-48B3-953C-A005F4B32581}" type="pres">
      <dgm:prSet presAssocID="{7A9BDEE8-08A0-4E61-8D1B-6FC725ACBA57}" presName="dstNode" presStyleLbl="node1" presStyleIdx="0" presStyleCnt="6"/>
      <dgm:spPr/>
    </dgm:pt>
    <dgm:pt modelId="{A9FB545B-5A3D-4D1C-BA35-91A5956263C5}" type="pres">
      <dgm:prSet presAssocID="{06D80A41-75C7-4BB4-BEF4-37174CC8E256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EBF1F8-80F9-49DF-B24C-A4EC7A402A17}" type="pres">
      <dgm:prSet presAssocID="{06D80A41-75C7-4BB4-BEF4-37174CC8E256}" presName="accent_1" presStyleCnt="0"/>
      <dgm:spPr/>
    </dgm:pt>
    <dgm:pt modelId="{93389351-A2D4-4158-8E15-61620A6FDCF2}" type="pres">
      <dgm:prSet presAssocID="{06D80A41-75C7-4BB4-BEF4-37174CC8E256}" presName="accentRepeatNode" presStyleLbl="solidFgAcc1" presStyleIdx="0" presStyleCnt="6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75000"/>
            </a:schemeClr>
          </a:solidFill>
        </a:ln>
      </dgm:spPr>
    </dgm:pt>
    <dgm:pt modelId="{61AA9F6E-B1EB-4676-9CED-87A2A0B25D1D}" type="pres">
      <dgm:prSet presAssocID="{C82067FB-8785-4635-9339-D71A05D34438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66B611-37C9-4C2A-85AA-F4CC8A5D7BC1}" type="pres">
      <dgm:prSet presAssocID="{C82067FB-8785-4635-9339-D71A05D34438}" presName="accent_2" presStyleCnt="0"/>
      <dgm:spPr/>
    </dgm:pt>
    <dgm:pt modelId="{8479D05D-B0C8-4791-AE52-9F5771546457}" type="pres">
      <dgm:prSet presAssocID="{C82067FB-8785-4635-9339-D71A05D34438}" presName="accentRepeatNode" presStyleLbl="solidFgAcc1" presStyleIdx="1" presStyleCnt="6"/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</dgm:spPr>
    </dgm:pt>
    <dgm:pt modelId="{9CBE8F4A-7A7C-49A1-A2F1-8BEC1AF3A1DB}" type="pres">
      <dgm:prSet presAssocID="{2E0A0037-12AE-40C3-8676-6C8CC9E6F89B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59372E-FDF2-4463-809E-C699013FC8A0}" type="pres">
      <dgm:prSet presAssocID="{2E0A0037-12AE-40C3-8676-6C8CC9E6F89B}" presName="accent_3" presStyleCnt="0"/>
      <dgm:spPr/>
    </dgm:pt>
    <dgm:pt modelId="{A23CFAAB-55BB-4929-A421-6D71053F1CF3}" type="pres">
      <dgm:prSet presAssocID="{2E0A0037-12AE-40C3-8676-6C8CC9E6F89B}" presName="accentRepeatNode" presStyleLbl="solidFgAcc1" presStyleIdx="2" presStyleCnt="6"/>
      <dgm:spPr>
        <a:solidFill>
          <a:schemeClr val="accent3">
            <a:lumMod val="60000"/>
            <a:lumOff val="40000"/>
          </a:schemeClr>
        </a:solidFill>
        <a:ln>
          <a:solidFill>
            <a:schemeClr val="accent3">
              <a:lumMod val="75000"/>
            </a:schemeClr>
          </a:solidFill>
        </a:ln>
      </dgm:spPr>
    </dgm:pt>
    <dgm:pt modelId="{70BAA78F-54EE-4A2F-A905-E150FDC61160}" type="pres">
      <dgm:prSet presAssocID="{FDDB28F7-E333-4F32-8D86-D32C2669E97E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29D426-0BD3-46BB-AC76-EDBEA9661F80}" type="pres">
      <dgm:prSet presAssocID="{FDDB28F7-E333-4F32-8D86-D32C2669E97E}" presName="accent_4" presStyleCnt="0"/>
      <dgm:spPr/>
    </dgm:pt>
    <dgm:pt modelId="{707E4234-B6DE-425A-BDD7-CB6D0B1A954A}" type="pres">
      <dgm:prSet presAssocID="{FDDB28F7-E333-4F32-8D86-D32C2669E97E}" presName="accentRepeatNode" presStyleLbl="solidFgAcc1" presStyleIdx="3" presStyleCnt="6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75000"/>
            </a:schemeClr>
          </a:solidFill>
        </a:ln>
      </dgm:spPr>
    </dgm:pt>
    <dgm:pt modelId="{1D87EF1B-9E4F-45DA-A518-AE9CA5BDF16A}" type="pres">
      <dgm:prSet presAssocID="{A41514A3-3E21-4A04-B4AB-BE68A887FFC1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C5B383-A17E-470D-921C-4EE90B422CB4}" type="pres">
      <dgm:prSet presAssocID="{A41514A3-3E21-4A04-B4AB-BE68A887FFC1}" presName="accent_5" presStyleCnt="0"/>
      <dgm:spPr/>
    </dgm:pt>
    <dgm:pt modelId="{54CA4984-F00A-466A-9489-3FB269FFDC26}" type="pres">
      <dgm:prSet presAssocID="{A41514A3-3E21-4A04-B4AB-BE68A887FFC1}" presName="accentRepeatNode" presStyleLbl="solidFgAcc1" presStyleIdx="4" presStyleCnt="6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50000"/>
            </a:schemeClr>
          </a:solidFill>
        </a:ln>
      </dgm:spPr>
    </dgm:pt>
    <dgm:pt modelId="{C1819281-7644-449A-82D6-54C35F6C5AFD}" type="pres">
      <dgm:prSet presAssocID="{9AB0A266-8AFB-4EA3-87A8-50C1CD39BE93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1648F2-29E3-435B-8691-8C7FF643E6A0}" type="pres">
      <dgm:prSet presAssocID="{9AB0A266-8AFB-4EA3-87A8-50C1CD39BE93}" presName="accent_6" presStyleCnt="0"/>
      <dgm:spPr/>
    </dgm:pt>
    <dgm:pt modelId="{3060B011-37EC-4106-8F6C-702A9CAE7760}" type="pres">
      <dgm:prSet presAssocID="{9AB0A266-8AFB-4EA3-87A8-50C1CD39BE93}" presName="accentRepeatNode" presStyleLbl="solidFgAcc1" presStyleIdx="5" presStyleCnt="6"/>
      <dgm:spPr>
        <a:solidFill>
          <a:schemeClr val="accent5">
            <a:lumMod val="60000"/>
            <a:lumOff val="40000"/>
          </a:schemeClr>
        </a:solidFill>
      </dgm:spPr>
    </dgm:pt>
  </dgm:ptLst>
  <dgm:cxnLst>
    <dgm:cxn modelId="{ED79B27D-6D98-4A89-B508-635EBE2BC66C}" type="presOf" srcId="{C82067FB-8785-4635-9339-D71A05D34438}" destId="{61AA9F6E-B1EB-4676-9CED-87A2A0B25D1D}" srcOrd="0" destOrd="0" presId="urn:microsoft.com/office/officeart/2008/layout/VerticalCurvedList"/>
    <dgm:cxn modelId="{475BA181-BD09-4FAE-8C8E-28B3B6B2236A}" type="presOf" srcId="{2E0A0037-12AE-40C3-8676-6C8CC9E6F89B}" destId="{9CBE8F4A-7A7C-49A1-A2F1-8BEC1AF3A1DB}" srcOrd="0" destOrd="0" presId="urn:microsoft.com/office/officeart/2008/layout/VerticalCurvedList"/>
    <dgm:cxn modelId="{943BB068-ED49-4839-9BE5-9B1D5785F544}" type="presOf" srcId="{9AB0A266-8AFB-4EA3-87A8-50C1CD39BE93}" destId="{C1819281-7644-449A-82D6-54C35F6C5AFD}" srcOrd="0" destOrd="0" presId="urn:microsoft.com/office/officeart/2008/layout/VerticalCurvedList"/>
    <dgm:cxn modelId="{B05B7E4C-A5B1-4748-B89D-47704A97FC95}" srcId="{7A9BDEE8-08A0-4E61-8D1B-6FC725ACBA57}" destId="{FDDB28F7-E333-4F32-8D86-D32C2669E97E}" srcOrd="3" destOrd="0" parTransId="{9B8B09B4-456B-4C11-ACF7-835C58D3D194}" sibTransId="{30835DCD-C912-4405-90FA-9997CF3AAC4C}"/>
    <dgm:cxn modelId="{DC3E8690-810E-4738-9AFF-1E5C82A0AFF0}" type="presOf" srcId="{FDDB28F7-E333-4F32-8D86-D32C2669E97E}" destId="{70BAA78F-54EE-4A2F-A905-E150FDC61160}" srcOrd="0" destOrd="0" presId="urn:microsoft.com/office/officeart/2008/layout/VerticalCurvedList"/>
    <dgm:cxn modelId="{C9236A6D-1372-459C-893B-C528F31F668C}" type="presOf" srcId="{B330CA5B-3E3D-414A-9066-5506DDC6B9E2}" destId="{D3BF6BEA-F023-4B54-AC89-4EABD3C03146}" srcOrd="0" destOrd="0" presId="urn:microsoft.com/office/officeart/2008/layout/VerticalCurvedList"/>
    <dgm:cxn modelId="{97F6E5C0-2752-4584-93F7-A12E62E1ED94}" type="presOf" srcId="{A41514A3-3E21-4A04-B4AB-BE68A887FFC1}" destId="{1D87EF1B-9E4F-45DA-A518-AE9CA5BDF16A}" srcOrd="0" destOrd="0" presId="urn:microsoft.com/office/officeart/2008/layout/VerticalCurvedList"/>
    <dgm:cxn modelId="{34CB9800-70D4-4539-9AA0-FE006B1ECDE3}" type="presOf" srcId="{06D80A41-75C7-4BB4-BEF4-37174CC8E256}" destId="{A9FB545B-5A3D-4D1C-BA35-91A5956263C5}" srcOrd="0" destOrd="0" presId="urn:microsoft.com/office/officeart/2008/layout/VerticalCurvedList"/>
    <dgm:cxn modelId="{8FA4D30D-1DDE-431D-8B41-CBB37B1CCB03}" srcId="{7A9BDEE8-08A0-4E61-8D1B-6FC725ACBA57}" destId="{9AB0A266-8AFB-4EA3-87A8-50C1CD39BE93}" srcOrd="5" destOrd="0" parTransId="{654E710D-0EDC-428F-B099-24429F45695A}" sibTransId="{2919CB56-30A5-4E3D-BC81-14831EF66F73}"/>
    <dgm:cxn modelId="{BD0D2B47-CA08-4915-A4C2-633E2F524327}" type="presOf" srcId="{7A9BDEE8-08A0-4E61-8D1B-6FC725ACBA57}" destId="{318DD10F-FA77-44BB-99DA-5FB184566535}" srcOrd="0" destOrd="0" presId="urn:microsoft.com/office/officeart/2008/layout/VerticalCurvedList"/>
    <dgm:cxn modelId="{2C9E2395-06F0-4F01-BFDF-160D70CD7278}" srcId="{7A9BDEE8-08A0-4E61-8D1B-6FC725ACBA57}" destId="{A41514A3-3E21-4A04-B4AB-BE68A887FFC1}" srcOrd="4" destOrd="0" parTransId="{53F9AEBD-6DE9-49F4-93CF-D6144D73B6F1}" sibTransId="{66FFE61E-AD2D-4735-B47B-143D5F6DBA05}"/>
    <dgm:cxn modelId="{96991712-BD36-43AF-B8D9-5512C102B4B7}" srcId="{7A9BDEE8-08A0-4E61-8D1B-6FC725ACBA57}" destId="{2E0A0037-12AE-40C3-8676-6C8CC9E6F89B}" srcOrd="2" destOrd="0" parTransId="{C13DF338-06D6-4F83-BB07-CD5C6890DC96}" sibTransId="{1F90E501-90DE-4B49-B3B3-30E0F15D20EB}"/>
    <dgm:cxn modelId="{97DBC428-1DC3-4341-81EA-799363D6B940}" srcId="{7A9BDEE8-08A0-4E61-8D1B-6FC725ACBA57}" destId="{06D80A41-75C7-4BB4-BEF4-37174CC8E256}" srcOrd="0" destOrd="0" parTransId="{35F170EA-0548-4A4B-ADC5-0E4E9BC1826F}" sibTransId="{B330CA5B-3E3D-414A-9066-5506DDC6B9E2}"/>
    <dgm:cxn modelId="{B0C48308-EABB-4D1E-BEE6-6485D2FF3AF3}" srcId="{7A9BDEE8-08A0-4E61-8D1B-6FC725ACBA57}" destId="{C82067FB-8785-4635-9339-D71A05D34438}" srcOrd="1" destOrd="0" parTransId="{7AD3229A-238E-416D-AF06-C5A013A10868}" sibTransId="{C2EFA3D0-373A-4FE9-8B55-EC1DA3CD0AE2}"/>
    <dgm:cxn modelId="{8CC70E1C-13C3-492C-8262-FB86FB81B87C}" type="presParOf" srcId="{318DD10F-FA77-44BB-99DA-5FB184566535}" destId="{2DBEEA5B-AB94-43BB-A7FC-FCD8357226E4}" srcOrd="0" destOrd="0" presId="urn:microsoft.com/office/officeart/2008/layout/VerticalCurvedList"/>
    <dgm:cxn modelId="{22A867F1-D961-49CD-8710-8328106EA5F9}" type="presParOf" srcId="{2DBEEA5B-AB94-43BB-A7FC-FCD8357226E4}" destId="{7402FCCB-F4A1-477E-A7F9-063F69400C60}" srcOrd="0" destOrd="0" presId="urn:microsoft.com/office/officeart/2008/layout/VerticalCurvedList"/>
    <dgm:cxn modelId="{DE739A6A-DFE5-4F88-BBE0-0C05DE6B86FE}" type="presParOf" srcId="{7402FCCB-F4A1-477E-A7F9-063F69400C60}" destId="{490930E4-A093-49EE-AA58-0B3850662076}" srcOrd="0" destOrd="0" presId="urn:microsoft.com/office/officeart/2008/layout/VerticalCurvedList"/>
    <dgm:cxn modelId="{15C022F1-9B44-4B84-B1DF-444D9C3F5186}" type="presParOf" srcId="{7402FCCB-F4A1-477E-A7F9-063F69400C60}" destId="{D3BF6BEA-F023-4B54-AC89-4EABD3C03146}" srcOrd="1" destOrd="0" presId="urn:microsoft.com/office/officeart/2008/layout/VerticalCurvedList"/>
    <dgm:cxn modelId="{540EA1A6-31DE-4870-B1A7-7C68CF0F87F5}" type="presParOf" srcId="{7402FCCB-F4A1-477E-A7F9-063F69400C60}" destId="{38AC59E7-DFEF-4C0D-95F5-57323E8AD402}" srcOrd="2" destOrd="0" presId="urn:microsoft.com/office/officeart/2008/layout/VerticalCurvedList"/>
    <dgm:cxn modelId="{2DAF7FDC-87AE-455D-ACA3-B9C7F4E96C54}" type="presParOf" srcId="{7402FCCB-F4A1-477E-A7F9-063F69400C60}" destId="{3445DFFB-207A-48B3-953C-A005F4B32581}" srcOrd="3" destOrd="0" presId="urn:microsoft.com/office/officeart/2008/layout/VerticalCurvedList"/>
    <dgm:cxn modelId="{804BD4BB-E1FF-458D-B9C5-462EE846D250}" type="presParOf" srcId="{2DBEEA5B-AB94-43BB-A7FC-FCD8357226E4}" destId="{A9FB545B-5A3D-4D1C-BA35-91A5956263C5}" srcOrd="1" destOrd="0" presId="urn:microsoft.com/office/officeart/2008/layout/VerticalCurvedList"/>
    <dgm:cxn modelId="{21906620-B6E8-4E79-988B-44C56B07B18C}" type="presParOf" srcId="{2DBEEA5B-AB94-43BB-A7FC-FCD8357226E4}" destId="{37EBF1F8-80F9-49DF-B24C-A4EC7A402A17}" srcOrd="2" destOrd="0" presId="urn:microsoft.com/office/officeart/2008/layout/VerticalCurvedList"/>
    <dgm:cxn modelId="{22CB0660-A1E0-452E-8700-F53CF650E8A8}" type="presParOf" srcId="{37EBF1F8-80F9-49DF-B24C-A4EC7A402A17}" destId="{93389351-A2D4-4158-8E15-61620A6FDCF2}" srcOrd="0" destOrd="0" presId="urn:microsoft.com/office/officeart/2008/layout/VerticalCurvedList"/>
    <dgm:cxn modelId="{D5703C76-DCE5-4CEA-B993-3C590D70CDED}" type="presParOf" srcId="{2DBEEA5B-AB94-43BB-A7FC-FCD8357226E4}" destId="{61AA9F6E-B1EB-4676-9CED-87A2A0B25D1D}" srcOrd="3" destOrd="0" presId="urn:microsoft.com/office/officeart/2008/layout/VerticalCurvedList"/>
    <dgm:cxn modelId="{6E28E3CC-A8D6-48A5-9E74-2DBA7A3AE497}" type="presParOf" srcId="{2DBEEA5B-AB94-43BB-A7FC-FCD8357226E4}" destId="{9166B611-37C9-4C2A-85AA-F4CC8A5D7BC1}" srcOrd="4" destOrd="0" presId="urn:microsoft.com/office/officeart/2008/layout/VerticalCurvedList"/>
    <dgm:cxn modelId="{81B4ECF3-7212-42AB-8EC0-E65F42F66AF8}" type="presParOf" srcId="{9166B611-37C9-4C2A-85AA-F4CC8A5D7BC1}" destId="{8479D05D-B0C8-4791-AE52-9F5771546457}" srcOrd="0" destOrd="0" presId="urn:microsoft.com/office/officeart/2008/layout/VerticalCurvedList"/>
    <dgm:cxn modelId="{6AFF0576-02A6-4F0A-8030-E0E369FDBE42}" type="presParOf" srcId="{2DBEEA5B-AB94-43BB-A7FC-FCD8357226E4}" destId="{9CBE8F4A-7A7C-49A1-A2F1-8BEC1AF3A1DB}" srcOrd="5" destOrd="0" presId="urn:microsoft.com/office/officeart/2008/layout/VerticalCurvedList"/>
    <dgm:cxn modelId="{CF37FD27-BE6E-4F82-A671-87777CD359E4}" type="presParOf" srcId="{2DBEEA5B-AB94-43BB-A7FC-FCD8357226E4}" destId="{DC59372E-FDF2-4463-809E-C699013FC8A0}" srcOrd="6" destOrd="0" presId="urn:microsoft.com/office/officeart/2008/layout/VerticalCurvedList"/>
    <dgm:cxn modelId="{C3D5DB54-9497-4725-85E9-7C9C6742911E}" type="presParOf" srcId="{DC59372E-FDF2-4463-809E-C699013FC8A0}" destId="{A23CFAAB-55BB-4929-A421-6D71053F1CF3}" srcOrd="0" destOrd="0" presId="urn:microsoft.com/office/officeart/2008/layout/VerticalCurvedList"/>
    <dgm:cxn modelId="{65B858A5-35C1-44F0-83E9-BEE1FEEE9135}" type="presParOf" srcId="{2DBEEA5B-AB94-43BB-A7FC-FCD8357226E4}" destId="{70BAA78F-54EE-4A2F-A905-E150FDC61160}" srcOrd="7" destOrd="0" presId="urn:microsoft.com/office/officeart/2008/layout/VerticalCurvedList"/>
    <dgm:cxn modelId="{E1A034BE-B386-41A9-9D1D-88F16391F721}" type="presParOf" srcId="{2DBEEA5B-AB94-43BB-A7FC-FCD8357226E4}" destId="{B229D426-0BD3-46BB-AC76-EDBEA9661F80}" srcOrd="8" destOrd="0" presId="urn:microsoft.com/office/officeart/2008/layout/VerticalCurvedList"/>
    <dgm:cxn modelId="{5246F2BA-5F0C-4204-ACE0-F6615C0818D1}" type="presParOf" srcId="{B229D426-0BD3-46BB-AC76-EDBEA9661F80}" destId="{707E4234-B6DE-425A-BDD7-CB6D0B1A954A}" srcOrd="0" destOrd="0" presId="urn:microsoft.com/office/officeart/2008/layout/VerticalCurvedList"/>
    <dgm:cxn modelId="{AFE3833C-620F-43FE-8550-7342E41D61EB}" type="presParOf" srcId="{2DBEEA5B-AB94-43BB-A7FC-FCD8357226E4}" destId="{1D87EF1B-9E4F-45DA-A518-AE9CA5BDF16A}" srcOrd="9" destOrd="0" presId="urn:microsoft.com/office/officeart/2008/layout/VerticalCurvedList"/>
    <dgm:cxn modelId="{5168A0CB-9FF6-49D7-802A-A5D58DABAFE3}" type="presParOf" srcId="{2DBEEA5B-AB94-43BB-A7FC-FCD8357226E4}" destId="{FBC5B383-A17E-470D-921C-4EE90B422CB4}" srcOrd="10" destOrd="0" presId="urn:microsoft.com/office/officeart/2008/layout/VerticalCurvedList"/>
    <dgm:cxn modelId="{752479EB-101E-405F-8BF1-FF8A516F61F2}" type="presParOf" srcId="{FBC5B383-A17E-470D-921C-4EE90B422CB4}" destId="{54CA4984-F00A-466A-9489-3FB269FFDC26}" srcOrd="0" destOrd="0" presId="urn:microsoft.com/office/officeart/2008/layout/VerticalCurvedList"/>
    <dgm:cxn modelId="{A49F2EDF-AC61-4304-940A-2887A656C4D7}" type="presParOf" srcId="{2DBEEA5B-AB94-43BB-A7FC-FCD8357226E4}" destId="{C1819281-7644-449A-82D6-54C35F6C5AFD}" srcOrd="11" destOrd="0" presId="urn:microsoft.com/office/officeart/2008/layout/VerticalCurvedList"/>
    <dgm:cxn modelId="{054A797B-36C8-4034-A0AC-777921604C7B}" type="presParOf" srcId="{2DBEEA5B-AB94-43BB-A7FC-FCD8357226E4}" destId="{3F1648F2-29E3-435B-8691-8C7FF643E6A0}" srcOrd="12" destOrd="0" presId="urn:microsoft.com/office/officeart/2008/layout/VerticalCurvedList"/>
    <dgm:cxn modelId="{44CCD738-A88A-4B19-B10F-01129167C916}" type="presParOf" srcId="{3F1648F2-29E3-435B-8691-8C7FF643E6A0}" destId="{3060B011-37EC-4106-8F6C-702A9CAE776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BF6BEA-F023-4B54-AC89-4EABD3C03146}">
      <dsp:nvSpPr>
        <dsp:cNvPr id="0" name=""/>
        <dsp:cNvSpPr/>
      </dsp:nvSpPr>
      <dsp:spPr>
        <a:xfrm>
          <a:off x="-5373322" y="-822834"/>
          <a:ext cx="6398196" cy="6398196"/>
        </a:xfrm>
        <a:prstGeom prst="blockArc">
          <a:avLst>
            <a:gd name="adj1" fmla="val 18900000"/>
            <a:gd name="adj2" fmla="val 2700000"/>
            <a:gd name="adj3" fmla="val 33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FB545B-5A3D-4D1C-BA35-91A5956263C5}">
      <dsp:nvSpPr>
        <dsp:cNvPr id="0" name=""/>
        <dsp:cNvSpPr/>
      </dsp:nvSpPr>
      <dsp:spPr>
        <a:xfrm>
          <a:off x="382102" y="250268"/>
          <a:ext cx="7339044" cy="500346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150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содержательно-насыщенной</a:t>
          </a:r>
          <a:endParaRPr lang="ru-RU" sz="2600" b="1" kern="1200" dirty="0"/>
        </a:p>
      </dsp:txBody>
      <dsp:txXfrm>
        <a:off x="382102" y="250268"/>
        <a:ext cx="7339044" cy="500346"/>
      </dsp:txXfrm>
    </dsp:sp>
    <dsp:sp modelId="{93389351-A2D4-4158-8E15-61620A6FDCF2}">
      <dsp:nvSpPr>
        <dsp:cNvPr id="0" name=""/>
        <dsp:cNvSpPr/>
      </dsp:nvSpPr>
      <dsp:spPr>
        <a:xfrm>
          <a:off x="69385" y="187724"/>
          <a:ext cx="625432" cy="625432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AA9F6E-B1EB-4676-9CED-87A2A0B25D1D}">
      <dsp:nvSpPr>
        <dsp:cNvPr id="0" name=""/>
        <dsp:cNvSpPr/>
      </dsp:nvSpPr>
      <dsp:spPr>
        <a:xfrm>
          <a:off x="793671" y="1000692"/>
          <a:ext cx="6927475" cy="500346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150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трансформируемой</a:t>
          </a:r>
          <a:endParaRPr lang="ru-RU" sz="2600" b="1" kern="1200" dirty="0"/>
        </a:p>
      </dsp:txBody>
      <dsp:txXfrm>
        <a:off x="793671" y="1000692"/>
        <a:ext cx="6927475" cy="500346"/>
      </dsp:txXfrm>
    </dsp:sp>
    <dsp:sp modelId="{8479D05D-B0C8-4791-AE52-9F5771546457}">
      <dsp:nvSpPr>
        <dsp:cNvPr id="0" name=""/>
        <dsp:cNvSpPr/>
      </dsp:nvSpPr>
      <dsp:spPr>
        <a:xfrm>
          <a:off x="480954" y="938148"/>
          <a:ext cx="625432" cy="625432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BE8F4A-7A7C-49A1-A2F1-8BEC1AF3A1DB}">
      <dsp:nvSpPr>
        <dsp:cNvPr id="0" name=""/>
        <dsp:cNvSpPr/>
      </dsp:nvSpPr>
      <dsp:spPr>
        <a:xfrm>
          <a:off x="981871" y="1751116"/>
          <a:ext cx="6739275" cy="500346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150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полифункциональной</a:t>
          </a:r>
          <a:endParaRPr lang="ru-RU" sz="2600" b="1" kern="1200" dirty="0"/>
        </a:p>
      </dsp:txBody>
      <dsp:txXfrm>
        <a:off x="981871" y="1751116"/>
        <a:ext cx="6739275" cy="500346"/>
      </dsp:txXfrm>
    </dsp:sp>
    <dsp:sp modelId="{A23CFAAB-55BB-4929-A421-6D71053F1CF3}">
      <dsp:nvSpPr>
        <dsp:cNvPr id="0" name=""/>
        <dsp:cNvSpPr/>
      </dsp:nvSpPr>
      <dsp:spPr>
        <a:xfrm>
          <a:off x="669154" y="1688572"/>
          <a:ext cx="625432" cy="625432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BAA78F-54EE-4A2F-A905-E150FDC61160}">
      <dsp:nvSpPr>
        <dsp:cNvPr id="0" name=""/>
        <dsp:cNvSpPr/>
      </dsp:nvSpPr>
      <dsp:spPr>
        <a:xfrm>
          <a:off x="981871" y="2501064"/>
          <a:ext cx="6739275" cy="500346"/>
        </a:xfrm>
        <a:prstGeom prst="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150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вариативной</a:t>
          </a:r>
          <a:endParaRPr lang="ru-RU" sz="2600" b="1" kern="1200" dirty="0"/>
        </a:p>
      </dsp:txBody>
      <dsp:txXfrm>
        <a:off x="981871" y="2501064"/>
        <a:ext cx="6739275" cy="500346"/>
      </dsp:txXfrm>
    </dsp:sp>
    <dsp:sp modelId="{707E4234-B6DE-425A-BDD7-CB6D0B1A954A}">
      <dsp:nvSpPr>
        <dsp:cNvPr id="0" name=""/>
        <dsp:cNvSpPr/>
      </dsp:nvSpPr>
      <dsp:spPr>
        <a:xfrm>
          <a:off x="669154" y="2438521"/>
          <a:ext cx="625432" cy="625432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87EF1B-9E4F-45DA-A518-AE9CA5BDF16A}">
      <dsp:nvSpPr>
        <dsp:cNvPr id="0" name=""/>
        <dsp:cNvSpPr/>
      </dsp:nvSpPr>
      <dsp:spPr>
        <a:xfrm>
          <a:off x="793671" y="3251488"/>
          <a:ext cx="6927475" cy="500346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150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доступной</a:t>
          </a:r>
          <a:endParaRPr lang="ru-RU" sz="2600" b="1" kern="1200" dirty="0"/>
        </a:p>
      </dsp:txBody>
      <dsp:txXfrm>
        <a:off x="793671" y="3251488"/>
        <a:ext cx="6927475" cy="500346"/>
      </dsp:txXfrm>
    </dsp:sp>
    <dsp:sp modelId="{54CA4984-F00A-466A-9489-3FB269FFDC26}">
      <dsp:nvSpPr>
        <dsp:cNvPr id="0" name=""/>
        <dsp:cNvSpPr/>
      </dsp:nvSpPr>
      <dsp:spPr>
        <a:xfrm>
          <a:off x="480954" y="3188945"/>
          <a:ext cx="625432" cy="625432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819281-7644-449A-82D6-54C35F6C5AFD}">
      <dsp:nvSpPr>
        <dsp:cNvPr id="0" name=""/>
        <dsp:cNvSpPr/>
      </dsp:nvSpPr>
      <dsp:spPr>
        <a:xfrm>
          <a:off x="382102" y="4001912"/>
          <a:ext cx="7339044" cy="500346"/>
        </a:xfrm>
        <a:prstGeom prst="rect">
          <a:avLst/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150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безопасной </a:t>
          </a:r>
          <a:endParaRPr lang="ru-RU" sz="2600" b="1" kern="1200" dirty="0"/>
        </a:p>
      </dsp:txBody>
      <dsp:txXfrm>
        <a:off x="382102" y="4001912"/>
        <a:ext cx="7339044" cy="500346"/>
      </dsp:txXfrm>
    </dsp:sp>
    <dsp:sp modelId="{3060B011-37EC-4106-8F6C-702A9CAE7760}">
      <dsp:nvSpPr>
        <dsp:cNvPr id="0" name=""/>
        <dsp:cNvSpPr/>
      </dsp:nvSpPr>
      <dsp:spPr>
        <a:xfrm>
          <a:off x="69385" y="3939369"/>
          <a:ext cx="625432" cy="625432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39800" y="762000"/>
            <a:ext cx="5005388" cy="3754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512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8527" y="4759457"/>
            <a:ext cx="5509663" cy="450801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88439" cy="49989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423550" algn="l"/>
                <a:tab pos="847100" algn="l"/>
                <a:tab pos="1270650" algn="l"/>
                <a:tab pos="1694200" algn="l"/>
                <a:tab pos="2117750" algn="l"/>
                <a:tab pos="2541300" algn="l"/>
                <a:tab pos="2964851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898279" y="0"/>
            <a:ext cx="2988439" cy="49989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423550" algn="l"/>
                <a:tab pos="847100" algn="l"/>
                <a:tab pos="1270650" algn="l"/>
                <a:tab pos="1694200" algn="l"/>
                <a:tab pos="2117750" algn="l"/>
                <a:tab pos="2541300" algn="l"/>
                <a:tab pos="2964851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518913"/>
            <a:ext cx="2988439" cy="49989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423550" algn="l"/>
                <a:tab pos="847100" algn="l"/>
                <a:tab pos="1270650" algn="l"/>
                <a:tab pos="1694200" algn="l"/>
                <a:tab pos="2117750" algn="l"/>
                <a:tab pos="2541300" algn="l"/>
                <a:tab pos="2964851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3898279" y="9518913"/>
            <a:ext cx="2988439" cy="49989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423550" algn="l"/>
                <a:tab pos="847100" algn="l"/>
                <a:tab pos="1270650" algn="l"/>
                <a:tab pos="1694200" algn="l"/>
                <a:tab pos="2117750" algn="l"/>
                <a:tab pos="2541300" algn="l"/>
                <a:tab pos="2964851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42674364-9D6C-4F5D-9CF9-D07F81BA9B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48924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buFont typeface="Times New Roman" pitchFamily="18" charset="0"/>
              <a:buNone/>
            </a:pPr>
            <a:fld id="{F50CC4FB-F791-4272-846B-B64D117F6BA4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1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62000"/>
            <a:ext cx="5006975" cy="37560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527" y="4759457"/>
            <a:ext cx="5511109" cy="4509506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2F27B-3F7E-409D-8B91-9F18AB56D480}" type="datetime1">
              <a:rPr lang="en-US"/>
              <a:pPr>
                <a:defRPr/>
              </a:pPr>
              <a:t>10/28/2019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35D89-9F76-4177-877B-DFB63C734F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67B09-7B97-448E-81BA-5E9298A261FD}" type="datetime1">
              <a:rPr lang="en-US"/>
              <a:pPr>
                <a:defRPr/>
              </a:pPr>
              <a:t>10/28/2019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E7EE1-980A-417A-AB5F-9584C70B04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AD447-F447-44D8-A38C-EF6240F6EA67}" type="datetime1">
              <a:rPr lang="en-US"/>
              <a:pPr>
                <a:defRPr/>
              </a:pPr>
              <a:t>10/28/2019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5F0B8-36D0-4A0D-B7F5-87D438CFB4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0813" cy="14684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E725D-7F42-4D84-A635-8D3F62997FE2}" type="datetime1">
              <a:rPr lang="en-US"/>
              <a:pPr>
                <a:defRPr/>
              </a:pPr>
              <a:t>10/28/2019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6605A-15A3-4EF1-B173-E6650DD856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F4345-FA01-4364-A8C5-D51456969083}" type="datetime1">
              <a:rPr lang="en-US"/>
              <a:pPr>
                <a:defRPr/>
              </a:pPr>
              <a:t>10/28/2019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F861B-D40F-442B-9B41-053D44BB59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B46D82-CF4E-4536-BB70-472A236A15D1}" type="datetime1">
              <a:rPr lang="en-US"/>
              <a:pPr>
                <a:defRPr/>
              </a:pPr>
              <a:t>10/28/2019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4A811-3DB2-48F0-94E0-B0AB8C760D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A4AFF-BAFC-4273-9815-C918B22F6DA2}" type="datetime1">
              <a:rPr lang="en-US"/>
              <a:pPr>
                <a:defRPr/>
              </a:pPr>
              <a:t>10/28/2019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A16E0-943D-454D-87E9-50B6DBBB01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535113"/>
            <a:ext cx="1943100" cy="638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552700" y="1535113"/>
            <a:ext cx="1943100" cy="638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0AF00-B307-4A7D-9D20-6AC4E9F7778F}" type="datetime1">
              <a:rPr lang="en-US"/>
              <a:pPr>
                <a:defRPr/>
              </a:pPr>
              <a:t>10/28/2019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D484A-2058-453A-B0BB-0AACCEC35F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35CE1-23F4-4F9D-81EB-6B45A97C0B4F}" type="datetime1">
              <a:rPr lang="en-US"/>
              <a:pPr>
                <a:defRPr/>
              </a:pPr>
              <a:t>10/28/2019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4AD8E-F610-4452-939F-9B85B5790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A02FA-F5D0-4D6F-A740-84727AAD05E9}" type="datetime1">
              <a:rPr lang="en-US"/>
              <a:pPr>
                <a:defRPr/>
              </a:pPr>
              <a:t>10/28/2019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AED26-4C5D-4977-8F0F-EF531098CA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7B4CE-6F78-48BC-BEFC-485B1DA41E29}" type="datetime1">
              <a:rPr lang="en-US"/>
              <a:pPr>
                <a:defRPr/>
              </a:pPr>
              <a:t>10/28/2019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9DA45-8359-42B0-9D1A-3EA895D510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BC929-2436-4A84-9D10-CD0BF8A434AD}" type="datetime1">
              <a:rPr lang="en-US"/>
              <a:pPr>
                <a:defRPr/>
              </a:pPr>
              <a:t>10/28/2019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F680E-1C0D-49E5-82CB-27EDD78EDF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E4A97-91C6-42F9-8C23-07B31CB8F719}" type="datetime1">
              <a:rPr lang="en-US"/>
              <a:pPr>
                <a:defRPr/>
              </a:pPr>
              <a:t>10/28/2019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D1CED-C487-4498-B09C-A54AE1A0B7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592CB-7DA0-4169-949E-F225514B08F6}" type="datetime1">
              <a:rPr lang="en-US"/>
              <a:pPr>
                <a:defRPr/>
              </a:pPr>
              <a:t>10/28/2019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1F451-E342-41DD-B2C3-A9136D9C9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E3425-B0E6-45B0-8772-D90028BA1C4E}" type="datetime1">
              <a:rPr lang="en-US"/>
              <a:pPr>
                <a:defRPr/>
              </a:pPr>
              <a:t>10/28/2019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7718B-21AE-4285-88F8-00104BBEB3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18986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18986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E8327-D0A4-4219-8EC2-38196C1A9393}" type="datetime1">
              <a:rPr lang="en-US"/>
              <a:pPr>
                <a:defRPr/>
              </a:pPr>
              <a:t>10/28/2019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ABA07-B97D-4215-9BAB-FB4764862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85BCB-C53D-4EBC-8722-E865EB823428}" type="datetime1">
              <a:rPr lang="en-US"/>
              <a:pPr>
                <a:defRPr/>
              </a:pPr>
              <a:t>10/28/2019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3F908-4933-4BAA-8E13-5B9A6C627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FB843-83C9-4AA9-B933-66671A6DA867}" type="datetime1">
              <a:rPr lang="en-US"/>
              <a:pPr>
                <a:defRPr/>
              </a:pPr>
              <a:t>10/28/2019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1986A-946C-4100-84D7-AD231F9F6E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DCC00-171D-4F76-B128-E04542D7A3EF}" type="datetime1">
              <a:rPr lang="en-US"/>
              <a:pPr>
                <a:defRPr/>
              </a:pPr>
              <a:t>10/28/2019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1E8B3-54B0-40D9-B21D-09CCB289A7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7F4EF-DADF-47E6-8D8B-849F574616DD}" type="datetime1">
              <a:rPr lang="en-US"/>
              <a:pPr>
                <a:defRPr/>
              </a:pPr>
              <a:t>10/28/2019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E3DCC-14A2-489E-AB37-758260F380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63B30-0B3B-4B5D-BD6F-52D62B9E64B1}" type="datetime1">
              <a:rPr lang="en-US"/>
              <a:pPr>
                <a:defRPr/>
              </a:pPr>
              <a:t>10/28/2019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A4A4A-26F2-49C5-B413-B8FA1702EE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C8317-53ED-4E17-A1B8-2D9A84EE4E56}" type="datetime1">
              <a:rPr lang="en-US"/>
              <a:pPr>
                <a:defRPr/>
              </a:pPr>
              <a:t>10/28/2019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74E04-F086-4AE1-A393-7FCBA50821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B11B8-9AFC-49CE-A09B-27F893C78207}" type="datetime1">
              <a:rPr lang="en-US"/>
              <a:pPr>
                <a:defRPr/>
              </a:pPr>
              <a:t>10/28/2019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7DD7D-FB09-4E57-A56B-EDE9D8C26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130425"/>
            <a:ext cx="7770813" cy="146843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Образец заголовка</a:t>
            </a:r>
          </a:p>
        </p:txBody>
      </p:sp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371600" y="3886200"/>
            <a:ext cx="6399213" cy="1751013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GB" sz="3200">
                <a:solidFill>
                  <a:srgbClr val="000000"/>
                </a:solidFill>
              </a:rPr>
              <a:t>Образец подзаголовка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 typeface="Times New Roman" pitchFamily="16" charset="0"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 sz="1200">
                <a:solidFill>
                  <a:srgbClr val="8B8B8B"/>
                </a:solidFill>
                <a:latin typeface="+mn-lt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955DBE40-FFDE-4BF3-8233-42AB556B7707}" type="datetime1">
              <a:rPr lang="en-US"/>
              <a:pPr>
                <a:defRPr/>
              </a:pPr>
              <a:t>10/28/2019</a:t>
            </a:fld>
            <a:endParaRPr lang="en-US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 typeface="Times New Roman" pitchFamily="16" charset="0"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 sz="1200">
                <a:solidFill>
                  <a:srgbClr val="8B8B8B"/>
                </a:solidFill>
                <a:latin typeface="+mn-lt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F428A121-410F-4692-9B6F-2A79B589AC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ransition spd="slow">
    <p:plus/>
  </p:transition>
  <p:hf sldNum="0" hdr="0" ftr="0"/>
  <p:txStyles>
    <p:titleStyle>
      <a:lvl1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2pPr>
      <a:lvl3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3pPr>
      <a:lvl4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4pPr>
      <a:lvl5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9pPr>
    </p:titleStyle>
    <p:bodyStyle>
      <a:lvl1pPr marL="342900" indent="-342900" algn="l" defTabSz="457200" rtl="0" eaLnBrk="0" fontAlgn="base" hangingPunct="0">
        <a:lnSpc>
          <a:spcPct val="8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8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8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8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Образец заголовка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35113"/>
            <a:ext cx="4038600" cy="63817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0"/>
            <a:r>
              <a:rPr lang="en-GB" smtClean="0"/>
              <a:t>Seventh Outline LevelОбразец текста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 typeface="Times New Roman" pitchFamily="16" charset="0"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 sz="1200">
                <a:solidFill>
                  <a:srgbClr val="8B8B8B"/>
                </a:solidFill>
                <a:latin typeface="+mn-lt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6B85772F-5451-45FA-BDAD-8E8CCFB88AD9}" type="datetime1">
              <a:rPr lang="en-US"/>
              <a:pPr>
                <a:defRPr/>
              </a:pPr>
              <a:t>10/28/2019</a:t>
            </a:fld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 typeface="Times New Roman" pitchFamily="16" charset="0"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 sz="1200">
                <a:solidFill>
                  <a:srgbClr val="8B8B8B"/>
                </a:solidFill>
                <a:latin typeface="+mn-lt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4342E179-EF01-465A-9681-AB67E9810C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 spd="slow">
    <p:plus/>
  </p:transition>
  <p:hf sldNum="0" hdr="0" ftr="0"/>
  <p:txStyles>
    <p:titleStyle>
      <a:lvl1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2pPr>
      <a:lvl3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3pPr>
      <a:lvl4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4pPr>
      <a:lvl5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9pPr>
    </p:titleStyle>
    <p:bodyStyle>
      <a:lvl1pPr marL="342900" indent="-342900" algn="l" defTabSz="457200" rtl="0" eaLnBrk="0" fontAlgn="base" hangingPunct="0">
        <a:lnSpc>
          <a:spcPct val="8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8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8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8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накопления Пуртова\1ed2688d881cf22fae71f4b9464bb7e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725"/>
            <a:ext cx="9144000" cy="6856549"/>
          </a:xfrm>
          <a:prstGeom prst="rect">
            <a:avLst/>
          </a:prstGeom>
          <a:noFill/>
        </p:spPr>
      </p:pic>
      <p:sp>
        <p:nvSpPr>
          <p:cNvPr id="40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1412776"/>
            <a:ext cx="7774632" cy="1800324"/>
          </a:xfrm>
        </p:spPr>
        <p:txBody>
          <a:bodyPr/>
          <a:lstStyle/>
          <a:p>
            <a:pPr algn="ctr" eaLnBrk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«Развивающая </a:t>
            </a:r>
            <a:b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предметно-пространственная среда  средней группы ДОУ»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371600" y="3429000"/>
            <a:ext cx="6080720" cy="2209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ctr" eaLnBrk="1">
              <a:lnSpc>
                <a:spcPct val="100000"/>
              </a:lnSpc>
              <a:spcBef>
                <a:spcPts val="6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r>
              <a:rPr lang="ru-RU" dirty="0" smtClean="0">
                <a:solidFill>
                  <a:srgbClr val="0070C0"/>
                </a:solidFill>
              </a:rPr>
              <a:t>       </a:t>
            </a:r>
            <a:endParaRPr lang="ru-RU" sz="3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>
              <a:lnSpc>
                <a:spcPct val="100000"/>
              </a:lnSpc>
              <a:spcBef>
                <a:spcPts val="6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pPr marL="0" indent="0" algn="ctr" eaLnBrk="1">
              <a:lnSpc>
                <a:spcPct val="100000"/>
              </a:lnSpc>
              <a:spcBef>
                <a:spcPts val="6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endParaRPr lang="en-US" sz="2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>
              <a:lnSpc>
                <a:spcPct val="100000"/>
              </a:lnSpc>
              <a:spcBef>
                <a:spcPts val="6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endParaRPr lang="ru-RU" dirty="0" smtClean="0">
              <a:solidFill>
                <a:srgbClr val="0070C0"/>
              </a:solidFill>
            </a:endParaRPr>
          </a:p>
          <a:p>
            <a:pPr marL="0" indent="0" eaLnBrk="1">
              <a:lnSpc>
                <a:spcPct val="100000"/>
              </a:lnSpc>
              <a:spcBef>
                <a:spcPts val="6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endParaRPr lang="en-US" dirty="0" smtClean="0">
              <a:solidFill>
                <a:srgbClr val="8B8B8B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27784" y="3861048"/>
            <a:ext cx="4176464" cy="86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Воспитатели: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Маскаева Любовь Александровна</a:t>
            </a:r>
          </a:p>
          <a:p>
            <a:r>
              <a:rPr lang="ru-RU" dirty="0" err="1" smtClean="0">
                <a:solidFill>
                  <a:srgbClr val="FF0000"/>
                </a:solidFill>
              </a:rPr>
              <a:t>Юртайкина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Алсу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Шикуровна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3728" y="347524"/>
            <a:ext cx="4752528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Структурное подразделение</a:t>
            </a:r>
          </a:p>
          <a:p>
            <a:pPr algn="ctr"/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«Детский сад№8 комбинированного вида»</a:t>
            </a:r>
          </a:p>
          <a:p>
            <a:pPr algn="ctr"/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МБДОУ «Детский сад «Радуга» комбинированного вида</a:t>
            </a:r>
          </a:p>
          <a:p>
            <a:pPr algn="ctr"/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Рузаевского муниципального района</a:t>
            </a: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G:\0035-035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80528" y="-9939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:\Предметно -развивающая среда\IMG_1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048" y="381000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Предметно -развивающая среда\IMG_12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3016"/>
            <a:ext cx="4445591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Предметно -развивающая среда\IMG_12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3" y="858412"/>
            <a:ext cx="3249896" cy="487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deb06f_fabd3a61d06d49b68c5fd1c30b2ac3db.jpg_srz_961_724_85_22_0.50_1.20_0.00_jpg_sr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54403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611560" y="404664"/>
            <a:ext cx="8280920" cy="4471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4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Центр сюжетно- ролевых игр</a:t>
            </a:r>
            <a:r>
              <a:rPr lang="ru-RU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Центр сюжетной игры позволяет детям постоянно накапливать опыт самостоятельной и творческой деятельности. Он представлен  куклами, наборами мебели, посуды, игрушками – предметами бытовой техники, разнообразными видами транспорта, наборами «Доктор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 и т.д.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Цель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позитивная социализация детей дошкольного возраста, приобщение их к социокультурным нормам, традициям семьи, общества и государства. </a:t>
            </a:r>
          </a:p>
          <a:p>
            <a:r>
              <a:rPr lang="ru-RU" sz="24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Задача: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создание условий для усвоения общепринятых             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моральных и нравственных ценностей и норм.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0035-035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Предметно -развивающая среда\IMG_10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531" y="260648"/>
            <a:ext cx="4860541" cy="333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Предметно -развивающая среда\IMG_116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48" t="11424"/>
          <a:stretch/>
        </p:blipFill>
        <p:spPr bwMode="auto">
          <a:xfrm>
            <a:off x="5473336" y="260648"/>
            <a:ext cx="3206611" cy="446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Предметно -развивающая среда\IMG_11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113" y="3693368"/>
            <a:ext cx="4816959" cy="283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Предметно -развивающая среда\IMG_119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633" t="13484"/>
          <a:stretch/>
        </p:blipFill>
        <p:spPr bwMode="auto">
          <a:xfrm>
            <a:off x="4572000" y="3971108"/>
            <a:ext cx="4107947" cy="255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deb06f_fabd3a61d06d49b68c5fd1c30b2ac3db.jpg_srz_961_724_85_22_0.50_1.20_0.00_jpg_sr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7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332656"/>
            <a:ext cx="7920880" cy="4672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Центр патриотического воспитания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/>
              <a:t>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центре содержится материал по ознакомлению с родным городом, страной, государственной символикой,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карта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мира,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а также уголок , в котором собраны материалы по приобщению детей к истокам русской народной культуры.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формирование у детей чувства привязанности к своей семье, дому, детскому саду, поселку, стране, представления о России как о родной стране, о Москве - как о столице России; воспитание умения видеть красоту родного края, радоваться ей.</a:t>
            </a:r>
          </a:p>
          <a:p>
            <a:pPr algn="ctr"/>
            <a:r>
              <a:rPr lang="ru-RU" sz="20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развитие интереса к русским традициям и промыслам; воспитание любви к своей Родине, преданность к своему Отечеству, бережного отношения к природе, ко всему живому, уважения и интереса к культурному прошлому России.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:\0035-035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332656"/>
            <a:ext cx="7920880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6146" name="Picture 2" descr="G:\Предметно -развивающая среда\IMG_117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67"/>
          <a:stretch/>
        </p:blipFill>
        <p:spPr bwMode="auto">
          <a:xfrm>
            <a:off x="1979712" y="332657"/>
            <a:ext cx="540060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Предметно -развивающая среда\IMG_117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798" t="6819"/>
          <a:stretch/>
        </p:blipFill>
        <p:spPr bwMode="auto">
          <a:xfrm>
            <a:off x="352697" y="3429000"/>
            <a:ext cx="421930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:\Предметно -развивающая среда\IMG_117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574"/>
          <a:stretch/>
        </p:blipFill>
        <p:spPr bwMode="auto">
          <a:xfrm>
            <a:off x="4680012" y="3429002"/>
            <a:ext cx="4068452" cy="295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deb06f_fabd3a61d06d49b68c5fd1c30b2ac3db.jpg_srz_961_724_85_22_0.50_1.20_0.00_jpg_sr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7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332656"/>
            <a:ext cx="7920880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467544" y="860758"/>
            <a:ext cx="8280920" cy="357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ru-RU" sz="2800" b="0" i="0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</a:t>
            </a:r>
            <a:r>
              <a:rPr kumimoji="0" lang="ru-RU" sz="2800" b="1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Книжный центр</a:t>
            </a:r>
            <a:endParaRPr kumimoji="0" lang="ru-RU" sz="2800" b="1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  <a:ea typeface="AR PL SungtiL GB" charset="0"/>
              <a:cs typeface="AR PL SungtiL GB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dirty="0" smtClean="0">
                <a:solidFill>
                  <a:srgbClr val="17171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Центр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книги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—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необходимый элемент развивающей предметной среды в групповой комнате ДОУ, который является средством формирования у дошкольников интереса и любви к художественной литературе.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Задачи:</a:t>
            </a:r>
            <a:r>
              <a:rPr kumimoji="0" lang="ru-RU" sz="2000" b="1" i="1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привитие детям любви к художественному слову, уважения к книге, развитие стремления общаться с ней, т. е. всего того, что составляет фундамент воспитания будущего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талантливого читателя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развитие познавательных и творческих способностей детей средствами детской художественной литературы; удовлетворение разнообразных литературных интересов детей; формирование у дошкольников интереса к художественной литературе.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 PL SungtiL GB" charset="0"/>
              <a:cs typeface="AR PL SungtiL GB" charset="0"/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:\0035-035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332656"/>
            <a:ext cx="7920880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9218" name="Picture 2" descr="G:\Предметно -развивающая среда\IMG_11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556" y="381000"/>
            <a:ext cx="8136396" cy="542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deb06f_fabd3a61d06d49b68c5fd1c30b2ac3db.jpg_srz_961_724_85_22_0.50_1.20_0.00_jpg_sr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332656"/>
            <a:ext cx="7920880" cy="4271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Центр «Юный пешеход»</a:t>
            </a:r>
          </a:p>
          <a:p>
            <a:pPr algn="ctr"/>
            <a:endParaRPr lang="ru-RU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познакомить дошкольников с правилами дорожного движения, дорожными знаками.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подвести детей к осознанию необходимости соблюдений  правил  дорожного движения.</a:t>
            </a:r>
            <a:r>
              <a:rPr lang="ru-RU" sz="2000" dirty="0" smtClean="0"/>
              <a:t>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Центр содержит дидактические игры, настольные игры, картинка светофора, дорожных знаков, а так же различный транспорт в виде игрушек. Дети могут воспользоваться материалом как в совместной, так и в самостоятельной деятельности.</a:t>
            </a:r>
          </a:p>
          <a:p>
            <a:pPr algn="ctr"/>
            <a:endParaRPr lang="ru-RU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:\0035-035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332656"/>
            <a:ext cx="7920880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G:\Предметно -развивающая среда\IMG_10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98" r="878" b="6713"/>
          <a:stretch/>
        </p:blipFill>
        <p:spPr bwMode="auto">
          <a:xfrm>
            <a:off x="545806" y="339792"/>
            <a:ext cx="5215779" cy="369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вася\Desktop\презентаация вертуальная экскурсия\IMG_96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4000"/>
          <a:stretch/>
        </p:blipFill>
        <p:spPr bwMode="auto">
          <a:xfrm>
            <a:off x="5361938" y="2636912"/>
            <a:ext cx="3240360" cy="385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deb06f_fabd3a61d06d49b68c5fd1c30b2ac3db.jpg_srz_961_724_85_22_0.50_1.20_0.00_jpg_sr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7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332656"/>
            <a:ext cx="7920880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323528" y="666363"/>
            <a:ext cx="8352928" cy="4406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ru-RU" sz="2400" b="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kumimoji="0" lang="ru-RU" sz="2400" b="1" i="1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Центр сенсорного</a:t>
            </a:r>
            <a:r>
              <a:rPr kumimoji="0" lang="ru-RU" sz="2400" b="1" i="1" strike="noStrike" cap="none" normalizeH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 развития</a:t>
            </a:r>
            <a:endParaRPr kumimoji="0" lang="ru-RU" sz="2400" b="1" i="1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  <a:ea typeface="AR PL SungtiL GB" charset="0"/>
              <a:cs typeface="AR PL SungtiL GB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 PL SungtiL GB" charset="0"/>
                <a:cs typeface="AR PL SungtiL GB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Arial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Times New Roman" pitchFamily="18" charset="0"/>
                <a:cs typeface="Times New Roman" pitchFamily="18" charset="0"/>
              </a:rPr>
              <a:t>Сенсорного развития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Arial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Times New Roman" pitchFamily="18" charset="0"/>
                <a:cs typeface="Times New Roman" pitchFamily="18" charset="0"/>
              </a:rPr>
              <a:t> направлен на развитие сенсорного восприятия, мелкой моторики. В </a:t>
            </a:r>
            <a:r>
              <a:rPr lang="ru-RU" sz="2000" dirty="0" smtClean="0">
                <a:solidFill>
                  <a:srgbClr val="171717"/>
                </a:solidFill>
                <a:latin typeface="Times New Roman" pitchFamily="18" charset="0"/>
                <a:cs typeface="Times New Roman" pitchFamily="18" charset="0"/>
              </a:rPr>
              <a:t>нем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Times New Roman" pitchFamily="18" charset="0"/>
                <a:cs typeface="Times New Roman" pitchFamily="18" charset="0"/>
              </a:rPr>
              <a:t>находятся вкладыши разной    формы, игрушки-шнуровки разного вида, разные виды мозаик, настольные игры, игры с прищепками, пособия сделанные своими руками: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Arial"/>
                <a:cs typeface="Times New Roman" pitchFamily="18" charset="0"/>
              </a:rPr>
              <a:t>«</a:t>
            </a:r>
            <a:r>
              <a:rPr lang="ru-RU" sz="2000" dirty="0" smtClean="0">
                <a:solidFill>
                  <a:srgbClr val="171717"/>
                </a:solidFill>
                <a:latin typeface="Times New Roman" pitchFamily="18" charset="0"/>
                <a:cs typeface="Times New Roman" pitchFamily="18" charset="0"/>
              </a:rPr>
              <a:t>Времена года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Arial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Arial"/>
                <a:cs typeface="Times New Roman" pitchFamily="18" charset="0"/>
              </a:rPr>
              <a:t>«</a:t>
            </a:r>
            <a:r>
              <a:rPr lang="ru-RU" sz="2000" dirty="0" smtClean="0">
                <a:solidFill>
                  <a:srgbClr val="171717"/>
                </a:solidFill>
                <a:latin typeface="Times New Roman" pitchFamily="18" charset="0"/>
                <a:cs typeface="Times New Roman" pitchFamily="18" charset="0"/>
              </a:rPr>
              <a:t>Азбука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Arial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Arial"/>
                <a:cs typeface="Times New Roman" pitchFamily="18" charset="0"/>
              </a:rPr>
              <a:t>«</a:t>
            </a:r>
            <a:r>
              <a:rPr lang="ru-RU" sz="2000" dirty="0" smtClean="0">
                <a:solidFill>
                  <a:srgbClr val="171717"/>
                </a:solidFill>
                <a:latin typeface="Times New Roman" pitchFamily="18" charset="0"/>
                <a:cs typeface="Times New Roman" pitchFamily="18" charset="0"/>
              </a:rPr>
              <a:t>Замочки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Arial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 PL SungtiL GB" charset="0"/>
              <a:cs typeface="AR PL SungtiL GB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Целью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Times New Roman" pitchFamily="18" charset="0"/>
                <a:cs typeface="Times New Roman" pitchFamily="18" charset="0"/>
              </a:rPr>
              <a:t> сенсорного воспитания является формирование сенсорных способностей у детей.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 PL SungtiL GB" charset="0"/>
              <a:cs typeface="AR PL SungtiL GB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Задачи: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Times New Roman" pitchFamily="18" charset="0"/>
                <a:cs typeface="Times New Roman" pitchFamily="18" charset="0"/>
              </a:rPr>
              <a:t>создание условий для обогащения чувственного опыта детей, их представлений о многообразии свойств предметов окружающего мира; поддержание и развитие интереса детей к совместному со взрослым и самостоятельному обследованию предметов, разнообразным действиям с ними</a:t>
            </a:r>
            <a:r>
              <a:rPr lang="ru-RU" sz="2000" dirty="0" smtClean="0">
                <a:solidFill>
                  <a:srgbClr val="171717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 PL SungtiL GB" charset="0"/>
              <a:cs typeface="AR PL SungtiL GB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 PL SungtiL GB" charset="0"/>
              <a:cs typeface="AR PL SungtiL GB" charset="0"/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deb06f_fabd3a61d06d49b68c5fd1c30b2ac3db.jpg_srz_961_724_85_22_0.50_1.20_0.00_jpg_sr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5" y="0"/>
            <a:ext cx="9267210" cy="6858000"/>
          </a:xfrm>
          <a:prstGeom prst="rect">
            <a:avLst/>
          </a:prstGeom>
          <a:noFill/>
        </p:spPr>
      </p:pic>
      <p:sp>
        <p:nvSpPr>
          <p:cNvPr id="614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750" y="1484313"/>
            <a:ext cx="7848600" cy="3290887"/>
          </a:xfrm>
        </p:spPr>
        <p:txBody>
          <a:bodyPr/>
          <a:lstStyle/>
          <a:p>
            <a:endParaRPr lang="ru-RU" sz="2000" dirty="0" smtClean="0"/>
          </a:p>
          <a:p>
            <a:pPr algn="l"/>
            <a:r>
              <a:rPr lang="ru-RU" sz="2000" dirty="0" smtClean="0"/>
              <a:t>                               </a:t>
            </a: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Доступность для воспитанников всех помещений организации, где осуществляется образовательный процесс.                                                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                                                                                                           2. Свободный доступ воспитанников к играм, игрушкам, материалам, пособиям, обеспечивающих все основные виды деятельности. </a:t>
            </a:r>
            <a:r>
              <a:rPr lang="ru-RU" b="1" dirty="0" smtClean="0">
                <a:solidFill>
                  <a:schemeClr val="tx1"/>
                </a:solidFill>
              </a:rPr>
              <a:t>       </a:t>
            </a:r>
          </a:p>
          <a:p>
            <a:endParaRPr lang="ru-RU" b="1" dirty="0" smtClean="0">
              <a:solidFill>
                <a:schemeClr val="accent2"/>
              </a:solidFill>
            </a:endParaRPr>
          </a:p>
        </p:txBody>
      </p:sp>
      <p:sp>
        <p:nvSpPr>
          <p:cNvPr id="6146" name="Заголовок 1"/>
          <p:cNvSpPr>
            <a:spLocks noGrp="1"/>
          </p:cNvSpPr>
          <p:nvPr>
            <p:ph type="ctrTitle"/>
          </p:nvPr>
        </p:nvSpPr>
        <p:spPr>
          <a:xfrm>
            <a:off x="611188" y="260350"/>
            <a:ext cx="7772400" cy="1470025"/>
          </a:xfrm>
        </p:spPr>
        <p:txBody>
          <a:bodyPr/>
          <a:lstStyle/>
          <a:p>
            <a:pPr algn="ctr"/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Требования ФГОС                                                          к  предметно - развивающей среде: 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 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 </a:t>
            </a:r>
            <a:r>
              <a:rPr lang="ru-RU" dirty="0" smtClean="0"/>
              <a:t> 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G:\0035-035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332656"/>
            <a:ext cx="7920880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G:\Предметно -развивающая среда\IMG_11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048" y="332656"/>
            <a:ext cx="435597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G:\Предметно -развивающая среда\IMG_11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2656"/>
            <a:ext cx="4176463" cy="283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:\Предметно -развивающая среда\IMG_104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572" t="25000" b="9178"/>
          <a:stretch/>
        </p:blipFill>
        <p:spPr bwMode="auto">
          <a:xfrm>
            <a:off x="2195735" y="3255100"/>
            <a:ext cx="5328593" cy="332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deb06f_fabd3a61d06d49b68c5fd1c30b2ac3db.jpg_srz_961_724_85_22_0.50_1.20_0.00_jpg_sr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332656"/>
            <a:ext cx="7920880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404664"/>
            <a:ext cx="8208912" cy="4729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ru-RU" sz="24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Центр искусства</a:t>
            </a:r>
          </a:p>
          <a:p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Здесь находятся разнообразные краски, бумага, ножницы, клей, мелки, цветные карандаши, фломастеры, маркеры, всевозможные обрезки для вырезания и наклеивания, цветная бумага, материалы для приобретения опыта использования нетрадиционных способов в изобразительной деятельности, которые постоянно дополняются. 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развитие интереса к изобразительной деятельности.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Задачи: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обогащение представления детей об искусстве как основе развития творчества, </a:t>
            </a:r>
            <a:r>
              <a:rPr lang="ru-RU" sz="2000" dirty="0" smtClean="0">
                <a:solidFill>
                  <a:srgbClr val="171717"/>
                </a:solidFill>
                <a:latin typeface="Times New Roman" pitchFamily="18" charset="0"/>
                <a:cs typeface="Times New Roman" pitchFamily="18" charset="0"/>
              </a:rPr>
              <a:t>их представлений о многообразии материалов для творчества, развитие эстетического восприятия, образного представления, воображения.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/>
          </a:p>
          <a:p>
            <a:endParaRPr lang="ru-RU" sz="2000" dirty="0"/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:\0035-035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332656"/>
            <a:ext cx="7920880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404664"/>
            <a:ext cx="8208912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/>
          </a:p>
        </p:txBody>
      </p:sp>
      <p:pic>
        <p:nvPicPr>
          <p:cNvPr id="7170" name="Picture 2" descr="G:\Предметно -развивающая среда\IMG_11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102" y="512160"/>
            <a:ext cx="4848208" cy="327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вася\Desktop\презентаация вертуальная экскурсия\IMG_96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830" r="13867" b="-1"/>
          <a:stretch/>
        </p:blipFill>
        <p:spPr bwMode="auto">
          <a:xfrm>
            <a:off x="3121424" y="3429000"/>
            <a:ext cx="5238806" cy="304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deb06f_fabd3a61d06d49b68c5fd1c30b2ac3db.jpg_srz_961_724_85_22_0.50_1.20_0.00_jpg_sr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332656"/>
            <a:ext cx="7920880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404664"/>
            <a:ext cx="8208912" cy="5015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ru-RU" sz="24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Центр конструирования</a:t>
            </a:r>
          </a:p>
          <a:p>
            <a:endParaRPr lang="ru-RU" sz="2000" dirty="0" smtClean="0"/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Центр конструирования представлен разнообразными материалами, различными способами крепления, выполненными из различных материалов, настольными и напольными конструкторами. Центр обогащен  мелкими игрушками для обыгрывания или конструирования по заданным условиям.</a:t>
            </a:r>
          </a:p>
          <a:p>
            <a:endParaRPr lang="ru-RU" sz="2000" b="1" i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dirty="0" smtClean="0">
                <a:solidFill>
                  <a:srgbClr val="171717"/>
                </a:solidFill>
                <a:latin typeface="Times New Roman" pitchFamily="18" charset="0"/>
                <a:cs typeface="Times New Roman" pitchFamily="18" charset="0"/>
              </a:rPr>
              <a:t>формирование конструкторских способностей у детей.</a:t>
            </a:r>
          </a:p>
          <a:p>
            <a:endParaRPr lang="ru-RU" sz="2000" dirty="0" smtClean="0">
              <a:solidFill>
                <a:srgbClr val="171717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2000" b="1" i="1" dirty="0" smtClean="0">
                <a:solidFill>
                  <a:schemeClr val="accent2"/>
                </a:solidFill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развитие умения видеть конструкцию объекта и анализировать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ее основные части, их функциональное назначение, закреплять  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 навыки коллективной работы: умение распределять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обязанности, работать в соответствии с общим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замыслом, не мешая друг другу.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/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G:\0035-035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332656"/>
            <a:ext cx="7920880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вася\Desktop\презентаация вертуальная экскурсия\IMG_977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245" t="30061" r="1" b="10772"/>
          <a:stretch/>
        </p:blipFill>
        <p:spPr bwMode="auto">
          <a:xfrm>
            <a:off x="469344" y="711220"/>
            <a:ext cx="8135106" cy="58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deb06f_fabd3a61d06d49b68c5fd1c30b2ac3db.jpg_srz_961_724_85_22_0.50_1.20_0.00_jpg_sr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332656"/>
            <a:ext cx="7920880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289" name="Rectangle 1"/>
          <p:cNvSpPr>
            <a:spLocks noChangeArrowheads="1"/>
          </p:cNvSpPr>
          <p:nvPr/>
        </p:nvSpPr>
        <p:spPr bwMode="auto">
          <a:xfrm>
            <a:off x="251520" y="1056569"/>
            <a:ext cx="8640960" cy="324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ru-RU" sz="2400" b="1" i="1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Центр физического развития</a:t>
            </a:r>
          </a:p>
          <a:p>
            <a:pPr marL="0" marR="0" lvl="0" indent="0" algn="ctr" defTabSz="4572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ea typeface="AR PL SungtiL GB" charset="0"/>
              <a:cs typeface="Times New Roman" pitchFamily="18" charset="0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Times New Roman" pitchFamily="18" charset="0"/>
                <a:cs typeface="Times New Roman" pitchFamily="18" charset="0"/>
              </a:rPr>
              <a:t>  «Центре физического развития» помещается различный физ.инвентарь: кегли, мячи, флажки, обручи и т.д.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 PL SungtiL GB" charset="0"/>
              <a:cs typeface="Times New Roman" pitchFamily="18" charset="0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kumimoji="0" lang="ru-RU" sz="2000" b="0" i="1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: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Times New Roman" pitchFamily="18" charset="0"/>
                <a:cs typeface="Times New Roman" pitchFamily="18" charset="0"/>
              </a:rPr>
              <a:t> укрепление здоровья детей; формирование двигательных умений и навыков ребёнка в соответствии с его индивидуальными особенностями, развития физических качеств.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 PL SungtiL GB" charset="0"/>
              <a:cs typeface="Times New Roman" pitchFamily="18" charset="0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Times New Roman" pitchFamily="18" charset="0"/>
                <a:cs typeface="Times New Roman" pitchFamily="18" charset="0"/>
              </a:rPr>
              <a:t> формирование физического развития ребёнка, который владеет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solidFill>
                  <a:srgbClr val="1717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171717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Times New Roman" pitchFamily="18" charset="0"/>
                <a:cs typeface="Times New Roman" pitchFamily="18" charset="0"/>
              </a:rPr>
              <a:t>доступными его возрасту знаниями о физической культуре и</a:t>
            </a:r>
            <a:r>
              <a:rPr lang="ru-RU" sz="2000" dirty="0">
                <a:solidFill>
                  <a:srgbClr val="1717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Times New Roman" pitchFamily="18" charset="0"/>
                <a:cs typeface="Times New Roman" pitchFamily="18" charset="0"/>
              </a:rPr>
              <a:t>испытывает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solidFill>
                  <a:srgbClr val="1717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171717"/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Times New Roman" pitchFamily="18" charset="0"/>
                <a:cs typeface="Times New Roman" pitchFamily="18" charset="0"/>
              </a:rPr>
              <a:t>желание заниматься физическими упражнениями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 PL SungtiL GB" charset="0"/>
              <a:cs typeface="AR PL SungtiL GB" charset="0"/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G:\0035-035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332656"/>
            <a:ext cx="7920880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289" name="Rectangle 1"/>
          <p:cNvSpPr>
            <a:spLocks noChangeArrowheads="1"/>
          </p:cNvSpPr>
          <p:nvPr/>
        </p:nvSpPr>
        <p:spPr bwMode="auto">
          <a:xfrm>
            <a:off x="251520" y="2515069"/>
            <a:ext cx="8640960" cy="29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 PL SungtiL GB" charset="0"/>
              <a:cs typeface="AR PL SungtiL GB" charset="0"/>
            </a:endParaRPr>
          </a:p>
        </p:txBody>
      </p:sp>
      <p:pic>
        <p:nvPicPr>
          <p:cNvPr id="11266" name="Picture 2" descr="G:\Предметно -развивающая среда\IMG_119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453"/>
          <a:stretch/>
        </p:blipFill>
        <p:spPr bwMode="auto">
          <a:xfrm>
            <a:off x="395536" y="711222"/>
            <a:ext cx="4032449" cy="552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G:\Предметно -развивающая среда\IMG_119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6288" b="7681"/>
          <a:stretch/>
        </p:blipFill>
        <p:spPr bwMode="auto">
          <a:xfrm flipH="1">
            <a:off x="4644005" y="1844824"/>
            <a:ext cx="3816423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deb06f_fabd3a61d06d49b68c5fd1c30b2ac3db.jpg_srz_961_724_85_22_0.50_1.20_0.00_jpg_sr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332656"/>
            <a:ext cx="7920880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289" name="Rectangle 1"/>
          <p:cNvSpPr>
            <a:spLocks noChangeArrowheads="1"/>
          </p:cNvSpPr>
          <p:nvPr/>
        </p:nvSpPr>
        <p:spPr bwMode="auto">
          <a:xfrm>
            <a:off x="251520" y="2515069"/>
            <a:ext cx="8640960" cy="29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 PL SungtiL GB" charset="0"/>
              <a:cs typeface="AR PL SungtiL GB" charset="0"/>
            </a:endParaRPr>
          </a:p>
        </p:txBody>
      </p:sp>
      <p:sp>
        <p:nvSpPr>
          <p:cNvPr id="141313" name="Rectangle 1"/>
          <p:cNvSpPr>
            <a:spLocks noChangeArrowheads="1"/>
          </p:cNvSpPr>
          <p:nvPr/>
        </p:nvSpPr>
        <p:spPr bwMode="auto">
          <a:xfrm>
            <a:off x="323528" y="591547"/>
            <a:ext cx="8640960" cy="4406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ru-RU" sz="2400" b="1" i="1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Центр музыкального развития </a:t>
            </a:r>
            <a:endParaRPr kumimoji="0" lang="ru-RU" sz="2400" b="1" i="1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  <a:ea typeface="AR PL SungtiL GB" charset="0"/>
              <a:cs typeface="AR PL SungtiL GB" charset="0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музыкальном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центре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имеются музыкальные  инструменты (гармошки,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свистульки, бубен, погремушки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т.д.)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 PL SungtiL GB" charset="0"/>
              <a:cs typeface="AR PL SungtiL GB" charset="0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</a:t>
            </a:r>
            <a:r>
              <a:rPr kumimoji="0" lang="ru-RU" sz="2000" b="0" i="0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поддержать интерес дошкольника к музыкальной деятельности, в соответствующей форме стимулировать развитие музыкальности посредством пения, игры на музыкальных инструментах, музыкально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ритмичных движений и слушания музыки.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Задачи:</a:t>
            </a:r>
            <a:r>
              <a:rPr kumimoji="0" lang="ru-RU" sz="2000" b="1" i="1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000" b="1" i="1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ea typeface="AR PL SungtiL GB" charset="0"/>
              <a:cs typeface="AR PL SungtiL GB" charset="0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Обеспечивать самостоятельную (индивидуальную и совместную) деятельность детей, возникающую по их желанию и интересам.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Способствовать получению и закреплению знаний о музыке.</a:t>
            </a:r>
            <a:endParaRPr lang="ru-RU" sz="2000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Развивать музыкальность, любознательность, стремление  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 экспериментированию.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 PL SungtiL GB" charset="0"/>
              <a:cs typeface="AR PL SungtiL GB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 PL SungtiL GB" charset="0"/>
              <a:cs typeface="AR PL SungtiL GB" charset="0"/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G:\0035-035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332656"/>
            <a:ext cx="7920880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289" name="Rectangle 1"/>
          <p:cNvSpPr>
            <a:spLocks noChangeArrowheads="1"/>
          </p:cNvSpPr>
          <p:nvPr/>
        </p:nvSpPr>
        <p:spPr bwMode="auto">
          <a:xfrm>
            <a:off x="251520" y="2515069"/>
            <a:ext cx="8640960" cy="29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 PL SungtiL GB" charset="0"/>
              <a:cs typeface="AR PL SungtiL GB" charset="0"/>
            </a:endParaRPr>
          </a:p>
        </p:txBody>
      </p:sp>
      <p:pic>
        <p:nvPicPr>
          <p:cNvPr id="10242" name="Picture 2" descr="G:\Предметно -развивающая среда\IMG_11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532" y="381000"/>
            <a:ext cx="8244408" cy="549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deb06f_fabd3a61d06d49b68c5fd1c30b2ac3db.jpg_srz_961_724_85_22_0.50_1.20_0.00_jpg_sr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5314602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Дайте детству наиграться! </a:t>
            </a:r>
            <a:b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Насмеяться, наскакаться!</a:t>
            </a:r>
            <a:b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Дайте радостно проснуться,</a:t>
            </a:r>
            <a:b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Дайте в ласку окунуться,</a:t>
            </a:r>
            <a:b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Детства дней не торопите,</a:t>
            </a:r>
            <a:b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Детству солнце подарите.</a:t>
            </a:r>
            <a:b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D61A02FA-F5D0-4D6F-A740-84727AAD05E9}" type="datetime1">
              <a:rPr lang="en-US" smtClean="0"/>
              <a:pPr>
                <a:defRPr/>
              </a:pPr>
              <a:t>10/28/2019</a:t>
            </a:fld>
            <a:endParaRPr lang="en-US"/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0035-035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260648"/>
            <a:ext cx="5832648" cy="779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   Развивающая предметно-пространственная среда должна быть</a:t>
            </a:r>
            <a:endParaRPr lang="ru-RU" sz="2400" dirty="0">
              <a:solidFill>
                <a:schemeClr val="accent2"/>
              </a:solidFill>
            </a:endParaRPr>
          </a:p>
        </p:txBody>
      </p:sp>
      <p:graphicFrame>
        <p:nvGraphicFramePr>
          <p:cNvPr id="8" name="Содержимое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022501750"/>
              </p:ext>
            </p:extLst>
          </p:nvPr>
        </p:nvGraphicFramePr>
        <p:xfrm>
          <a:off x="678396" y="1074088"/>
          <a:ext cx="7787208" cy="4752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deb06f_fabd3a61d06d49b68c5fd1c30b2ac3db.jpg_srz_961_724_85_22_0.50_1.20_0.00_jpg_sr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54403" cy="6858000"/>
          </a:xfrm>
          <a:prstGeom prst="rect">
            <a:avLst/>
          </a:prstGeom>
          <a:noFill/>
        </p:spPr>
      </p:pic>
      <p:sp>
        <p:nvSpPr>
          <p:cNvPr id="7170" name="Прямоугольник 2"/>
          <p:cNvSpPr>
            <a:spLocks noChangeArrowheads="1"/>
          </p:cNvSpPr>
          <p:nvPr/>
        </p:nvSpPr>
        <p:spPr bwMode="auto">
          <a:xfrm>
            <a:off x="395288" y="188913"/>
            <a:ext cx="8497887" cy="3567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00000"/>
              </a:lnSpc>
              <a:spcBef>
                <a:spcPts val="6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ru-RU" sz="2000" b="1" dirty="0">
                <a:solidFill>
                  <a:srgbClr val="2D2DB9"/>
                </a:solidFill>
              </a:rPr>
              <a:t>       </a:t>
            </a:r>
            <a:endParaRPr lang="ru-RU" sz="2000" b="1" dirty="0" smtClean="0">
              <a:solidFill>
                <a:srgbClr val="2D2DB9"/>
              </a:solidFill>
            </a:endParaRPr>
          </a:p>
          <a:p>
            <a:pPr algn="just">
              <a:lnSpc>
                <a:spcPct val="100000"/>
              </a:lnSpc>
              <a:spcBef>
                <a:spcPts val="6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формировании предметно-развивающей среды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нашей группе,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мы поставили себе цель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сделать развивающею предметно- пространственную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среду разнообразной, яркой, информативно богатой, для того чтобы максимально ускорить и облегчить адаптационный период детей в детском саду, создать эмоционально положительную атмосферу в группе, обеспечить индивидуальное гармоничное развитие ребенка.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группе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созданы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условия для разных видов детской деятельности (игровой, продуктивной и познавательно-исследовательской). Для того, чтобы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каждый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ребенок смог найти себе дело и занятие по душе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чувствовал себя комфортно, в группе выделены центры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определенного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вида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деятельности.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:\0035-035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Прямоугольник 2"/>
          <p:cNvSpPr>
            <a:spLocks noChangeArrowheads="1"/>
          </p:cNvSpPr>
          <p:nvPr/>
        </p:nvSpPr>
        <p:spPr bwMode="auto">
          <a:xfrm>
            <a:off x="395288" y="188913"/>
            <a:ext cx="8497887" cy="1592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00000"/>
              </a:lnSpc>
              <a:spcBef>
                <a:spcPts val="6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ru-RU" sz="2000" b="1" dirty="0">
                <a:solidFill>
                  <a:srgbClr val="3333CC"/>
                </a:solidFill>
              </a:rPr>
              <a:t>       </a:t>
            </a:r>
            <a:r>
              <a:rPr lang="ru-RU" sz="2000" b="1" dirty="0" smtClean="0">
                <a:solidFill>
                  <a:srgbClr val="3333CC"/>
                </a:solidFill>
              </a:rPr>
              <a:t>             </a:t>
            </a:r>
            <a:r>
              <a:rPr lang="ru-RU" sz="20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«На развитие личности ребенка влияет </a:t>
            </a:r>
          </a:p>
          <a:p>
            <a:pPr algn="just">
              <a:lnSpc>
                <a:spcPct val="100000"/>
              </a:lnSpc>
              <a:spcBef>
                <a:spcPts val="6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ru-RU" sz="20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                  не только наследственность и воспитание,</a:t>
            </a:r>
          </a:p>
          <a:p>
            <a:pPr algn="just">
              <a:lnSpc>
                <a:spcPct val="100000"/>
              </a:lnSpc>
              <a:spcBef>
                <a:spcPts val="6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ru-RU" sz="20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                  но и немаловажное значение играет среда, </a:t>
            </a:r>
          </a:p>
          <a:p>
            <a:pPr algn="just">
              <a:lnSpc>
                <a:spcPct val="100000"/>
              </a:lnSpc>
              <a:spcBef>
                <a:spcPts val="6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ru-RU" sz="20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                              в которой пребывает ребенок».</a:t>
            </a:r>
            <a:endParaRPr lang="en-US" sz="2000" i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G:\Предметно -развивающая среда\IMG_12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81656"/>
            <a:ext cx="8172400" cy="467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32956850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:\0035-035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Прямоугольник 2"/>
          <p:cNvSpPr>
            <a:spLocks noChangeArrowheads="1"/>
          </p:cNvSpPr>
          <p:nvPr/>
        </p:nvSpPr>
        <p:spPr bwMode="auto">
          <a:xfrm>
            <a:off x="395288" y="188913"/>
            <a:ext cx="849788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ts val="6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Наша 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работа начинается с утреннего приёма детей в группу. Приём детей осуществляется в раздевалке группы, где находятся индивидуальные шкафчики для детей, выставки детских работ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информация для родителей</a:t>
            </a:r>
            <a:r>
              <a:rPr lang="ru-RU" sz="2000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i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04576"/>
            <a:ext cx="7704856" cy="5227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2352359"/>
            <a:ext cx="4572000" cy="4358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89298596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deb06f_fabd3a61d06d49b68c5fd1c30b2ac3db.jpg_srz_961_724_85_22_0.50_1.20_0.00_jpg_sr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332656"/>
            <a:ext cx="7920880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289" name="Rectangle 1"/>
          <p:cNvSpPr>
            <a:spLocks noChangeArrowheads="1"/>
          </p:cNvSpPr>
          <p:nvPr/>
        </p:nvSpPr>
        <p:spPr bwMode="auto">
          <a:xfrm>
            <a:off x="251520" y="642918"/>
            <a:ext cx="8640960" cy="33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ru-RU" sz="2400" b="1" i="1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kumimoji="0" lang="ru-RU" sz="2400" b="1" i="1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  <a:cs typeface="Times New Roman" pitchFamily="18" charset="0"/>
              </a:rPr>
              <a:t>дежурства</a:t>
            </a:r>
            <a:endParaRPr kumimoji="0" lang="ru-RU" sz="2400" b="1" i="1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4572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ea typeface="AR PL SungtiL GB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71717"/>
                </a:solidFill>
                <a:effectLst/>
                <a:latin typeface="Times New Roman" pitchFamily="18" charset="0"/>
                <a:cs typeface="Times New Roman" pitchFamily="18" charset="0"/>
              </a:rPr>
              <a:t>  «Центре </a:t>
            </a:r>
            <a:r>
              <a:rPr lang="ru-RU" sz="2000" dirty="0" smtClean="0">
                <a:solidFill>
                  <a:srgbClr val="171717"/>
                </a:solidFill>
                <a:latin typeface="Times New Roman" pitchFamily="18" charset="0"/>
                <a:cs typeface="Times New Roman" pitchFamily="18" charset="0"/>
              </a:rPr>
              <a:t>дежурства» находятся: уголок дежурного с фотографиями детей, одежда для дежурных, календарь погоды, лейки и лопатки для работы с землей.</a:t>
            </a:r>
          </a:p>
          <a:p>
            <a:endParaRPr lang="ru-RU" sz="2000" dirty="0" smtClean="0">
              <a:solidFill>
                <a:srgbClr val="171717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приобщение детей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 социокультурным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нормам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Задача: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создание условий для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детей по выполнению элементарных правил по самообслуживанию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 PL SungtiL GB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0035-035-Volshebnyj-mir-zvu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:\Предметно -развивающая среда\IMG_10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242" y="3789040"/>
            <a:ext cx="4042881" cy="250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5736" y="548681"/>
            <a:ext cx="45719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pPr algn="ctr"/>
            <a:endParaRPr lang="ru-RU" sz="2000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327" y="944040"/>
            <a:ext cx="4176713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G:\Предметно -развивающая среда\IMG_104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506" r="63914"/>
          <a:stretch/>
        </p:blipFill>
        <p:spPr bwMode="auto">
          <a:xfrm>
            <a:off x="5796136" y="1315684"/>
            <a:ext cx="2631656" cy="444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deb06f_fabd3a61d06d49b68c5fd1c30b2ac3db.jpg_srz_961_724_85_22_0.50_1.20_0.00_jpg_sr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75252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3568" y="332656"/>
            <a:ext cx="7848872" cy="4471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Центр природы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Центр природы является не только украшением группы, но и местом для саморазвития дошкольника. В центре природы находятся: уголок экспериментирования, мини двор с животными, грядка с овощами и ягодами, календарь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природы, природный материал.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совершенствование всестороннего воспитания и развития детей ; развитие познавательных интересов, любознательности, наблюдательности, воспитание бережного отношения к природе, всему живому.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24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расширение знаний детей о    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природе,   развитие интереса к ее познанию.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AR PL SungtiL GB"/>
        <a:cs typeface="AR PL SungtiL GB"/>
      </a:majorFont>
      <a:minorFont>
        <a:latin typeface="Calibri"/>
        <a:ea typeface="AR PL SungtiL GB"/>
        <a:cs typeface="AR PL SungtiL GB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AR PL SungtiL GB"/>
        <a:cs typeface="AR PL SungtiL GB"/>
      </a:majorFont>
      <a:minorFont>
        <a:latin typeface="Calibri"/>
        <a:ea typeface="AR PL SungtiL GB"/>
        <a:cs typeface="AR PL SungtiL GB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1878</TotalTime>
  <Words>866</Words>
  <Application>Microsoft Office PowerPoint</Application>
  <PresentationFormat>Экран (4:3)</PresentationFormat>
  <Paragraphs>125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1" baseType="lpstr">
      <vt:lpstr>Тема Office</vt:lpstr>
      <vt:lpstr>1_Тема Office</vt:lpstr>
      <vt:lpstr>«Развивающая  предметно-пространственная среда  средней группы ДОУ»</vt:lpstr>
      <vt:lpstr>   Требования ФГОС                                                          к  предметно - развивающей среде:     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          Дайте детству наиграться!            Насмеяться, наскакаться!           Дайте радостно проснуться,           Дайте в ласку окунуться,           Детства дней не торопите,              Детству солнце подарите.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Сад</dc:creator>
  <cp:lastModifiedBy>Пользователь Windows</cp:lastModifiedBy>
  <cp:revision>215</cp:revision>
  <cp:lastPrinted>2016-10-04T02:31:44Z</cp:lastPrinted>
  <dcterms:created xsi:type="dcterms:W3CDTF">1601-01-01T00:00:00Z</dcterms:created>
  <dcterms:modified xsi:type="dcterms:W3CDTF">2019-10-28T04:34:28Z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r8>0</vt:r8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r8>0</vt:r8>
  </property>
  <property fmtid="{D5CDD505-2E9C-101B-9397-08002B2CF9AE}" pid="7" name="Notes">
    <vt:r8>0</vt:r8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r8>31</vt:r8>
  </property>
</Properties>
</file>