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9" r:id="rId3"/>
    <p:sldId id="277" r:id="rId4"/>
    <p:sldId id="286" r:id="rId5"/>
    <p:sldId id="278" r:id="rId6"/>
    <p:sldId id="259" r:id="rId7"/>
    <p:sldId id="289" r:id="rId8"/>
    <p:sldId id="300" r:id="rId9"/>
    <p:sldId id="303" r:id="rId10"/>
    <p:sldId id="304" r:id="rId11"/>
    <p:sldId id="305" r:id="rId12"/>
    <p:sldId id="306" r:id="rId13"/>
    <p:sldId id="307" r:id="rId14"/>
    <p:sldId id="308" r:id="rId15"/>
    <p:sldId id="299" r:id="rId16"/>
    <p:sldId id="298" r:id="rId17"/>
    <p:sldId id="297" r:id="rId18"/>
    <p:sldId id="296" r:id="rId19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743" autoAdjust="0"/>
  </p:normalViewPr>
  <p:slideViewPr>
    <p:cSldViewPr>
      <p:cViewPr varScale="1">
        <p:scale>
          <a:sx n="73" d="100"/>
          <a:sy n="73" d="100"/>
        </p:scale>
        <p:origin x="900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09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28B54-3F6B-483C-88DC-2AFD13734FA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40CF7-B746-4991-B0D4-0CF8F153F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606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9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60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15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6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7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64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9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70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030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01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4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32810-7142-4726-B39A-A8F3C6FE2AB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8D461-642F-45E3-8B3F-4BCA89023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07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88841"/>
            <a:ext cx="5343043" cy="1080120"/>
          </a:xfrm>
        </p:spPr>
        <p:txBody>
          <a:bodyPr>
            <a:noAutofit/>
          </a:bodyPr>
          <a:lstStyle/>
          <a:p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/>
              <a:t/>
            </a:r>
            <a:br>
              <a:rPr lang="ru-RU" sz="8000" dirty="0"/>
            </a:br>
            <a:r>
              <a:rPr lang="ru-RU" sz="8000" b="1" dirty="0" smtClean="0"/>
              <a:t>КНИГА ПАМЯТИ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287488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20752" y="274638"/>
            <a:ext cx="3312368" cy="63408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Прапрадедушка </a:t>
            </a:r>
            <a:br>
              <a:rPr lang="ru-RU" sz="1800" b="1" dirty="0" smtClean="0"/>
            </a:br>
            <a:r>
              <a:rPr lang="ru-RU" sz="1800" b="1" dirty="0" err="1" smtClean="0"/>
              <a:t>Ерочкина</a:t>
            </a:r>
            <a:r>
              <a:rPr lang="ru-RU" sz="1800" b="1" dirty="0" smtClean="0"/>
              <a:t> Даниила</a:t>
            </a:r>
            <a:endParaRPr lang="ru-RU" sz="1800" b="1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936776" y="1196752"/>
            <a:ext cx="3384376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Лобанов Павел Семенович</a:t>
            </a:r>
          </a:p>
          <a:p>
            <a:pPr marL="0" indent="0" algn="ctr">
              <a:buNone/>
            </a:pPr>
            <a:r>
              <a:rPr lang="ru-RU" sz="2800" b="1" dirty="0" smtClean="0"/>
              <a:t>1902 – 1961</a:t>
            </a:r>
          </a:p>
          <a:p>
            <a:pPr marL="0" indent="0" algn="ctr">
              <a:buNone/>
            </a:pPr>
            <a:r>
              <a:rPr lang="ru-RU" sz="1800" b="1" dirty="0" smtClean="0"/>
              <a:t>Павел </a:t>
            </a:r>
            <a:r>
              <a:rPr lang="ru-RU" sz="1800" b="1" dirty="0"/>
              <a:t>С</a:t>
            </a:r>
            <a:r>
              <a:rPr lang="ru-RU" sz="1800" b="1" dirty="0" smtClean="0"/>
              <a:t>еменович был призван на фронт 2 сентября.</a:t>
            </a:r>
          </a:p>
          <a:p>
            <a:pPr marL="0" indent="0" algn="ctr">
              <a:buNone/>
            </a:pPr>
            <a:r>
              <a:rPr lang="ru-RU" sz="1800" b="1" dirty="0" smtClean="0"/>
              <a:t>Являлся стрелком 135 стрелкового полка 3 – </a:t>
            </a:r>
            <a:r>
              <a:rPr lang="ru-RU" sz="1800" b="1" dirty="0" err="1" smtClean="0"/>
              <a:t>го</a:t>
            </a:r>
            <a:r>
              <a:rPr lang="ru-RU" sz="1800" b="1" dirty="0" smtClean="0"/>
              <a:t> Украинского фронта. 15 января 1944 года в результате тяжелого ранения лишился левой ноги по колено, получил инвалидность 2 группы. В 1947 г. Был награжден Орденом Славы 3 – й степени.</a:t>
            </a:r>
            <a:endParaRPr lang="ru-RU" sz="1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20" t="1449" r="4520" b="22302"/>
          <a:stretch/>
        </p:blipFill>
        <p:spPr>
          <a:xfrm>
            <a:off x="6033120" y="692696"/>
            <a:ext cx="3600400" cy="4680520"/>
          </a:xfrm>
          <a:prstGeom prst="rect">
            <a:avLst/>
          </a:prstGeom>
        </p:spPr>
      </p:pic>
      <p:pic>
        <p:nvPicPr>
          <p:cNvPr id="7" name="Рисунок 6" descr="C:\Users\1\AppData\Local\Microsoft\Windows\INetCache\Content.Word\IMG_20200210_1107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64" y="274638"/>
            <a:ext cx="904240" cy="1151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0384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92560" y="273050"/>
            <a:ext cx="3600400" cy="635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/>
              <a:t>Прапрадедушка </a:t>
            </a:r>
            <a:br>
              <a:rPr lang="ru-RU" sz="1800" b="1" dirty="0" smtClean="0"/>
            </a:br>
            <a:r>
              <a:rPr lang="ru-RU" sz="1800" b="1" dirty="0" err="1" smtClean="0"/>
              <a:t>Старкиной</a:t>
            </a:r>
            <a:r>
              <a:rPr lang="ru-RU" sz="1800" b="1" dirty="0" smtClean="0"/>
              <a:t> Варвары</a:t>
            </a:r>
            <a:endParaRPr lang="ru-RU" sz="1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04928" y="404664"/>
            <a:ext cx="5400600" cy="1152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 smtClean="0"/>
              <a:t>Литяйкин</a:t>
            </a:r>
            <a:r>
              <a:rPr lang="ru-RU" b="1" dirty="0" smtClean="0"/>
              <a:t> Федор Васильевич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008784" y="1700807"/>
            <a:ext cx="3456384" cy="4425357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Красноармеец </a:t>
            </a:r>
            <a:r>
              <a:rPr lang="ru-RU" sz="2400" b="1" dirty="0" err="1" smtClean="0"/>
              <a:t>Литяйкин</a:t>
            </a:r>
            <a:r>
              <a:rPr lang="ru-RU" sz="2400" b="1" dirty="0" smtClean="0"/>
              <a:t> Ф.В. </a:t>
            </a:r>
            <a:r>
              <a:rPr lang="ru-RU" sz="2400" b="1" dirty="0"/>
              <a:t>р</a:t>
            </a:r>
            <a:r>
              <a:rPr lang="ru-RU" sz="2400" b="1" dirty="0" smtClean="0"/>
              <a:t>одился в 1907 г. в с. Ст. </a:t>
            </a:r>
            <a:r>
              <a:rPr lang="ru-RU" sz="2400" b="1" dirty="0" err="1" smtClean="0"/>
              <a:t>Турдаки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Кочкуровского</a:t>
            </a:r>
            <a:r>
              <a:rPr lang="ru-RU" sz="2400" b="1" dirty="0" smtClean="0"/>
              <a:t> р-она.</a:t>
            </a:r>
          </a:p>
          <a:p>
            <a:r>
              <a:rPr lang="ru-RU" sz="2400" b="1" dirty="0" smtClean="0"/>
              <a:t>Призван </a:t>
            </a:r>
            <a:r>
              <a:rPr lang="ru-RU" sz="2400" b="1" dirty="0" err="1" smtClean="0"/>
              <a:t>Кочкуровским</a:t>
            </a:r>
            <a:r>
              <a:rPr lang="ru-RU" sz="2400" b="1" dirty="0" smtClean="0"/>
              <a:t> РВК в августе  1942 г.</a:t>
            </a:r>
          </a:p>
          <a:p>
            <a:r>
              <a:rPr lang="ru-RU" sz="2400" b="1" dirty="0" smtClean="0"/>
              <a:t>Пропал без вести…</a:t>
            </a:r>
            <a:endParaRPr lang="ru-RU" sz="2400" b="1" dirty="0"/>
          </a:p>
        </p:txBody>
      </p:sp>
      <p:pic>
        <p:nvPicPr>
          <p:cNvPr id="6" name="Рисунок 5" descr="C:\Users\1\AppData\Local\Microsoft\Windows\INetCache\Content.Word\IMG-7833617ab4e0836b8e8ee8fb2a23718a-V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68" y="1115616"/>
            <a:ext cx="3096344" cy="466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AppData\Local\Microsoft\Windows\INetCache\Content.Word\IMG_20200205_1544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92" y="240595"/>
            <a:ext cx="894080" cy="1186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8481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536" y="273050"/>
            <a:ext cx="1512168" cy="563661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Прапрадед Савиновой Софии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6816" y="273051"/>
            <a:ext cx="6336704" cy="585311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5100" b="1" dirty="0" smtClean="0"/>
              <a:t>        </a:t>
            </a:r>
            <a:r>
              <a:rPr lang="ru-RU" sz="5100" b="1" dirty="0" err="1" smtClean="0"/>
              <a:t>Камаев</a:t>
            </a:r>
            <a:r>
              <a:rPr lang="ru-RU" sz="5100" b="1" dirty="0" smtClean="0"/>
              <a:t> Семен Иванович</a:t>
            </a:r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r>
              <a:rPr lang="ru-RU" sz="2900" b="1" dirty="0" smtClean="0"/>
              <a:t>1914 </a:t>
            </a:r>
            <a:r>
              <a:rPr lang="ru-RU" sz="2900" b="1" dirty="0"/>
              <a:t>г.р. уроженец с. </a:t>
            </a:r>
            <a:r>
              <a:rPr lang="ru-RU" sz="2900" b="1" dirty="0" err="1"/>
              <a:t>Енгалычево</a:t>
            </a:r>
            <a:r>
              <a:rPr lang="ru-RU" sz="2900" b="1" dirty="0"/>
              <a:t> </a:t>
            </a:r>
            <a:r>
              <a:rPr lang="ru-RU" sz="2900" b="1" dirty="0" smtClean="0"/>
              <a:t>Дубенского </a:t>
            </a:r>
            <a:r>
              <a:rPr lang="ru-RU" sz="2900" b="1" dirty="0"/>
              <a:t>района Мордовской АССР</a:t>
            </a:r>
            <a:r>
              <a:rPr lang="ru-RU" sz="1800" b="1" dirty="0" smtClean="0"/>
              <a:t>.</a:t>
            </a:r>
            <a:endParaRPr lang="ru-RU" dirty="0" smtClean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Для </a:t>
            </a:r>
            <a:r>
              <a:rPr lang="ru-RU" b="1" dirty="0"/>
              <a:t>похождения действительной воинской службы в 1936 году был призван в Военно-морской флот. Служил сигнальщиком в 34 артиллерийском  дивизионе Краснознаменного Балтийского флота.</a:t>
            </a:r>
          </a:p>
          <a:p>
            <a:pPr marL="0" indent="0">
              <a:buNone/>
            </a:pPr>
            <a:r>
              <a:rPr lang="ru-RU" b="1" dirty="0" smtClean="0"/>
              <a:t>    С </a:t>
            </a:r>
            <a:r>
              <a:rPr lang="ru-RU" b="1" dirty="0"/>
              <a:t>декабря 1936 года по март 1940 года в составе 34 артиллерийского  дивизиона участвовал в советско-финской войне.</a:t>
            </a:r>
          </a:p>
          <a:p>
            <a:pPr marL="0" indent="0">
              <a:buNone/>
            </a:pPr>
            <a:r>
              <a:rPr lang="ru-RU" b="1" dirty="0" smtClean="0"/>
              <a:t>    В </a:t>
            </a:r>
            <a:r>
              <a:rPr lang="ru-RU" b="1" dirty="0"/>
              <a:t>апреле 1942 года был мобилизован на фронт в состав Краснознаменного Балтийского флота. Был защитником Ленинграда. В сентябре 1942 года был ранен, 4 месяца лежал в госпитале. </a:t>
            </a:r>
          </a:p>
          <a:p>
            <a:pPr marL="0" indent="0">
              <a:buNone/>
            </a:pPr>
            <a:r>
              <a:rPr lang="ru-RU" b="1" dirty="0" smtClean="0"/>
              <a:t>    Войну </a:t>
            </a:r>
            <a:r>
              <a:rPr lang="ru-RU" b="1" dirty="0"/>
              <a:t>окончил матросом Краснознаменного Балтийского флота. Был демобилизован 23.05.1945 года по болезни. Был инвалидом войны 2-ой группы. </a:t>
            </a:r>
          </a:p>
          <a:p>
            <a:pPr marL="0" indent="0">
              <a:buNone/>
            </a:pPr>
            <a:r>
              <a:rPr lang="ru-RU" b="1" dirty="0" smtClean="0"/>
              <a:t>    Награжден </a:t>
            </a:r>
            <a:r>
              <a:rPr lang="ru-RU" b="1" dirty="0"/>
              <a:t>орденом Великой Отечественной войны 2-ой степени.  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sz="1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980729"/>
            <a:ext cx="2657500" cy="51454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 bwMode="auto">
          <a:xfrm>
            <a:off x="848544" y="1008106"/>
            <a:ext cx="2448272" cy="338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1306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889104" y="188641"/>
            <a:ext cx="3816424" cy="504055"/>
          </a:xfrm>
        </p:spPr>
        <p:txBody>
          <a:bodyPr>
            <a:noAutofit/>
          </a:bodyPr>
          <a:lstStyle/>
          <a:p>
            <a:r>
              <a:rPr lang="ru-RU" sz="2000" b="1" dirty="0" err="1" smtClean="0"/>
              <a:t>Прапрапрадед</a:t>
            </a:r>
            <a:r>
              <a:rPr lang="ru-RU" sz="2000" b="1" dirty="0" smtClean="0"/>
              <a:t> Смирновой  Кати</a:t>
            </a:r>
            <a:endParaRPr lang="ru-RU" sz="2000" b="1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664968" y="1052736"/>
            <a:ext cx="5040560" cy="4896544"/>
          </a:xfrm>
        </p:spPr>
        <p:txBody>
          <a:bodyPr>
            <a:normAutofit fontScale="70000" lnSpcReduction="20000"/>
          </a:bodyPr>
          <a:lstStyle/>
          <a:p>
            <a:r>
              <a:rPr lang="ru-RU" sz="4100" b="1" dirty="0">
                <a:solidFill>
                  <a:schemeClr val="tx1"/>
                </a:solidFill>
              </a:rPr>
              <a:t>Калинин Сергей </a:t>
            </a:r>
            <a:r>
              <a:rPr lang="ru-RU" sz="4100" b="1" dirty="0" smtClean="0">
                <a:solidFill>
                  <a:schemeClr val="tx1"/>
                </a:solidFill>
              </a:rPr>
              <a:t>Петрович 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Родился </a:t>
            </a:r>
            <a:r>
              <a:rPr lang="ru-RU" b="1" dirty="0">
                <a:solidFill>
                  <a:schemeClr val="tx1"/>
                </a:solidFill>
              </a:rPr>
              <a:t>01.10.1916 г. в с. Ивановка Ромодановского района Мордовской АССР. Служил красноармейцем в рядах Красной Армии с  июля 1939 года по 20 ноября 1941 года. 22 июня 1941 года был направлен механиком-водителем танка в 125 Танковый полк, </a:t>
            </a:r>
            <a:r>
              <a:rPr lang="ru-RU" b="1" dirty="0" smtClean="0">
                <a:solidFill>
                  <a:schemeClr val="tx1"/>
                </a:solidFill>
              </a:rPr>
              <a:t>Северо-Западного </a:t>
            </a:r>
            <a:r>
              <a:rPr lang="ru-RU" b="1" dirty="0">
                <a:solidFill>
                  <a:schemeClr val="tx1"/>
                </a:solidFill>
              </a:rPr>
              <a:t>фронта. 22 августа 1941 года был тяжело ранен в левую руку, после чего был комиссован из Армии и отправлен домой. Работал рядовым в колхозе. Награжден медалью "За Отвагу". </a:t>
            </a:r>
          </a:p>
          <a:p>
            <a:r>
              <a:rPr lang="ru-RU" b="1" dirty="0">
                <a:solidFill>
                  <a:schemeClr val="tx1"/>
                </a:solidFill>
              </a:rPr>
              <a:t>Умер 23 ноября 1966г.  </a:t>
            </a:r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" t="1656" r="14525" b="21069"/>
          <a:stretch/>
        </p:blipFill>
        <p:spPr>
          <a:xfrm>
            <a:off x="891546" y="332656"/>
            <a:ext cx="2966450" cy="4005064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30" y="3040685"/>
            <a:ext cx="1958338" cy="290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70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609184" y="273050"/>
            <a:ext cx="2160240" cy="56366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Прапрабабушка </a:t>
            </a:r>
            <a:br>
              <a:rPr lang="ru-RU" sz="1800" b="1" dirty="0" smtClean="0"/>
            </a:br>
            <a:r>
              <a:rPr lang="ru-RU" sz="1800" b="1" dirty="0" err="1" smtClean="0"/>
              <a:t>Кулачкиной</a:t>
            </a:r>
            <a:r>
              <a:rPr lang="ru-RU" sz="1800" b="1" dirty="0" smtClean="0"/>
              <a:t> Лизы</a:t>
            </a:r>
            <a:endParaRPr lang="ru-RU" sz="1800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872971" y="1145077"/>
            <a:ext cx="5537729" cy="4981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    </a:t>
            </a:r>
            <a:r>
              <a:rPr lang="ru-RU" sz="2800" b="1" dirty="0" err="1" smtClean="0"/>
              <a:t>Вирясова</a:t>
            </a:r>
            <a:r>
              <a:rPr lang="ru-RU" sz="2800" b="1" dirty="0" smtClean="0"/>
              <a:t> Елизавета Павловна</a:t>
            </a:r>
          </a:p>
          <a:p>
            <a:pPr marL="0" indent="0" algn="ctr">
              <a:buNone/>
            </a:pPr>
            <a:r>
              <a:rPr lang="ru-RU" sz="1800" b="1" dirty="0" smtClean="0"/>
              <a:t>(род. 06.07.1927 г.)</a:t>
            </a:r>
          </a:p>
          <a:p>
            <a:pPr marL="0" indent="0" algn="ctr">
              <a:buNone/>
            </a:pPr>
            <a:r>
              <a:rPr lang="ru-RU" sz="1800" b="1" dirty="0" smtClean="0"/>
              <a:t>Труженица тыла. Родилась в с. Андреевка </a:t>
            </a:r>
            <a:r>
              <a:rPr lang="ru-RU" sz="1800" b="1" dirty="0" err="1" smtClean="0"/>
              <a:t>Большеигнатовского</a:t>
            </a:r>
            <a:r>
              <a:rPr lang="ru-RU" sz="1800" b="1" dirty="0" smtClean="0"/>
              <a:t> района. Во время ВОВ работала в колхозе и на торфяных разработках. С 14 лет снабжала фронт продовольствием и горючим. За свой тяжелый и доблестный труд в годы Великой Отечественной Войны была награждена званием «Ветеран труда» и медалями.</a:t>
            </a:r>
            <a:endParaRPr lang="ru-RU" sz="18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136576" y="1435101"/>
            <a:ext cx="2304256" cy="30740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1\AppData\Local\Microsoft\Windows\INetCache\Content.Word\IMG_20200205_1544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218" y="136965"/>
            <a:ext cx="792088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2809" y="412645"/>
            <a:ext cx="2791265" cy="4100696"/>
          </a:xfrm>
          <a:prstGeom prst="rect">
            <a:avLst/>
          </a:prstGeom>
        </p:spPr>
      </p:pic>
      <p:pic>
        <p:nvPicPr>
          <p:cNvPr id="9" name="Рисунок 8" descr="C:\Users\1\AppData\Local\Microsoft\Windows\INetCache\Content.Word\IMG-2ea54beddef4b53ab497b6fffd3ec3e1-V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" t="53575" r="52497" b="27736"/>
          <a:stretch/>
        </p:blipFill>
        <p:spPr bwMode="auto">
          <a:xfrm rot="16200000">
            <a:off x="6645587" y="4362112"/>
            <a:ext cx="1820284" cy="11416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1\AppData\Local\Microsoft\Windows\INetCache\Content.Word\IMG-b580cab4c989e971157e3e340cf33e08-V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9" r="3291" b="14534"/>
          <a:stretch/>
        </p:blipFill>
        <p:spPr bwMode="auto">
          <a:xfrm rot="5400000">
            <a:off x="5166823" y="4380660"/>
            <a:ext cx="1820284" cy="10714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1\AppData\Local\Microsoft\Windows\INetCache\Content.Word\IMG-19efd1404515a20cf161b112e397d83b-V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3" t="21451" r="14788" b="25404"/>
          <a:stretch/>
        </p:blipFill>
        <p:spPr bwMode="auto">
          <a:xfrm rot="16200000">
            <a:off x="8062666" y="4264905"/>
            <a:ext cx="1948713" cy="12076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1\AppData\Local\Microsoft\Windows\INetCache\Content.Word\IMG-2ea54beddef4b53ab497b6fffd3ec3e1-V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7" r="52891" b="47563"/>
          <a:stretch/>
        </p:blipFill>
        <p:spPr bwMode="auto">
          <a:xfrm rot="16200000">
            <a:off x="3532645" y="4283974"/>
            <a:ext cx="2047927" cy="12248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8552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9154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4294967295"/>
          </p:nvPr>
        </p:nvSpPr>
        <p:spPr>
          <a:xfrm>
            <a:off x="6581775" y="765175"/>
            <a:ext cx="3324225" cy="37433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300" b="1" dirty="0" smtClean="0"/>
              <a:t>Застыли </a:t>
            </a:r>
            <a:r>
              <a:rPr lang="ru-RU" sz="2300" b="1" dirty="0"/>
              <a:t>ели в карауле,</a:t>
            </a:r>
          </a:p>
          <a:p>
            <a:pPr marL="0" indent="0">
              <a:buNone/>
            </a:pPr>
            <a:r>
              <a:rPr lang="ru-RU" sz="2300" b="1" dirty="0"/>
              <a:t>Синь неба мирного ясна.</a:t>
            </a:r>
          </a:p>
          <a:p>
            <a:pPr marL="0" indent="0">
              <a:buNone/>
            </a:pPr>
            <a:r>
              <a:rPr lang="ru-RU" sz="2300" b="1" dirty="0"/>
              <a:t>Идут года. В тревожном гуле</a:t>
            </a:r>
          </a:p>
          <a:p>
            <a:pPr marL="0" indent="0">
              <a:buNone/>
            </a:pPr>
            <a:r>
              <a:rPr lang="ru-RU" sz="2300" b="1" dirty="0"/>
              <a:t>Осталась далеко война.</a:t>
            </a:r>
          </a:p>
          <a:p>
            <a:pPr marL="0" indent="0">
              <a:buNone/>
            </a:pPr>
            <a:r>
              <a:rPr lang="ru-RU" sz="2300" b="1" dirty="0"/>
              <a:t> </a:t>
            </a:r>
          </a:p>
          <a:p>
            <a:pPr marL="0" indent="0">
              <a:buNone/>
            </a:pPr>
            <a:r>
              <a:rPr lang="ru-RU" sz="2300" b="1" dirty="0"/>
              <a:t>Но здесь, у граней обелиска,</a:t>
            </a:r>
          </a:p>
          <a:p>
            <a:pPr marL="0" indent="0">
              <a:buNone/>
            </a:pPr>
            <a:r>
              <a:rPr lang="ru-RU" sz="2300" b="1" dirty="0"/>
              <a:t>В молчанье голову склонив,</a:t>
            </a:r>
          </a:p>
          <a:p>
            <a:pPr marL="0" indent="0">
              <a:buNone/>
            </a:pPr>
            <a:r>
              <a:rPr lang="ru-RU" sz="2300" b="1" dirty="0"/>
              <a:t>Мы слышим грохот танков близко</a:t>
            </a:r>
          </a:p>
          <a:p>
            <a:pPr marL="0" indent="0">
              <a:buNone/>
            </a:pPr>
            <a:r>
              <a:rPr lang="ru-RU" sz="2300" b="1" dirty="0"/>
              <a:t>И рвущий душу бомб разрыв.</a:t>
            </a:r>
          </a:p>
          <a:p>
            <a:pPr marL="0" indent="0">
              <a:buNone/>
            </a:pPr>
            <a:r>
              <a:rPr lang="ru-RU" sz="2300" b="1" dirty="0"/>
              <a:t> </a:t>
            </a:r>
          </a:p>
          <a:p>
            <a:pPr marL="0" indent="0">
              <a:buNone/>
            </a:pPr>
            <a:r>
              <a:rPr lang="ru-RU" sz="2300" b="1" dirty="0"/>
              <a:t>Мы видим их - солдат России,</a:t>
            </a:r>
          </a:p>
          <a:p>
            <a:pPr marL="0" indent="0">
              <a:buNone/>
            </a:pPr>
            <a:r>
              <a:rPr lang="ru-RU" sz="2300" b="1" dirty="0"/>
              <a:t>Что в тот далёкий грозный час</a:t>
            </a:r>
          </a:p>
          <a:p>
            <a:pPr marL="0" indent="0">
              <a:buNone/>
            </a:pPr>
            <a:r>
              <a:rPr lang="ru-RU" sz="2300" b="1" dirty="0"/>
              <a:t>Своею жизнью заплатили</a:t>
            </a:r>
          </a:p>
          <a:p>
            <a:pPr marL="0" indent="0">
              <a:buNone/>
            </a:pPr>
            <a:r>
              <a:rPr lang="ru-RU" sz="2300" b="1" dirty="0"/>
              <a:t>За счастье светлое для </a:t>
            </a:r>
            <a:r>
              <a:rPr lang="ru-RU" sz="2300" b="1" dirty="0" smtClean="0"/>
              <a:t>нас.</a:t>
            </a:r>
            <a:endParaRPr lang="ru-RU" sz="2300" b="1" dirty="0"/>
          </a:p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7216" y="4293096"/>
            <a:ext cx="2325158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Картинки по запросу Картинки &quot;Достопримечательности Саранс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78" y="404044"/>
            <a:ext cx="547278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637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990600" y="620688"/>
            <a:ext cx="89154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40832" y="3645024"/>
            <a:ext cx="3312368" cy="21602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b="1" dirty="0"/>
              <a:t>Гремит над Родиной салют</a:t>
            </a:r>
          </a:p>
          <a:p>
            <a:pPr marL="0" indent="0">
              <a:buNone/>
            </a:pPr>
            <a:r>
              <a:rPr lang="ru-RU" sz="1600" b="1" dirty="0"/>
              <a:t>В великий день Победы.</a:t>
            </a:r>
          </a:p>
          <a:p>
            <a:pPr marL="0" indent="0">
              <a:buNone/>
            </a:pPr>
            <a:r>
              <a:rPr lang="ru-RU" sz="1600" b="1" dirty="0"/>
              <a:t>И снова в памяти встают</a:t>
            </a:r>
          </a:p>
          <a:p>
            <a:pPr marL="0" indent="0">
              <a:buNone/>
            </a:pPr>
            <a:r>
              <a:rPr lang="ru-RU" sz="1600" b="1" dirty="0"/>
              <a:t>Дела отцов и дедов.</a:t>
            </a:r>
          </a:p>
          <a:p>
            <a:pPr marL="0" indent="0">
              <a:buNone/>
            </a:pPr>
            <a:r>
              <a:rPr lang="ru-RU" sz="1600" b="1" dirty="0"/>
              <a:t>С врагом жестокий бой вели</a:t>
            </a:r>
          </a:p>
          <a:p>
            <a:pPr marL="0" indent="0">
              <a:buNone/>
            </a:pPr>
            <a:r>
              <a:rPr lang="ru-RU" sz="1600" b="1" dirty="0"/>
              <a:t>Четыре долгих года.</a:t>
            </a:r>
          </a:p>
          <a:p>
            <a:pPr marL="0" indent="0">
              <a:buNone/>
            </a:pPr>
            <a:r>
              <a:rPr lang="ru-RU" sz="1600" b="1" dirty="0"/>
              <a:t>Освободители земли,</a:t>
            </a:r>
          </a:p>
          <a:p>
            <a:pPr marL="0" indent="0">
              <a:buNone/>
            </a:pPr>
            <a:r>
              <a:rPr lang="ru-RU" sz="1600" b="1" dirty="0"/>
              <a:t>Вы в памяти народа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endParaRPr lang="ru-RU" sz="1600" dirty="0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897216" y="260648"/>
            <a:ext cx="2664296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/>
              <a:t>Склонили головы цветы</a:t>
            </a:r>
          </a:p>
          <a:p>
            <a:pPr marL="0" indent="0">
              <a:buNone/>
            </a:pPr>
            <a:r>
              <a:rPr lang="ru-RU" sz="1400" b="1" dirty="0"/>
              <a:t>Над братскою могилой.</a:t>
            </a:r>
          </a:p>
          <a:p>
            <a:pPr marL="0" indent="0">
              <a:buNone/>
            </a:pPr>
            <a:r>
              <a:rPr lang="ru-RU" sz="1400" b="1" dirty="0"/>
              <a:t>За подвиг высшей Чистоты</a:t>
            </a:r>
          </a:p>
          <a:p>
            <a:pPr marL="0" indent="0">
              <a:buNone/>
            </a:pPr>
            <a:r>
              <a:rPr lang="ru-RU" sz="1400" b="1" dirty="0"/>
              <a:t>Салют вам, дорогие.</a:t>
            </a:r>
          </a:p>
          <a:p>
            <a:pPr marL="0" indent="0">
              <a:buNone/>
            </a:pPr>
            <a:r>
              <a:rPr lang="ru-RU" sz="1400" b="1" dirty="0" smtClean="0"/>
              <a:t>Мы </a:t>
            </a:r>
            <a:r>
              <a:rPr lang="ru-RU" sz="1400" b="1" dirty="0"/>
              <a:t>вспомним всех по именам,</a:t>
            </a:r>
          </a:p>
          <a:p>
            <a:pPr marL="0" indent="0">
              <a:buNone/>
            </a:pPr>
            <a:r>
              <a:rPr lang="ru-RU" sz="1400" b="1" dirty="0"/>
              <a:t>Кто пал на поле брани.</a:t>
            </a:r>
          </a:p>
          <a:p>
            <a:pPr marL="0" indent="0">
              <a:buNone/>
            </a:pPr>
            <a:r>
              <a:rPr lang="ru-RU" sz="1400" b="1" dirty="0"/>
              <a:t>И замолкает вся страна</a:t>
            </a:r>
          </a:p>
          <a:p>
            <a:pPr marL="0" indent="0">
              <a:buNone/>
            </a:pPr>
            <a:r>
              <a:rPr lang="ru-RU" sz="1400" b="1" dirty="0"/>
              <a:t>На пять минут молчания.</a:t>
            </a:r>
          </a:p>
          <a:p>
            <a:pPr marL="0" indent="0">
              <a:buNone/>
            </a:pPr>
            <a:r>
              <a:rPr lang="ru-RU" sz="1400" b="1" dirty="0" smtClean="0"/>
              <a:t>Не </a:t>
            </a:r>
            <a:r>
              <a:rPr lang="ru-RU" sz="1400" b="1" dirty="0"/>
              <a:t>залечить душевных ран,</a:t>
            </a:r>
          </a:p>
          <a:p>
            <a:pPr marL="0" indent="0">
              <a:buNone/>
            </a:pPr>
            <a:r>
              <a:rPr lang="ru-RU" sz="1400" b="1" dirty="0"/>
              <a:t>Хоть годы миновали.</a:t>
            </a:r>
          </a:p>
          <a:p>
            <a:pPr marL="0" indent="0">
              <a:buNone/>
            </a:pPr>
            <a:r>
              <a:rPr lang="ru-RU" sz="1400" b="1" dirty="0"/>
              <a:t>И седовласый ветеран</a:t>
            </a:r>
          </a:p>
          <a:p>
            <a:pPr marL="0" indent="0">
              <a:buNone/>
            </a:pPr>
            <a:r>
              <a:rPr lang="ru-RU" sz="1400" b="1" dirty="0"/>
              <a:t>Кропит слезой медали</a:t>
            </a:r>
          </a:p>
          <a:p>
            <a:pPr marL="0" indent="0">
              <a:buNone/>
            </a:pPr>
            <a:r>
              <a:rPr lang="ru-RU" sz="1400" b="1" dirty="0"/>
              <a:t>Пусть россыпь радужных огней</a:t>
            </a:r>
          </a:p>
          <a:p>
            <a:pPr marL="0" indent="0">
              <a:buNone/>
            </a:pPr>
            <a:r>
              <a:rPr lang="ru-RU" sz="1400" b="1" dirty="0"/>
              <a:t>Взлетает в поднебесье.</a:t>
            </a:r>
          </a:p>
          <a:p>
            <a:pPr marL="0" indent="0">
              <a:buNone/>
            </a:pPr>
            <a:r>
              <a:rPr lang="ru-RU" sz="1400" b="1" dirty="0"/>
              <a:t>Салют, как реквием о тех,</a:t>
            </a:r>
          </a:p>
          <a:p>
            <a:pPr marL="0" indent="0">
              <a:buNone/>
            </a:pPr>
            <a:r>
              <a:rPr lang="ru-RU" sz="1400" b="1" dirty="0"/>
              <a:t>Кого мы помним вечно.</a:t>
            </a:r>
          </a:p>
          <a:p>
            <a:pPr marL="0" indent="0">
              <a:buNone/>
            </a:pPr>
            <a:r>
              <a:rPr lang="ru-RU" sz="1400" b="1" dirty="0"/>
              <a:t>За этот мирный небосклон,</a:t>
            </a:r>
          </a:p>
          <a:p>
            <a:pPr marL="0" indent="0">
              <a:buNone/>
            </a:pPr>
            <a:r>
              <a:rPr lang="ru-RU" sz="1400" b="1" dirty="0"/>
              <a:t>За звёзды в небе синем,</a:t>
            </a:r>
          </a:p>
          <a:p>
            <a:pPr marL="0" indent="0">
              <a:buNone/>
            </a:pPr>
            <a:r>
              <a:rPr lang="ru-RU" sz="1400" b="1" dirty="0"/>
              <a:t>Примите низкий наш поклон</a:t>
            </a:r>
          </a:p>
          <a:p>
            <a:pPr marL="0" indent="0">
              <a:buNone/>
            </a:pPr>
            <a:r>
              <a:rPr lang="ru-RU" sz="1400" b="1" dirty="0"/>
              <a:t>Сыны Святой России.</a:t>
            </a:r>
          </a:p>
          <a:p>
            <a:endParaRPr lang="ru-RU" sz="1600" b="1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8584" y="260647"/>
            <a:ext cx="5344144" cy="309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59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4688" y="0"/>
            <a:ext cx="725725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17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0879" y="332656"/>
            <a:ext cx="5460606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	Без </a:t>
            </a:r>
            <a:r>
              <a:rPr lang="ru-RU" sz="2000" b="1" dirty="0"/>
              <a:t>памяти о прошлом ни у одного народа не может быть  будущего. Горечь и скорбь до сих пор живут в сердцах многих наших граждан, пытающихся выяснить судьбу своих близких, пропавших без вести в Великую Отечественную войну. За многие тысячи километров едут они к местам былых сражений, где сложили свои головы дорогие им люди.</a:t>
            </a:r>
          </a:p>
          <a:p>
            <a:pPr marL="0" indent="0">
              <a:buNone/>
            </a:pPr>
            <a:r>
              <a:rPr lang="ru-RU" sz="2000" b="1" dirty="0" smtClean="0"/>
              <a:t>	Низкий </a:t>
            </a:r>
            <a:r>
              <a:rPr lang="ru-RU" sz="2000" b="1" dirty="0"/>
              <a:t>поклон всем, вынесшим на своих плечах тяготы и лишения военного лихолетья, превозмогавшим боль, кровь и смерть</a:t>
            </a:r>
            <a:r>
              <a:rPr lang="ru-RU" sz="2000" b="1" dirty="0" smtClean="0"/>
              <a:t>!</a:t>
            </a:r>
          </a:p>
          <a:p>
            <a:pPr marL="0" indent="0">
              <a:buNone/>
            </a:pPr>
            <a:r>
              <a:rPr lang="ru-RU" sz="2000" b="1" dirty="0" smtClean="0"/>
              <a:t> 	Низкий </a:t>
            </a:r>
            <a:r>
              <a:rPr lang="ru-RU" sz="2000" b="1" dirty="0"/>
              <a:t>поклон и благодарность потомков всем, кто поднял страну из руин, кто всей своей жизнью показал, каким должно быть поколение Победителей</a:t>
            </a:r>
            <a:r>
              <a:rPr lang="ru-RU" sz="2000" b="1" dirty="0" smtClean="0"/>
              <a:t>!!!</a:t>
            </a:r>
            <a:endParaRPr lang="ru-RU" sz="2000" b="1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507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85900" y="476672"/>
            <a:ext cx="8219628" cy="6192688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Муниципальное дошкольное образовательное учреждение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«Детский сад №68»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Проект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«КНИГА ПАМЯТИ»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Посвящается 75-летию  Великой Победы в ВОВ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(средняя  группа)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</a:t>
            </a:r>
          </a:p>
          <a:p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            Составители: воспитатели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</a:t>
            </a:r>
            <a:r>
              <a:rPr lang="ru-RU" sz="2000" dirty="0" err="1" smtClean="0">
                <a:solidFill>
                  <a:schemeClr val="tx1"/>
                </a:solidFill>
              </a:rPr>
              <a:t>Пьянзина</a:t>
            </a:r>
            <a:r>
              <a:rPr lang="ru-RU" sz="2000" dirty="0" smtClean="0">
                <a:solidFill>
                  <a:schemeClr val="tx1"/>
                </a:solidFill>
              </a:rPr>
              <a:t> Е.П., </a:t>
            </a:r>
            <a:r>
              <a:rPr lang="ru-RU" sz="2000" dirty="0" err="1" smtClean="0">
                <a:solidFill>
                  <a:schemeClr val="tx1"/>
                </a:solidFill>
              </a:rPr>
              <a:t>Ежикова</a:t>
            </a:r>
            <a:r>
              <a:rPr lang="ru-RU" sz="2000" dirty="0" smtClean="0">
                <a:solidFill>
                  <a:schemeClr val="tx1"/>
                </a:solidFill>
              </a:rPr>
              <a:t> Н.Б.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                  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Г. Саранск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2020 год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57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598627" y="260648"/>
            <a:ext cx="774527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676637" y="4149080"/>
            <a:ext cx="7956884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Цель проекта </a:t>
            </a:r>
            <a:r>
              <a:rPr lang="ru-RU" b="1" dirty="0" smtClean="0"/>
              <a:t>«Книга Памяти»:</a:t>
            </a:r>
          </a:p>
          <a:p>
            <a:pPr marL="0" lvl="0" indent="0">
              <a:buNone/>
            </a:pPr>
            <a:r>
              <a:rPr lang="ru-RU" sz="1200" dirty="0" smtClean="0">
                <a:solidFill>
                  <a:srgbClr val="333333"/>
                </a:solidFill>
                <a:latin typeface="Helvetica Neue"/>
              </a:rPr>
              <a:t> </a:t>
            </a:r>
            <a:endParaRPr lang="ru-RU" sz="2200" dirty="0" smtClean="0"/>
          </a:p>
          <a:p>
            <a:pPr marL="0" indent="0" algn="ctr">
              <a:buNone/>
            </a:pPr>
            <a:r>
              <a:rPr lang="ru-RU" sz="2400" dirty="0" smtClean="0"/>
              <a:t>  </a:t>
            </a:r>
            <a:r>
              <a:rPr lang="ru-RU" sz="2400" b="1" dirty="0"/>
              <a:t>и</a:t>
            </a:r>
            <a:r>
              <a:rPr lang="ru-RU" sz="2400" b="1" dirty="0" smtClean="0"/>
              <a:t>стория ПОБЕДЫ в Великой Отечественной войне навсегда должна остаться  в  наших  сердцах и памяти  потомков.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4061" y="260648"/>
            <a:ext cx="381423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20619" y="404664"/>
            <a:ext cx="43684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Тема Великой Отечественной Войны чрезвычайно актуальна в современном обществе, она способствует объединению, сплочению нашего </a:t>
            </a:r>
            <a:r>
              <a:rPr lang="ru-RU" b="1" dirty="0" smtClean="0"/>
              <a:t>народа.  День </a:t>
            </a:r>
            <a:r>
              <a:rPr lang="ru-RU" b="1" dirty="0"/>
              <a:t>Победы близок и понятен детям дошкольного возраста, потому </a:t>
            </a:r>
            <a:r>
              <a:rPr lang="ru-RU" b="1" dirty="0" smtClean="0"/>
              <a:t>что в войне происходило  противостояние </a:t>
            </a:r>
            <a:r>
              <a:rPr lang="ru-RU" b="1" dirty="0"/>
              <a:t>добра </a:t>
            </a:r>
            <a:r>
              <a:rPr lang="ru-RU" b="1" dirty="0" smtClean="0"/>
              <a:t> злу и насилию, и в  финале добро  одержало победу.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17284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598627" y="260648"/>
            <a:ext cx="774527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1496616" y="116632"/>
            <a:ext cx="8208912" cy="345638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1400" b="1" dirty="0">
                <a:solidFill>
                  <a:srgbClr val="333333"/>
                </a:solidFill>
                <a:latin typeface="Helvetica Neue"/>
              </a:rPr>
              <a:t>   </a:t>
            </a:r>
            <a:r>
              <a:rPr lang="ru-RU" sz="2900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2900" b="1" dirty="0" smtClean="0">
                <a:solidFill>
                  <a:srgbClr val="333333"/>
                </a:solidFill>
                <a:latin typeface="Helvetica Neue"/>
              </a:rPr>
              <a:t>                                     </a:t>
            </a:r>
            <a:r>
              <a:rPr lang="ru-RU" sz="3400" b="1" dirty="0" smtClean="0">
                <a:solidFill>
                  <a:srgbClr val="333333"/>
                </a:solidFill>
                <a:latin typeface="Helvetica Neue"/>
              </a:rPr>
              <a:t>Вспомним </a:t>
            </a:r>
            <a:r>
              <a:rPr lang="ru-RU" sz="3400" b="1" dirty="0">
                <a:solidFill>
                  <a:srgbClr val="333333"/>
                </a:solidFill>
                <a:latin typeface="Helvetica Neue"/>
              </a:rPr>
              <a:t>всех поименно,</a:t>
            </a:r>
          </a:p>
          <a:p>
            <a:pPr marL="0" indent="0">
              <a:buNone/>
            </a:pPr>
            <a:r>
              <a:rPr lang="ru-RU" sz="3400" b="1" dirty="0" smtClean="0">
                <a:solidFill>
                  <a:srgbClr val="333333"/>
                </a:solidFill>
                <a:latin typeface="Helvetica Neue"/>
              </a:rPr>
              <a:t>                                 Сердцем </a:t>
            </a:r>
            <a:r>
              <a:rPr lang="ru-RU" sz="3400" b="1" dirty="0">
                <a:solidFill>
                  <a:srgbClr val="333333"/>
                </a:solidFill>
                <a:latin typeface="Helvetica Neue"/>
              </a:rPr>
              <a:t>вспомним своим.</a:t>
            </a:r>
          </a:p>
          <a:p>
            <a:pPr marL="0" indent="0">
              <a:buNone/>
            </a:pPr>
            <a:r>
              <a:rPr lang="ru-RU" sz="3400" b="1" dirty="0" smtClean="0">
                <a:solidFill>
                  <a:srgbClr val="333333"/>
                </a:solidFill>
                <a:latin typeface="Helvetica Neue"/>
              </a:rPr>
              <a:t>                                    Это </a:t>
            </a:r>
            <a:r>
              <a:rPr lang="ru-RU" sz="3400" b="1" dirty="0">
                <a:solidFill>
                  <a:srgbClr val="333333"/>
                </a:solidFill>
                <a:latin typeface="Helvetica Neue"/>
              </a:rPr>
              <a:t>нужно не мертвым,</a:t>
            </a:r>
          </a:p>
          <a:p>
            <a:pPr marL="0" indent="0">
              <a:buNone/>
            </a:pPr>
            <a:r>
              <a:rPr lang="ru-RU" sz="3400" b="1" dirty="0" smtClean="0">
                <a:solidFill>
                  <a:srgbClr val="333333"/>
                </a:solidFill>
                <a:latin typeface="Helvetica Neue"/>
              </a:rPr>
              <a:t>                                        Это </a:t>
            </a:r>
            <a:r>
              <a:rPr lang="ru-RU" sz="3400" b="1" dirty="0">
                <a:solidFill>
                  <a:srgbClr val="333333"/>
                </a:solidFill>
                <a:latin typeface="Helvetica Neue"/>
              </a:rPr>
              <a:t>нужно </a:t>
            </a:r>
            <a:r>
              <a:rPr lang="ru-RU" sz="3400" b="1" dirty="0" smtClean="0">
                <a:solidFill>
                  <a:srgbClr val="333333"/>
                </a:solidFill>
                <a:latin typeface="Helvetica Neue"/>
              </a:rPr>
              <a:t>живым!</a:t>
            </a:r>
            <a:endParaRPr lang="ru-RU" sz="3400" b="1" dirty="0">
              <a:solidFill>
                <a:srgbClr val="333333"/>
              </a:solidFill>
              <a:latin typeface="Helvetica Neue"/>
            </a:endParaRPr>
          </a:p>
          <a:p>
            <a:pPr marL="0" indent="0" algn="ctr">
              <a:buNone/>
            </a:pPr>
            <a:r>
              <a:rPr lang="ru-RU" sz="2900" dirty="0" smtClean="0">
                <a:solidFill>
                  <a:srgbClr val="333333"/>
                </a:solidFill>
                <a:latin typeface="Helvetica Neue"/>
              </a:rPr>
              <a:t> </a:t>
            </a:r>
          </a:p>
          <a:p>
            <a:pPr marL="0" indent="0" algn="just">
              <a:buNone/>
            </a:pPr>
            <a:r>
              <a:rPr lang="ru-RU" sz="2900" dirty="0" smtClean="0">
                <a:solidFill>
                  <a:srgbClr val="333333"/>
                </a:solidFill>
                <a:latin typeface="Calibri" panose="020F0502020204030204" pitchFamily="34" charset="0"/>
              </a:rPr>
              <a:t>При создании «Книги Памяти» мы руководствовались идеей и долгом – воссоздать </a:t>
            </a:r>
            <a:r>
              <a:rPr lang="ru-RU" sz="2900" dirty="0">
                <a:solidFill>
                  <a:srgbClr val="333333"/>
                </a:solidFill>
                <a:latin typeface="Calibri" panose="020F0502020204030204" pitchFamily="34" charset="0"/>
              </a:rPr>
              <a:t>память об участниках </a:t>
            </a:r>
            <a:r>
              <a:rPr lang="ru-RU" sz="2900" dirty="0" smtClean="0">
                <a:solidFill>
                  <a:srgbClr val="333333"/>
                </a:solidFill>
                <a:latin typeface="Calibri" panose="020F0502020204030204" pitchFamily="34" charset="0"/>
              </a:rPr>
              <a:t>войны, </a:t>
            </a:r>
            <a:r>
              <a:rPr lang="ru-RU" sz="2900" dirty="0">
                <a:solidFill>
                  <a:srgbClr val="333333"/>
                </a:solidFill>
                <a:latin typeface="Calibri" panose="020F0502020204030204" pitchFamily="34" charset="0"/>
              </a:rPr>
              <a:t>передать священную память о </a:t>
            </a:r>
            <a:r>
              <a:rPr lang="ru-RU" sz="2900" dirty="0" smtClean="0">
                <a:solidFill>
                  <a:srgbClr val="333333"/>
                </a:solidFill>
                <a:latin typeface="Calibri" panose="020F0502020204030204" pitchFamily="34" charset="0"/>
              </a:rPr>
              <a:t>павших, сохранить </a:t>
            </a:r>
            <a:r>
              <a:rPr lang="ru-RU" sz="2900" dirty="0">
                <a:solidFill>
                  <a:srgbClr val="333333"/>
                </a:solidFill>
                <a:latin typeface="Calibri" panose="020F0502020204030204" pitchFamily="34" charset="0"/>
              </a:rPr>
              <a:t>в душе </a:t>
            </a:r>
            <a:r>
              <a:rPr lang="ru-RU" sz="2900" dirty="0" smtClean="0">
                <a:solidFill>
                  <a:srgbClr val="333333"/>
                </a:solidFill>
                <a:latin typeface="Calibri" panose="020F0502020204030204" pitchFamily="34" charset="0"/>
              </a:rPr>
              <a:t>каждого ребенка чувство </a:t>
            </a:r>
            <a:r>
              <a:rPr lang="ru-RU" sz="2900" dirty="0">
                <a:solidFill>
                  <a:srgbClr val="333333"/>
                </a:solidFill>
                <a:latin typeface="Calibri" panose="020F0502020204030204" pitchFamily="34" charset="0"/>
              </a:rPr>
              <a:t>благодарности </a:t>
            </a:r>
            <a:r>
              <a:rPr lang="ru-RU" sz="2900" dirty="0" smtClean="0">
                <a:solidFill>
                  <a:srgbClr val="333333"/>
                </a:solidFill>
                <a:latin typeface="Calibri" panose="020F0502020204030204" pitchFamily="34" charset="0"/>
              </a:rPr>
              <a:t> к родному человеку из его семьи, отдавшему </a:t>
            </a:r>
            <a:r>
              <a:rPr lang="ru-RU" sz="2900" dirty="0">
                <a:solidFill>
                  <a:srgbClr val="333333"/>
                </a:solidFill>
                <a:latin typeface="Calibri" panose="020F0502020204030204" pitchFamily="34" charset="0"/>
              </a:rPr>
              <a:t>свой гражданский </a:t>
            </a:r>
            <a:r>
              <a:rPr lang="ru-RU" sz="2900" dirty="0" smtClean="0">
                <a:solidFill>
                  <a:srgbClr val="333333"/>
                </a:solidFill>
                <a:latin typeface="Calibri" panose="020F0502020204030204" pitchFamily="34" charset="0"/>
              </a:rPr>
              <a:t>долг на ратном и трудовом фронтах войны.</a:t>
            </a:r>
            <a:endParaRPr lang="ru-RU" sz="2900" b="1" dirty="0">
              <a:solidFill>
                <a:srgbClr val="333333"/>
              </a:solidFill>
              <a:latin typeface="Helvetica Neue"/>
            </a:endParaRPr>
          </a:p>
          <a:p>
            <a:pPr marL="0" indent="0">
              <a:buNone/>
            </a:pPr>
            <a:endParaRPr lang="ru-RU" sz="1400" dirty="0">
              <a:solidFill>
                <a:srgbClr val="333333"/>
              </a:solidFill>
              <a:latin typeface="Helvetica Neue"/>
            </a:endParaRPr>
          </a:p>
          <a:p>
            <a:pPr marL="0" indent="0">
              <a:buNone/>
            </a:pPr>
            <a:endParaRPr lang="ru-RU" sz="1400" dirty="0" smtClean="0">
              <a:solidFill>
                <a:srgbClr val="333333"/>
              </a:solidFill>
              <a:latin typeface="Helvetica Neue"/>
            </a:endParaRPr>
          </a:p>
          <a:p>
            <a:pPr marL="0" indent="0">
              <a:buNone/>
            </a:pPr>
            <a:endParaRPr lang="ru-RU" sz="1400" dirty="0">
              <a:solidFill>
                <a:srgbClr val="333333"/>
              </a:solidFill>
              <a:latin typeface="Helvetica Neue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333333"/>
                </a:solidFill>
                <a:latin typeface="Helvetica Neue"/>
              </a:rPr>
              <a:t> </a:t>
            </a:r>
            <a:endParaRPr lang="ru-RU" sz="1400" dirty="0">
              <a:solidFill>
                <a:srgbClr val="333333"/>
              </a:solidFill>
              <a:latin typeface="Helvetica Neue"/>
            </a:endParaRPr>
          </a:p>
          <a:p>
            <a:pPr marL="0" indent="0">
              <a:buNone/>
            </a:pPr>
            <a:endParaRPr lang="ru-RU" sz="1400" dirty="0" smtClean="0">
              <a:solidFill>
                <a:srgbClr val="333333"/>
              </a:solidFill>
              <a:latin typeface="Helvetica Neue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333333"/>
                </a:solidFill>
                <a:latin typeface="Helvetica Neue"/>
              </a:rPr>
              <a:t> </a:t>
            </a:r>
            <a:endParaRPr lang="ru-RU" sz="1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8624" y="2780928"/>
            <a:ext cx="4032448" cy="266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7490" y="3933056"/>
            <a:ext cx="3930437" cy="265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062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598627" y="260648"/>
            <a:ext cx="774527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42609" y="332657"/>
            <a:ext cx="40777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Спасибо Вам, что мы войны не знали, </a:t>
            </a:r>
            <a:br>
              <a:rPr lang="ru-RU" sz="1600" b="1" dirty="0"/>
            </a:br>
            <a:r>
              <a:rPr lang="ru-RU" sz="1600" b="1" dirty="0"/>
              <a:t>За то, что в небе взрывы не слышны,</a:t>
            </a:r>
            <a:br>
              <a:rPr lang="ru-RU" sz="1600" b="1" dirty="0"/>
            </a:br>
            <a:r>
              <a:rPr lang="ru-RU" sz="1600" b="1" dirty="0" smtClean="0"/>
              <a:t>За </a:t>
            </a:r>
            <a:r>
              <a:rPr lang="ru-RU" sz="1600" b="1" dirty="0"/>
              <a:t>то, что вы Россию отстояли </a:t>
            </a:r>
            <a:br>
              <a:rPr lang="ru-RU" sz="1600" b="1" dirty="0"/>
            </a:br>
            <a:r>
              <a:rPr lang="ru-RU" sz="1600" b="1" dirty="0"/>
              <a:t>И первыми с победою в Берлин вошли.</a:t>
            </a:r>
            <a:br>
              <a:rPr lang="ru-RU" sz="1600" b="1" dirty="0"/>
            </a:br>
            <a:r>
              <a:rPr lang="ru-RU" sz="1600" b="1" dirty="0" smtClean="0"/>
              <a:t>Не </a:t>
            </a:r>
            <a:r>
              <a:rPr lang="ru-RU" sz="1600" b="1" dirty="0"/>
              <a:t>все вернулись с той войны живыми, </a:t>
            </a:r>
            <a:br>
              <a:rPr lang="ru-RU" sz="1600" b="1" dirty="0"/>
            </a:br>
            <a:r>
              <a:rPr lang="ru-RU" sz="1600" b="1" dirty="0"/>
              <a:t>Ценою жизни,  победив фашизм.</a:t>
            </a:r>
            <a:br>
              <a:rPr lang="ru-RU" sz="1600" b="1" dirty="0"/>
            </a:br>
            <a:r>
              <a:rPr lang="ru-RU" sz="1600" b="1" dirty="0" smtClean="0"/>
              <a:t>Храним </a:t>
            </a:r>
            <a:r>
              <a:rPr lang="ru-RU" sz="1600" b="1" dirty="0"/>
              <a:t>о Вас мы память и поныне, </a:t>
            </a:r>
            <a:br>
              <a:rPr lang="ru-RU" sz="1600" b="1" dirty="0"/>
            </a:br>
            <a:r>
              <a:rPr lang="ru-RU" sz="1600" b="1" dirty="0"/>
              <a:t>Примером служит нам Ваш героизм!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9234" y="120208"/>
            <a:ext cx="2650683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628" y="2636912"/>
            <a:ext cx="3198355" cy="341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9024" y="476673"/>
            <a:ext cx="1967442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6983" y="3789040"/>
            <a:ext cx="4990943" cy="295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12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2600" y="404664"/>
            <a:ext cx="8424936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prstClr val="black"/>
                </a:solidFill>
              </a:rPr>
              <a:t/>
            </a:r>
            <a:br>
              <a:rPr lang="ru-RU" sz="2200" b="1" dirty="0" smtClean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/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 smtClean="0">
                <a:solidFill>
                  <a:prstClr val="black"/>
                </a:solidFill>
              </a:rPr>
              <a:t/>
            </a:r>
            <a:br>
              <a:rPr lang="ru-RU" sz="2200" dirty="0" smtClean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/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 smtClean="0">
                <a:solidFill>
                  <a:prstClr val="black"/>
                </a:solidFill>
              </a:rPr>
              <a:t/>
            </a:r>
            <a:br>
              <a:rPr lang="ru-RU" sz="2200" dirty="0" smtClean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/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 smtClean="0">
                <a:solidFill>
                  <a:prstClr val="black"/>
                </a:solidFill>
              </a:rPr>
              <a:t/>
            </a:r>
            <a:br>
              <a:rPr lang="ru-RU" sz="2200" dirty="0" smtClean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/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 На сегодняшний </a:t>
            </a:r>
            <a:r>
              <a:rPr lang="ru-RU" dirty="0">
                <a:solidFill>
                  <a:prstClr val="black"/>
                </a:solidFill>
              </a:rPr>
              <a:t>день в России осталось немного ветеранов Великой Отечественной войны. И с каждый годом их становится все меньше и меньше. </a:t>
            </a: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Трепетное, уважительное </a:t>
            </a:r>
            <a:r>
              <a:rPr lang="ru-RU" dirty="0">
                <a:solidFill>
                  <a:prstClr val="black"/>
                </a:solidFill>
              </a:rPr>
              <a:t>отношение к людям, завоевавшим нелегкую победу, — наша обязанность до конца жизни.</a:t>
            </a:r>
            <a:r>
              <a:rPr lang="ru-RU" sz="2800" b="1" dirty="0">
                <a:solidFill>
                  <a:prstClr val="black"/>
                </a:solidFill>
              </a:rPr>
              <a:t/>
            </a:r>
            <a:br>
              <a:rPr lang="ru-RU" sz="2800" b="1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513127" y="5805264"/>
            <a:ext cx="7956884" cy="8640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За ваше мужество в бою… За вашу боль… За ваши раны… За жизнь, счастливую мою - земной поклон Вам, Ветераны</a:t>
            </a:r>
            <a:r>
              <a:rPr lang="ru-RU" sz="2000" b="1" dirty="0" smtClean="0"/>
              <a:t>!!!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1484783"/>
            <a:ext cx="5537729" cy="4320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1026" name="Picture 2" descr="Картинки по запросу &quot;Картинка фото ветеранов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8" y="1412776"/>
            <a:ext cx="777686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7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4728" y="980728"/>
            <a:ext cx="720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Verdana"/>
              </a:rPr>
              <a:t>Нам не забыть героев тех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>
                <a:solidFill>
                  <a:srgbClr val="000000"/>
                </a:solidFill>
                <a:latin typeface="Verdana"/>
              </a:rPr>
              <a:t>Отчизну </a:t>
            </a:r>
            <a:r>
              <a:rPr lang="ru-RU" sz="3200" b="1" dirty="0" smtClean="0">
                <a:solidFill>
                  <a:srgbClr val="000000"/>
                </a:solidFill>
                <a:latin typeface="Verdana"/>
              </a:rPr>
              <a:t>защищавших,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>
                <a:solidFill>
                  <a:srgbClr val="000000"/>
                </a:solidFill>
                <a:latin typeface="Verdana"/>
              </a:rPr>
              <a:t>Во имя нас живущих, всех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>
                <a:solidFill>
                  <a:srgbClr val="000000"/>
                </a:solidFill>
                <a:latin typeface="Verdana"/>
              </a:rPr>
              <a:t>Навеки </a:t>
            </a:r>
            <a:r>
              <a:rPr lang="ru-RU" sz="3200" b="1" dirty="0">
                <a:solidFill>
                  <a:srgbClr val="000000"/>
                </a:solidFill>
                <a:latin typeface="Verdana"/>
              </a:rPr>
              <a:t>жизнь </a:t>
            </a:r>
            <a:r>
              <a:rPr lang="ru-RU" sz="3200" b="1" dirty="0" smtClean="0">
                <a:solidFill>
                  <a:srgbClr val="000000"/>
                </a:solidFill>
                <a:latin typeface="Verdana"/>
              </a:rPr>
              <a:t>отдавших!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6316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321152" y="260648"/>
            <a:ext cx="2613074" cy="4916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Прапрадедушка </a:t>
            </a:r>
            <a:br>
              <a:rPr lang="ru-RU" dirty="0" smtClean="0"/>
            </a:br>
            <a:r>
              <a:rPr lang="ru-RU" dirty="0" smtClean="0"/>
              <a:t>Баранова Даниила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3479" r="6461"/>
          <a:stretch/>
        </p:blipFill>
        <p:spPr>
          <a:xfrm>
            <a:off x="6201109" y="1088740"/>
            <a:ext cx="3552454" cy="4824536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76536" y="260648"/>
            <a:ext cx="5112568" cy="6480720"/>
          </a:xfrm>
        </p:spPr>
        <p:txBody>
          <a:bodyPr/>
          <a:lstStyle/>
          <a:p>
            <a:pPr algn="ctr"/>
            <a:r>
              <a:rPr lang="ru-RU" sz="2400" b="1" dirty="0" smtClean="0"/>
              <a:t>Баранов Алексей Ильич</a:t>
            </a:r>
          </a:p>
          <a:p>
            <a:pPr algn="ctr"/>
            <a:r>
              <a:rPr lang="ru-RU" sz="1800" b="1" dirty="0" smtClean="0"/>
              <a:t>(15.08.1924. - 09.03.2009.)</a:t>
            </a:r>
            <a:endParaRPr lang="ru-RU" sz="2400" b="1" dirty="0"/>
          </a:p>
          <a:p>
            <a:pPr algn="ctr"/>
            <a:r>
              <a:rPr lang="ru-RU" sz="2000" b="1" dirty="0" smtClean="0"/>
              <a:t>Призван 10 августа 1942 г. В июне 1944 г. был направлен на Карельский фронт, был участником форсирования реки Свирь. В составе 9-й Армии, участвовал в освобождении Венгрии, Австрии, Чехословакии. За участие в операциях по освобождению озера Балатон, нескольких населенных пунктов и за проявленное мужество был награжден медалью «За отвагу». </a:t>
            </a:r>
          </a:p>
          <a:p>
            <a:pPr algn="ctr"/>
            <a:r>
              <a:rPr lang="ru-RU" sz="2000" b="1" dirty="0" smtClean="0"/>
              <a:t>В феврале 1947 г. был демобилизован из вооруженных сил.</a:t>
            </a:r>
          </a:p>
          <a:p>
            <a:pPr algn="ctr"/>
            <a:endParaRPr lang="ru-RU" dirty="0"/>
          </a:p>
        </p:txBody>
      </p:sp>
      <p:pic>
        <p:nvPicPr>
          <p:cNvPr id="6" name="Рисунок 5" descr="C:\Users\1\AppData\Local\Microsoft\Windows\INetCache\Content.Word\IMG_20200205_15432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t="17320" r="13851" b="12778"/>
          <a:stretch/>
        </p:blipFill>
        <p:spPr bwMode="auto">
          <a:xfrm>
            <a:off x="8934226" y="45496"/>
            <a:ext cx="819337" cy="921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8861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0" y="116632"/>
            <a:ext cx="3744414" cy="432048"/>
          </a:xfrm>
        </p:spPr>
        <p:txBody>
          <a:bodyPr>
            <a:noAutofit/>
          </a:bodyPr>
          <a:lstStyle/>
          <a:p>
            <a:r>
              <a:rPr lang="ru-RU" sz="1800" dirty="0" smtClean="0"/>
              <a:t>Прадедушка Горбунова Саши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2921" y="764704"/>
            <a:ext cx="4680519" cy="532859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5100" b="1" dirty="0" err="1" smtClean="0"/>
              <a:t>Кулянов</a:t>
            </a:r>
            <a:r>
              <a:rPr lang="ru-RU" sz="5100" b="1" dirty="0" smtClean="0"/>
              <a:t> Федор Иванович</a:t>
            </a:r>
          </a:p>
          <a:p>
            <a:pPr marL="0" indent="0" algn="ctr">
              <a:buNone/>
            </a:pPr>
            <a:r>
              <a:rPr lang="ru-RU" sz="5100" b="1" dirty="0" smtClean="0"/>
              <a:t>(1910-1981)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25 </a:t>
            </a:r>
            <a:r>
              <a:rPr lang="ru-RU" b="1" dirty="0"/>
              <a:t>июля 1941 года </a:t>
            </a:r>
            <a:r>
              <a:rPr lang="ru-RU" b="1" dirty="0" smtClean="0"/>
              <a:t>был </a:t>
            </a:r>
            <a:r>
              <a:rPr lang="ru-RU" b="1" dirty="0"/>
              <a:t>призван </a:t>
            </a:r>
            <a:r>
              <a:rPr lang="ru-RU" b="1" dirty="0" err="1"/>
              <a:t>Краснослободским</a:t>
            </a:r>
            <a:r>
              <a:rPr lang="ru-RU" b="1" dirty="0"/>
              <a:t> райвоенкоматом Мордовской АССР в ряды Красной Армии.</a:t>
            </a:r>
          </a:p>
          <a:p>
            <a:pPr marL="0" indent="0">
              <a:buNone/>
            </a:pPr>
            <a:r>
              <a:rPr lang="ru-RU" b="1" dirty="0" smtClean="0"/>
              <a:t>       Являясь </a:t>
            </a:r>
            <a:r>
              <a:rPr lang="ru-RU" b="1" dirty="0"/>
              <a:t>стрелком 99 стрелкового полка Центрального Фронта в боях за город </a:t>
            </a:r>
            <a:r>
              <a:rPr lang="ru-RU" b="1" dirty="0" err="1"/>
              <a:t>Крутояк</a:t>
            </a:r>
            <a:r>
              <a:rPr lang="ru-RU" b="1" dirty="0"/>
              <a:t>, Воронежской области в наступлении 24 августа 1942 года был тяжело ранен осколком мины в правую часть грудной </a:t>
            </a:r>
            <a:r>
              <a:rPr lang="ru-RU" b="1" dirty="0" smtClean="0"/>
              <a:t>клетки. После </a:t>
            </a:r>
            <a:r>
              <a:rPr lang="ru-RU" b="1" dirty="0"/>
              <a:t>излечения продолжил службу санитаром.</a:t>
            </a:r>
          </a:p>
          <a:p>
            <a:pPr marL="0" indent="0">
              <a:buNone/>
            </a:pPr>
            <a:r>
              <a:rPr lang="ru-RU" b="1" dirty="0" smtClean="0"/>
              <a:t>       17 </a:t>
            </a:r>
            <a:r>
              <a:rPr lang="ru-RU" b="1" dirty="0"/>
              <a:t>августа 1946 года был демобилизован из рядов Красной Армии. Награждён Орденом Славы III степени.</a:t>
            </a:r>
          </a:p>
          <a:p>
            <a:pPr marL="0" indent="0">
              <a:buNone/>
            </a:pPr>
            <a:r>
              <a:rPr lang="ru-RU" b="1" dirty="0"/>
              <a:t>После войны работал рядовым колхозником в колхозе.</a:t>
            </a:r>
          </a:p>
          <a:p>
            <a:pPr marL="0" indent="0">
              <a:buNone/>
            </a:pPr>
            <a:r>
              <a:rPr lang="ru-RU" b="1" dirty="0"/>
              <a:t>В 1981 году моего прадедушки не стало…</a:t>
            </a:r>
          </a:p>
          <a:p>
            <a:pPr marL="0" indent="0">
              <a:buNone/>
            </a:pPr>
            <a:r>
              <a:rPr lang="ru-RU" b="1" dirty="0" smtClean="0"/>
              <a:t>        Я </a:t>
            </a:r>
            <a:r>
              <a:rPr lang="ru-RU" b="1" dirty="0"/>
              <a:t>горжусь своим прадедом и обещаю помнить </a:t>
            </a:r>
            <a:r>
              <a:rPr lang="ru-RU" b="1" dirty="0" smtClean="0"/>
              <a:t>то, что он сделал для всех нас!</a:t>
            </a:r>
            <a:endParaRPr lang="ru-RU" sz="1200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5"/>
          <a:stretch/>
        </p:blipFill>
        <p:spPr>
          <a:xfrm>
            <a:off x="1136576" y="166842"/>
            <a:ext cx="2592288" cy="32642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5" name="Рисунок 4" descr="C:\Users\1\AppData\Local\Microsoft\Windows\INetCache\Content.Word\IMG_20200206_1002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440" y="116632"/>
            <a:ext cx="875030" cy="11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" r="6187" b="4769"/>
          <a:stretch/>
        </p:blipFill>
        <p:spPr bwMode="auto">
          <a:xfrm>
            <a:off x="589638" y="4293096"/>
            <a:ext cx="3301244" cy="2304256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514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</TotalTime>
  <Words>1277</Words>
  <Application>Microsoft Office PowerPoint</Application>
  <PresentationFormat>Лист A4 (210x297 мм)</PresentationFormat>
  <Paragraphs>135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Helvetica Neue</vt:lpstr>
      <vt:lpstr>Verdana</vt:lpstr>
      <vt:lpstr>Тема Office</vt:lpstr>
      <vt:lpstr>  КНИГА ПАМЯТИ</vt:lpstr>
      <vt:lpstr>      </vt:lpstr>
      <vt:lpstr>      </vt:lpstr>
      <vt:lpstr>      </vt:lpstr>
      <vt:lpstr>      </vt:lpstr>
      <vt:lpstr>         На сегодняшний день в России осталось немного ветеранов Великой Отечественной войны. И с каждый годом их становится все меньше и меньше.  Трепетное, уважительное отношение к людям, завоевавшим нелегкую победу, — наша обязанность до конца жизни. </vt:lpstr>
      <vt:lpstr>Презентация PowerPoint</vt:lpstr>
      <vt:lpstr>Прапрадедушка  Баранова Даниила</vt:lpstr>
      <vt:lpstr>Прадедушка Горбунова Саши</vt:lpstr>
      <vt:lpstr>Прапрадедушка  Ерочкина Даниила</vt:lpstr>
      <vt:lpstr>Прапрадедушка  Старкиной Варвары</vt:lpstr>
      <vt:lpstr>Прапрадед Савиновой Софии</vt:lpstr>
      <vt:lpstr>Прапрапрадед Смирновой  Кати</vt:lpstr>
      <vt:lpstr>Прапрабабушка  Кулачкиной Лизы</vt:lpstr>
      <vt:lpstr>      </vt:lpstr>
      <vt:lpstr>      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1</cp:lastModifiedBy>
  <cp:revision>250</cp:revision>
  <dcterms:created xsi:type="dcterms:W3CDTF">2015-04-22T17:56:23Z</dcterms:created>
  <dcterms:modified xsi:type="dcterms:W3CDTF">2020-04-26T14:52:43Z</dcterms:modified>
</cp:coreProperties>
</file>