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3" r:id="rId1"/>
  </p:sldMasterIdLst>
  <p:notesMasterIdLst>
    <p:notesMasterId r:id="rId54"/>
  </p:notesMasterIdLst>
  <p:sldIdLst>
    <p:sldId id="256" r:id="rId2"/>
    <p:sldId id="381" r:id="rId3"/>
    <p:sldId id="342" r:id="rId4"/>
    <p:sldId id="341" r:id="rId5"/>
    <p:sldId id="405" r:id="rId6"/>
    <p:sldId id="380" r:id="rId7"/>
    <p:sldId id="409" r:id="rId8"/>
    <p:sldId id="410" r:id="rId9"/>
    <p:sldId id="411" r:id="rId10"/>
    <p:sldId id="406" r:id="rId11"/>
    <p:sldId id="407" r:id="rId12"/>
    <p:sldId id="343" r:id="rId13"/>
    <p:sldId id="344" r:id="rId14"/>
    <p:sldId id="345" r:id="rId15"/>
    <p:sldId id="408" r:id="rId16"/>
    <p:sldId id="382" r:id="rId17"/>
    <p:sldId id="346" r:id="rId18"/>
    <p:sldId id="347" r:id="rId19"/>
    <p:sldId id="348" r:id="rId20"/>
    <p:sldId id="383" r:id="rId21"/>
    <p:sldId id="349" r:id="rId22"/>
    <p:sldId id="350" r:id="rId23"/>
    <p:sldId id="354" r:id="rId24"/>
    <p:sldId id="351" r:id="rId25"/>
    <p:sldId id="352" r:id="rId26"/>
    <p:sldId id="353" r:id="rId27"/>
    <p:sldId id="357" r:id="rId28"/>
    <p:sldId id="358" r:id="rId29"/>
    <p:sldId id="361" r:id="rId30"/>
    <p:sldId id="362" r:id="rId31"/>
    <p:sldId id="363" r:id="rId32"/>
    <p:sldId id="364" r:id="rId33"/>
    <p:sldId id="387" r:id="rId34"/>
    <p:sldId id="365" r:id="rId35"/>
    <p:sldId id="390" r:id="rId36"/>
    <p:sldId id="366" r:id="rId37"/>
    <p:sldId id="389" r:id="rId38"/>
    <p:sldId id="367" r:id="rId39"/>
    <p:sldId id="368" r:id="rId40"/>
    <p:sldId id="391" r:id="rId41"/>
    <p:sldId id="369" r:id="rId42"/>
    <p:sldId id="370" r:id="rId43"/>
    <p:sldId id="371" r:id="rId44"/>
    <p:sldId id="372" r:id="rId45"/>
    <p:sldId id="373" r:id="rId46"/>
    <p:sldId id="401" r:id="rId47"/>
    <p:sldId id="374" r:id="rId48"/>
    <p:sldId id="402" r:id="rId49"/>
    <p:sldId id="379" r:id="rId50"/>
    <p:sldId id="403" r:id="rId51"/>
    <p:sldId id="397" r:id="rId52"/>
    <p:sldId id="396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15" autoAdjust="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38" d="100"/>
          <a:sy n="38" d="100"/>
        </p:scale>
        <p:origin x="-221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C258E-6BB6-49CB-BFDC-4D307DAF192E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C6D65-81C5-4941-8C08-6D3B914294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214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C6D65-81C5-4941-8C08-6D3B9142942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445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997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987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385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38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86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724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74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419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10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036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881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239A2BBE-5A2E-4FFF-B3D7-E71518F03AD2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352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39A2BBE-5A2E-4FFF-B3D7-E71518F03AD2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474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660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54A3DDE5-96DC-4760-A048-2FECFD61BD05}"/>
              </a:ext>
            </a:extLst>
          </p:cNvPr>
          <p:cNvSpPr/>
          <p:nvPr/>
        </p:nvSpPr>
        <p:spPr>
          <a:xfrm>
            <a:off x="205272" y="494522"/>
            <a:ext cx="8882743" cy="3357647"/>
          </a:xfrm>
          <a:prstGeom prst="rect">
            <a:avLst/>
          </a:prstGeom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5313" y="506601"/>
            <a:ext cx="902270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Министерство образования РМ</a:t>
            </a:r>
          </a:p>
          <a:p>
            <a:pPr algn="ctr"/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ПОРТФОЛИО  на высшую квалификационную категорию воспитателя</a:t>
            </a:r>
          </a:p>
          <a:p>
            <a:pPr algn="ctr"/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МАДОУ «Центр развития ребёнка – </a:t>
            </a:r>
          </a:p>
          <a:p>
            <a:pPr algn="ctr"/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детский сад №14» г. о. Саранск</a:t>
            </a:r>
          </a:p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Гуровой Натальи Николаевны</a:t>
            </a:r>
            <a:endParaRPr lang="ru-RU" sz="32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4989FED-070B-42CA-B8C7-D706C012D63D}"/>
              </a:ext>
            </a:extLst>
          </p:cNvPr>
          <p:cNvSpPr txBox="1"/>
          <p:nvPr/>
        </p:nvSpPr>
        <p:spPr>
          <a:xfrm>
            <a:off x="205272" y="3928188"/>
            <a:ext cx="89480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/>
              <a:t>Дата рождения</a:t>
            </a:r>
            <a:r>
              <a:rPr lang="ru-RU" sz="2000" dirty="0"/>
              <a:t>: </a:t>
            </a:r>
            <a:r>
              <a:rPr lang="ru-RU" sz="2000" dirty="0" smtClean="0"/>
              <a:t>03.02.1985г</a:t>
            </a:r>
            <a:r>
              <a:rPr lang="ru-RU" sz="2000" dirty="0"/>
              <a:t>.</a:t>
            </a:r>
          </a:p>
          <a:p>
            <a:r>
              <a:rPr lang="ru-RU" sz="2000" u="sng" dirty="0"/>
              <a:t>Профессиональное образование:</a:t>
            </a:r>
            <a:r>
              <a:rPr lang="ru-RU" sz="2000" dirty="0"/>
              <a:t> высшее, </a:t>
            </a:r>
            <a:r>
              <a:rPr lang="ru-RU" sz="2000" dirty="0" smtClean="0"/>
              <a:t>МГУ </a:t>
            </a:r>
            <a:r>
              <a:rPr lang="ru-RU" sz="2000" dirty="0"/>
              <a:t>им. </a:t>
            </a:r>
            <a:r>
              <a:rPr lang="ru-RU" sz="2000" dirty="0" smtClean="0"/>
              <a:t>Н.П. Огарева, 28.06.2007г</a:t>
            </a:r>
            <a:r>
              <a:rPr lang="ru-RU" sz="2000" dirty="0"/>
              <a:t>.</a:t>
            </a:r>
          </a:p>
          <a:p>
            <a:r>
              <a:rPr lang="ru-RU" sz="2000" u="sng" dirty="0"/>
              <a:t>Квалификация:</a:t>
            </a:r>
            <a:r>
              <a:rPr lang="ru-RU" sz="2000" dirty="0"/>
              <a:t> Педагог дошкольного образования</a:t>
            </a:r>
          </a:p>
          <a:p>
            <a:r>
              <a:rPr lang="ru-RU" sz="2000" u="sng" dirty="0"/>
              <a:t>Стаж педагогической работы (по специальности): </a:t>
            </a:r>
            <a:r>
              <a:rPr lang="ru-RU" sz="2000" dirty="0" smtClean="0"/>
              <a:t> 10лет</a:t>
            </a:r>
            <a:endParaRPr lang="ru-RU" sz="2000" dirty="0"/>
          </a:p>
          <a:p>
            <a:r>
              <a:rPr lang="ru-RU" sz="2000" u="sng" dirty="0"/>
              <a:t>Общий трудовой стаж: </a:t>
            </a:r>
            <a:r>
              <a:rPr lang="ru-RU" sz="2000" u="sng" dirty="0" smtClean="0"/>
              <a:t>15</a:t>
            </a:r>
            <a:r>
              <a:rPr lang="ru-RU" sz="2000" dirty="0" smtClean="0"/>
              <a:t> </a:t>
            </a:r>
            <a:r>
              <a:rPr lang="ru-RU" sz="2000" dirty="0"/>
              <a:t>лет</a:t>
            </a:r>
          </a:p>
          <a:p>
            <a:r>
              <a:rPr lang="ru-RU" sz="2000" u="sng" dirty="0"/>
              <a:t>Квалификационная  категория: </a:t>
            </a:r>
            <a:r>
              <a:rPr lang="ru-RU" sz="2000" dirty="0" smtClean="0"/>
              <a:t>29.11.2017г.</a:t>
            </a:r>
            <a:endParaRPr lang="ru-RU" sz="2000" dirty="0"/>
          </a:p>
        </p:txBody>
      </p:sp>
      <p:pic>
        <p:nvPicPr>
          <p:cNvPr id="1026" name="Picture 2" descr="D:\пабг\Pubg Mobile\IMG_24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22154" y="746760"/>
            <a:ext cx="1990726" cy="304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1397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Наталья\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160" y="243842"/>
            <a:ext cx="4716000" cy="6233911"/>
          </a:xfrm>
          <a:prstGeom prst="rect">
            <a:avLst/>
          </a:prstGeom>
          <a:noFill/>
        </p:spPr>
      </p:pic>
      <p:pic>
        <p:nvPicPr>
          <p:cNvPr id="2" name="Picture 2" descr="L:\Наталья\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0412" y="304801"/>
            <a:ext cx="4464000" cy="62179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1458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Наталья\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7651" y="259081"/>
            <a:ext cx="5148000" cy="624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1702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6C73F5B-076F-4B16-AFD6-3F817656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845" y="1368754"/>
            <a:ext cx="10366310" cy="412049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2. Наставничество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596060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Наталья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8292" y="289560"/>
            <a:ext cx="4392000" cy="6355079"/>
          </a:xfrm>
          <a:prstGeom prst="rect">
            <a:avLst/>
          </a:prstGeom>
          <a:noFill/>
        </p:spPr>
      </p:pic>
      <p:pic>
        <p:nvPicPr>
          <p:cNvPr id="2" name="Picture 2" descr="L:\Наталья\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7092" y="228601"/>
            <a:ext cx="4320000" cy="6231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1289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C402C3-A8A9-45AB-AE6B-9B836DCAF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286" y="1338298"/>
            <a:ext cx="10011747" cy="335811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3. Наличие публикаций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CD8407A-4647-4966-AE74-1BDF5A27BA27}"/>
              </a:ext>
            </a:extLst>
          </p:cNvPr>
          <p:cNvSpPr txBox="1"/>
          <p:nvPr/>
        </p:nvSpPr>
        <p:spPr>
          <a:xfrm>
            <a:off x="1321836" y="4862686"/>
            <a:ext cx="95483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Республиканский - 1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Всероссийский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уровень – 1</a:t>
            </a:r>
          </a:p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Международный уровень – 1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5553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Наталья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5421" y="132667"/>
            <a:ext cx="4378892" cy="6594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513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Наталья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1612" y="274320"/>
            <a:ext cx="4608000" cy="6337807"/>
          </a:xfrm>
          <a:prstGeom prst="rect">
            <a:avLst/>
          </a:prstGeom>
          <a:noFill/>
        </p:spPr>
      </p:pic>
      <p:pic>
        <p:nvPicPr>
          <p:cNvPr id="2" name="Picture 2" descr="L:\Наталья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8492" y="213361"/>
            <a:ext cx="4680000" cy="64368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0132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лья\Desktop\Н.Н.Гурова Дипломы\сборник 4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774" y="198120"/>
            <a:ext cx="4680000" cy="6416479"/>
          </a:xfrm>
          <a:prstGeom prst="rect">
            <a:avLst/>
          </a:prstGeom>
          <a:noFill/>
        </p:spPr>
      </p:pic>
      <p:pic>
        <p:nvPicPr>
          <p:cNvPr id="2" name="Picture 2" descr="C:\Users\Наталья\Desktop\Н.Н.Гурова Дипломы\сборник2 солнечный свет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4520" y="624841"/>
            <a:ext cx="6217516" cy="55168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3181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FCB462-E2D9-4A55-A086-414E619D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849" y="1014191"/>
            <a:ext cx="10394302" cy="317525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4. Результаты участия воспитанников в конкурсах, выставках, турнирах, соревнованиях, акциях, фестивалях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22063D5-BEE0-4F88-8C50-3864A9B2780D}"/>
              </a:ext>
            </a:extLst>
          </p:cNvPr>
          <p:cNvSpPr txBox="1"/>
          <p:nvPr/>
        </p:nvSpPr>
        <p:spPr>
          <a:xfrm>
            <a:off x="898849" y="4366727"/>
            <a:ext cx="103943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Заочные/дистанционные мероприятия –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Муниципальный уровень – 1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Российский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уровень –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Международный уровень – 1</a:t>
            </a:r>
          </a:p>
        </p:txBody>
      </p:sp>
    </p:spTree>
    <p:extLst>
      <p:ext uri="{BB962C8B-B14F-4D97-AF65-F5344CB8AC3E}">
        <p14:creationId xmlns:p14="http://schemas.microsoft.com/office/powerpoint/2010/main" val="245547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Наталья\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6052" y="217556"/>
            <a:ext cx="4651514" cy="6397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0090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AB84250-EDF1-493D-AFFF-F3E9E3DFC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06" y="947547"/>
            <a:ext cx="10328987" cy="496290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Представление инновационного педагогического опыта на сайте МАДОУ «Центр развития ребенка – детский сад №14»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C834F3-2E2D-43CD-825E-1D1547F04402}"/>
              </a:ext>
            </a:extLst>
          </p:cNvPr>
          <p:cNvSpPr txBox="1"/>
          <p:nvPr/>
        </p:nvSpPr>
        <p:spPr>
          <a:xfrm>
            <a:off x="3729133" y="4534677"/>
            <a:ext cx="4733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00B0F0"/>
                </a:solidFill>
              </a:rPr>
              <a:t>https://ds14sar.schoolrm.ru</a:t>
            </a:r>
          </a:p>
        </p:txBody>
      </p:sp>
    </p:spTree>
    <p:extLst>
      <p:ext uri="{BB962C8B-B14F-4D97-AF65-F5344CB8AC3E}">
        <p14:creationId xmlns:p14="http://schemas.microsoft.com/office/powerpoint/2010/main" val="3682468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н талантоха лиза (1)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814" y="243841"/>
            <a:ext cx="4500000" cy="6416039"/>
          </a:xfrm>
          <a:prstGeom prst="rect">
            <a:avLst/>
          </a:prstGeom>
          <a:noFill/>
        </p:spPr>
      </p:pic>
      <p:pic>
        <p:nvPicPr>
          <p:cNvPr id="2" name="Picture 2" descr="C:\Users\Наталья\Desktop\Н.Н.Гурова Дипломы\альманах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9386" y="221709"/>
            <a:ext cx="4608000" cy="63010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9015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Бум курышев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1673" y="182881"/>
            <a:ext cx="4536000" cy="6417895"/>
          </a:xfrm>
          <a:prstGeom prst="rect">
            <a:avLst/>
          </a:prstGeom>
          <a:noFill/>
        </p:spPr>
      </p:pic>
      <p:pic>
        <p:nvPicPr>
          <p:cNvPr id="2" name="Picture 2" descr="L:\ЗОЛОТОЙ Золотой век Феокт АРина (1)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5089" y="0"/>
            <a:ext cx="4608000" cy="6644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7093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конв\кукан 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7224" y="320040"/>
            <a:ext cx="4320000" cy="6182994"/>
          </a:xfrm>
          <a:prstGeom prst="rect">
            <a:avLst/>
          </a:prstGeom>
          <a:noFill/>
        </p:spPr>
      </p:pic>
      <p:pic>
        <p:nvPicPr>
          <p:cNvPr id="2" name="Picture 2" descr="L:\конв\кукан 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0304" y="335279"/>
            <a:ext cx="4428000" cy="61981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5264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CA977E-8EC5-4B99-BDDA-8BCEA4391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534" y="1051514"/>
            <a:ext cx="10524931" cy="329655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5. Наличие авторских программ, методических пособий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2D74E08-49CF-42AD-A026-E328F8E4E328}"/>
              </a:ext>
            </a:extLst>
          </p:cNvPr>
          <p:cNvSpPr txBox="1"/>
          <p:nvPr/>
        </p:nvSpPr>
        <p:spPr>
          <a:xfrm>
            <a:off x="833534" y="4646645"/>
            <a:ext cx="10524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Муниципальный уровень –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Российский уровень – 1</a:t>
            </a:r>
          </a:p>
        </p:txBody>
      </p:sp>
    </p:spTree>
    <p:extLst>
      <p:ext uri="{BB962C8B-B14F-4D97-AF65-F5344CB8AC3E}">
        <p14:creationId xmlns:p14="http://schemas.microsoft.com/office/powerpoint/2010/main" val="502468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Наталья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5292" y="335281"/>
            <a:ext cx="4320000" cy="6185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6966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Наталья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3532" y="289561"/>
            <a:ext cx="4536000" cy="6238779"/>
          </a:xfrm>
          <a:prstGeom prst="rect">
            <a:avLst/>
          </a:prstGeom>
          <a:noFill/>
        </p:spPr>
      </p:pic>
      <p:pic>
        <p:nvPicPr>
          <p:cNvPr id="2" name="Picture 2" descr="L:\Наталья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7052" y="335281"/>
            <a:ext cx="4572000" cy="6288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3694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конв\Методическая разработка. Реценз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786" y="213361"/>
            <a:ext cx="4500000" cy="66446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6355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7FBE990-0752-4770-9F9D-D45A1F3DA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841" y="925550"/>
            <a:ext cx="10338318" cy="311460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</a:t>
            </a:r>
            <a:r>
              <a:rPr lang="ru-RU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0BF3C10-F757-4099-9C62-D8E9F155A90B}"/>
              </a:ext>
            </a:extLst>
          </p:cNvPr>
          <p:cNvSpPr txBox="1"/>
          <p:nvPr/>
        </p:nvSpPr>
        <p:spPr>
          <a:xfrm>
            <a:off x="926841" y="4320073"/>
            <a:ext cx="10338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Уровень образовательной организации – 1 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Республиканский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уровень – 1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550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Наталья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1612" y="198121"/>
            <a:ext cx="4572000" cy="6288293"/>
          </a:xfrm>
          <a:prstGeom prst="rect">
            <a:avLst/>
          </a:prstGeom>
          <a:noFill/>
        </p:spPr>
      </p:pic>
      <p:pic>
        <p:nvPicPr>
          <p:cNvPr id="2" name="Picture 2" descr="L:\конв\серт участника Марафон-практ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8889" y="198125"/>
            <a:ext cx="4464000" cy="6314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6962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FAF91A-8A41-40B7-A8A5-C719ED3DC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797" y="1280809"/>
            <a:ext cx="10310325" cy="3387608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7. Проведение открытых занятий, мастер-классов, мероприятий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14320" y="3366254"/>
            <a:ext cx="4654799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Franklin Gothic Demi" pitchFamily="34" charset="0"/>
            </a:endParaRPr>
          </a:p>
          <a:p>
            <a:pPr algn="ctr"/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Franklin Gothic Demi" pitchFamily="34" charset="0"/>
            </a:endParaRPr>
          </a:p>
          <a:p>
            <a:pPr algn="ctr"/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Franklin Gothic Demi" pitchFamily="34" charset="0"/>
            </a:endParaRPr>
          </a:p>
          <a:p>
            <a:pPr algn="ct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 уровне образовательной организации – 1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66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абг\Pubg Mobile\2022-09-13_21-28-3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4880" y="586740"/>
            <a:ext cx="10188000" cy="5730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4168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Наталья\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0532" y="396241"/>
            <a:ext cx="4356000" cy="5991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40863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Наталья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3052" y="320040"/>
            <a:ext cx="4320000" cy="6278879"/>
          </a:xfrm>
          <a:prstGeom prst="rect">
            <a:avLst/>
          </a:prstGeom>
          <a:noFill/>
        </p:spPr>
      </p:pic>
      <p:pic>
        <p:nvPicPr>
          <p:cNvPr id="2" name="Picture 2" descr="L:\Наталья\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0892" y="259081"/>
            <a:ext cx="4536000" cy="62387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6953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E0FDC6-145E-4954-834D-E648CFFBD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094" y="1065509"/>
            <a:ext cx="9787812" cy="353448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8. Экспертная деятельность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3C202F7-9A9C-49CB-90A0-C003ABD69DD9}"/>
              </a:ext>
            </a:extLst>
          </p:cNvPr>
          <p:cNvSpPr txBox="1"/>
          <p:nvPr/>
        </p:nvSpPr>
        <p:spPr>
          <a:xfrm>
            <a:off x="1202094" y="4879910"/>
            <a:ext cx="9787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Российский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уровень – 1</a:t>
            </a:r>
          </a:p>
        </p:txBody>
      </p:sp>
    </p:spTree>
    <p:extLst>
      <p:ext uri="{BB962C8B-B14F-4D97-AF65-F5344CB8AC3E}">
        <p14:creationId xmlns:p14="http://schemas.microsoft.com/office/powerpoint/2010/main" val="2165296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конв\нн-экспер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4577" y="304812"/>
            <a:ext cx="4032000" cy="6202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2872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DC62F7-4C67-4699-8427-8025760BB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3" y="925550"/>
            <a:ext cx="10123714" cy="336653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C19014E-40E3-41F7-8F78-5CF5CE9CD03C}"/>
              </a:ext>
            </a:extLst>
          </p:cNvPr>
          <p:cNvSpPr txBox="1"/>
          <p:nvPr/>
        </p:nvSpPr>
        <p:spPr>
          <a:xfrm>
            <a:off x="1034143" y="4562670"/>
            <a:ext cx="10123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Международный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уровень – 1  </a:t>
            </a:r>
          </a:p>
        </p:txBody>
      </p:sp>
    </p:spTree>
    <p:extLst>
      <p:ext uri="{BB962C8B-B14F-4D97-AF65-F5344CB8AC3E}">
        <p14:creationId xmlns:p14="http://schemas.microsoft.com/office/powerpoint/2010/main" val="39628877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полож о жюри_commands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3248" y="537972"/>
            <a:ext cx="8985504" cy="5782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0764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:\полож о жюри_commands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6964" y="1488948"/>
            <a:ext cx="8958072" cy="3880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88885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:\конв\жюр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1018" y="213360"/>
            <a:ext cx="4185920" cy="6278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08068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EA7DF54-16EE-4C74-AFEF-BF86B534E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788" y="813195"/>
            <a:ext cx="9974424" cy="164425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10. Позитивные результаты работы с воспитанниками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00B1DF6-21C6-426C-8F6B-4B873F6D4C66}"/>
              </a:ext>
            </a:extLst>
          </p:cNvPr>
          <p:cNvSpPr txBox="1"/>
          <p:nvPr/>
        </p:nvSpPr>
        <p:spPr>
          <a:xfrm>
            <a:off x="1184988" y="2705101"/>
            <a:ext cx="99744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-наличие системы воспитательной работы; </a:t>
            </a: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-наличие качественной, эстетически оформленной текущей документации; </a:t>
            </a: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-организация индивидуального подхода; </a:t>
            </a: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-снижение простудной заболеваемости воспитанников; </a:t>
            </a: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-отлаженная система взаимодействия с родителями ;</a:t>
            </a: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-отсутствие жалоб и обращений родителей на неправомерные действия; </a:t>
            </a: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-реализация здоровье сберегающих технологий в воспитательном процессе; </a:t>
            </a: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-духовно-нравственное воспитание и народные традиции</a:t>
            </a:r>
          </a:p>
        </p:txBody>
      </p:sp>
    </p:spTree>
    <p:extLst>
      <p:ext uri="{BB962C8B-B14F-4D97-AF65-F5344CB8AC3E}">
        <p14:creationId xmlns:p14="http://schemas.microsoft.com/office/powerpoint/2010/main" val="5932602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Наталья\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0025" y="494057"/>
            <a:ext cx="4392000" cy="6040347"/>
          </a:xfrm>
          <a:prstGeom prst="rect">
            <a:avLst/>
          </a:prstGeom>
          <a:noFill/>
        </p:spPr>
      </p:pic>
      <p:pic>
        <p:nvPicPr>
          <p:cNvPr id="2" name="Picture 2" descr="L:\Наталья\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4012" y="472441"/>
            <a:ext cx="4212000" cy="60827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1715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92003E8-CDC0-41CF-AA68-FE2724962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82" y="1077686"/>
            <a:ext cx="10161036" cy="3568959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1. Участие в инновационной (экспериментальной) деятельности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1A945C8-5C1D-4935-ABA8-008046F0845C}"/>
              </a:ext>
            </a:extLst>
          </p:cNvPr>
          <p:cNvSpPr txBox="1"/>
          <p:nvPr/>
        </p:nvSpPr>
        <p:spPr>
          <a:xfrm>
            <a:off x="1015482" y="4935894"/>
            <a:ext cx="10161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 уровне образовательной организации –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Муниципальный уровень –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4207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Наталья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4492" y="213361"/>
            <a:ext cx="4140000" cy="6379054"/>
          </a:xfrm>
          <a:prstGeom prst="rect">
            <a:avLst/>
          </a:prstGeom>
          <a:noFill/>
        </p:spPr>
      </p:pic>
      <p:pic>
        <p:nvPicPr>
          <p:cNvPr id="2" name="Picture 2" descr="L:\Наталья\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9452" y="243840"/>
            <a:ext cx="4392000" cy="63703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88737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26A980-C5C3-4FF3-B85E-23C781069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106" y="1128408"/>
            <a:ext cx="9871787" cy="1719567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11. Качество взаимодействия с родителями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58E6C89-E844-496D-87C5-668EFA721815}"/>
              </a:ext>
            </a:extLst>
          </p:cNvPr>
          <p:cNvSpPr txBox="1"/>
          <p:nvPr/>
        </p:nvSpPr>
        <p:spPr>
          <a:xfrm>
            <a:off x="1160106" y="3095625"/>
            <a:ext cx="98717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-систематическое проведение родительских собраний; </a:t>
            </a:r>
          </a:p>
          <a:p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-проведение круглых столов, консультаций в нетрадиционной форме (педагогическое просвещение родителей);</a:t>
            </a:r>
          </a:p>
          <a:p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-проведение экскурсий ,образовательных  путешествий с детьми; проведение </a:t>
            </a:r>
          </a:p>
          <a:p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совместных конкурсов, выставок; </a:t>
            </a:r>
          </a:p>
          <a:p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-организация родителей на субботниках, благоустройстве участков, создании развивающей среды группы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1313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Наталья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6412" y="579120"/>
            <a:ext cx="4104000" cy="5888453"/>
          </a:xfrm>
          <a:prstGeom prst="rect">
            <a:avLst/>
          </a:prstGeom>
          <a:noFill/>
        </p:spPr>
      </p:pic>
      <p:pic>
        <p:nvPicPr>
          <p:cNvPr id="2" name="Picture 2" descr="L:\Наталья\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0452" y="457200"/>
            <a:ext cx="3803748" cy="57759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18137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AB5F02-0DE3-402C-8BC7-952253702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325" y="993412"/>
            <a:ext cx="10253350" cy="4871175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12. Работа с детьми из социально-неблагополучных семей</a:t>
            </a:r>
          </a:p>
        </p:txBody>
      </p:sp>
    </p:spTree>
    <p:extLst>
      <p:ext uri="{BB962C8B-B14F-4D97-AF65-F5344CB8AC3E}">
        <p14:creationId xmlns:p14="http://schemas.microsoft.com/office/powerpoint/2010/main" val="14068526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Наталья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4492" y="365760"/>
            <a:ext cx="4062828" cy="6111240"/>
          </a:xfrm>
          <a:prstGeom prst="rect">
            <a:avLst/>
          </a:prstGeom>
          <a:noFill/>
        </p:spPr>
      </p:pic>
      <p:pic>
        <p:nvPicPr>
          <p:cNvPr id="2" name="Picture 2" descr="L:\Наталья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7532" y="335281"/>
            <a:ext cx="4291428" cy="6090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44384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7DA49B-D0A1-4327-9F8D-0A1B6D650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985" y="970085"/>
            <a:ext cx="10216029" cy="3268540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13. Участие педагога в профессиональных конкурсах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8114B6-1C62-4DFE-AAA4-C7576C37898E}"/>
              </a:ext>
            </a:extLst>
          </p:cNvPr>
          <p:cNvSpPr txBox="1"/>
          <p:nvPr/>
        </p:nvSpPr>
        <p:spPr>
          <a:xfrm>
            <a:off x="987985" y="4438650"/>
            <a:ext cx="10216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В сети Интернет - 1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Муниципальный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уровень –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Всероссийский уровень –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5845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Наталья\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0119" y="299520"/>
            <a:ext cx="4423951" cy="63961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8839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конв\Муниципальный Н.Н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6403" y="198120"/>
            <a:ext cx="4500000" cy="6462963"/>
          </a:xfrm>
          <a:prstGeom prst="rect">
            <a:avLst/>
          </a:prstGeom>
          <a:noFill/>
        </p:spPr>
      </p:pic>
      <p:pic>
        <p:nvPicPr>
          <p:cNvPr id="2" name="Picture 2" descr="L:\конв\нн-призвание Я российский уровен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657" y="316318"/>
            <a:ext cx="4428000" cy="6261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48267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талантоха_page-0001 Всероссийский уровень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374" y="228601"/>
            <a:ext cx="4500000" cy="6360189"/>
          </a:xfrm>
          <a:prstGeom prst="rect">
            <a:avLst/>
          </a:prstGeom>
          <a:noFill/>
        </p:spPr>
      </p:pic>
      <p:pic>
        <p:nvPicPr>
          <p:cNvPr id="2" name="Picture 2" descr="L:\н кладовая талантов (1)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3408" y="228600"/>
            <a:ext cx="4500000" cy="6343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25964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05FE28-C50B-4D4B-8AE8-58FE8FD46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392" y="990865"/>
            <a:ext cx="9545216" cy="324776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14. НАГРАДЫ И ПООЩРЕНИЯ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060DBDF-F204-4851-A358-E7F87F6BC3E9}"/>
              </a:ext>
            </a:extLst>
          </p:cNvPr>
          <p:cNvSpPr txBox="1"/>
          <p:nvPr/>
        </p:nvSpPr>
        <p:spPr>
          <a:xfrm>
            <a:off x="1323392" y="4438650"/>
            <a:ext cx="9545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 сайтов и порталов сети Интернет – 2 </a:t>
            </a:r>
          </a:p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Республиканский уровень – 2</a:t>
            </a:r>
          </a:p>
          <a:p>
            <a:pPr algn="ctr"/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Российский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уровень – 2    </a:t>
            </a:r>
          </a:p>
        </p:txBody>
      </p:sp>
    </p:spTree>
    <p:extLst>
      <p:ext uri="{BB962C8B-B14F-4D97-AF65-F5344CB8AC3E}">
        <p14:creationId xmlns:p14="http://schemas.microsoft.com/office/powerpoint/2010/main" val="2601932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22"/>
          <a:stretch/>
        </p:blipFill>
        <p:spPr>
          <a:xfrm>
            <a:off x="887897" y="344557"/>
            <a:ext cx="4552948" cy="61644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-1" t="967" r="789"/>
          <a:stretch/>
        </p:blipFill>
        <p:spPr>
          <a:xfrm>
            <a:off x="6280702" y="344557"/>
            <a:ext cx="4634939" cy="616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944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лья\Desktop\Н.Н.Гурова Дипломы\123786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0146" y="213361"/>
            <a:ext cx="4428000" cy="6370319"/>
          </a:xfrm>
          <a:prstGeom prst="rect">
            <a:avLst/>
          </a:prstGeom>
          <a:noFill/>
        </p:spPr>
      </p:pic>
      <p:pic>
        <p:nvPicPr>
          <p:cNvPr id="2" name="Picture 2" descr="L:\Наталья\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612" y="223109"/>
            <a:ext cx="4680000" cy="64368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4955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\Desktop\Н.Н.Гурова Дипломы\376255 (3)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5745" y="216817"/>
            <a:ext cx="4536000" cy="64125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92410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2E3479E6-6FEA-45E5-B0A2-776A5685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985" y="970086"/>
            <a:ext cx="10216029" cy="4917828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201583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51" y="438548"/>
            <a:ext cx="4338734" cy="60978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618" y="408068"/>
            <a:ext cx="4335722" cy="6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26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86" y="434454"/>
            <a:ext cx="4044468" cy="56842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0324" y="-138983"/>
            <a:ext cx="4212000" cy="591975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10" y="381001"/>
            <a:ext cx="4284000" cy="60209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80" y="411480"/>
            <a:ext cx="4356000" cy="612213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06" y="698456"/>
            <a:ext cx="3798907" cy="53391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268" y="1109937"/>
            <a:ext cx="3798905" cy="53391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188" y="698457"/>
            <a:ext cx="3798904" cy="533916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Посылка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Посылка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1064</TotalTime>
  <Words>429</Words>
  <Application>Microsoft Office PowerPoint</Application>
  <PresentationFormat>Широкоэкранный</PresentationFormat>
  <Paragraphs>70</Paragraphs>
  <Slides>52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8" baseType="lpstr">
      <vt:lpstr>Arial</vt:lpstr>
      <vt:lpstr>Calibri</vt:lpstr>
      <vt:lpstr>Corbel</vt:lpstr>
      <vt:lpstr>Franklin Gothic Demi</vt:lpstr>
      <vt:lpstr>Gill Sans MT</vt:lpstr>
      <vt:lpstr>Посылка</vt:lpstr>
      <vt:lpstr>Презентация PowerPoint</vt:lpstr>
      <vt:lpstr>Представление инновационного педагогического опыта на сайте МАДОУ «Центр развития ребенка – детский сад №14»</vt:lpstr>
      <vt:lpstr>Презентация PowerPoint</vt:lpstr>
      <vt:lpstr>1. 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Наставничество</vt:lpstr>
      <vt:lpstr>Презентация PowerPoint</vt:lpstr>
      <vt:lpstr>3. Наличие публикаций</vt:lpstr>
      <vt:lpstr>Презентация PowerPoint</vt:lpstr>
      <vt:lpstr>Презентация PowerPoint</vt:lpstr>
      <vt:lpstr>Презентация PowerPoint</vt:lpstr>
      <vt:lpstr>4. Результаты участия воспитанников в конкурсах, выставках, турнирах, соревнованиях, акциях, фестивалях</vt:lpstr>
      <vt:lpstr>Презентация PowerPoint</vt:lpstr>
      <vt:lpstr>Презентация PowerPoint</vt:lpstr>
      <vt:lpstr>Презентация PowerPoint</vt:lpstr>
      <vt:lpstr>Презентация PowerPoint</vt:lpstr>
      <vt:lpstr>5. Наличие авторских программ, методических пособий </vt:lpstr>
      <vt:lpstr>Презентация PowerPoint</vt:lpstr>
      <vt:lpstr>Презентация PowerPoint</vt:lpstr>
      <vt:lpstr>Презентация PowerPoint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7. Проведение открытых занятий, мастер-классов, мероприятий</vt:lpstr>
      <vt:lpstr>Презентация PowerPoint</vt:lpstr>
      <vt:lpstr>Презентация PowerPoint</vt:lpstr>
      <vt:lpstr>8. Экспертная деятельность</vt:lpstr>
      <vt:lpstr>Презентация PowerPoint</vt:lpstr>
      <vt:lpstr>9. Общественно-педагогическая активность педагога: участие в комиссиях, педагогических сообществах, в жюри конкурсов</vt:lpstr>
      <vt:lpstr>Презентация PowerPoint</vt:lpstr>
      <vt:lpstr>Презентация PowerPoint</vt:lpstr>
      <vt:lpstr>Презентация PowerPoint</vt:lpstr>
      <vt:lpstr>10. Позитивные результаты работы с воспитанниками</vt:lpstr>
      <vt:lpstr>Презентация PowerPoint</vt:lpstr>
      <vt:lpstr>Презентация PowerPoint</vt:lpstr>
      <vt:lpstr>11. Качество взаимодействия с родителями</vt:lpstr>
      <vt:lpstr>Презентация PowerPoint</vt:lpstr>
      <vt:lpstr>12. Работа с детьми из социально-неблагополучных семей</vt:lpstr>
      <vt:lpstr>Презентация PowerPoint</vt:lpstr>
      <vt:lpstr>13. 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14. НАГРАДЫ И ПООЩРЕНИЯ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155</cp:revision>
  <dcterms:created xsi:type="dcterms:W3CDTF">2020-05-26T11:15:20Z</dcterms:created>
  <dcterms:modified xsi:type="dcterms:W3CDTF">2022-09-20T11:53:20Z</dcterms:modified>
</cp:coreProperties>
</file>