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79" r:id="rId4"/>
    <p:sldId id="288" r:id="rId5"/>
    <p:sldId id="289" r:id="rId6"/>
    <p:sldId id="290" r:id="rId7"/>
    <p:sldId id="291" r:id="rId8"/>
    <p:sldId id="293" r:id="rId9"/>
    <p:sldId id="276" r:id="rId10"/>
    <p:sldId id="294" r:id="rId11"/>
    <p:sldId id="280" r:id="rId12"/>
    <p:sldId id="295" r:id="rId13"/>
    <p:sldId id="281" r:id="rId14"/>
    <p:sldId id="274" r:id="rId15"/>
    <p:sldId id="275" r:id="rId16"/>
    <p:sldId id="28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A286-95F6-4D4F-8514-475EED8117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12AB-AF73-4D2D-B7B0-3B6A0ACCCD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95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A286-95F6-4D4F-8514-475EED8117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12AB-AF73-4D2D-B7B0-3B6A0ACCCD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97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A286-95F6-4D4F-8514-475EED8117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12AB-AF73-4D2D-B7B0-3B6A0ACCCD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4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A286-95F6-4D4F-8514-475EED8117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12AB-AF73-4D2D-B7B0-3B6A0ACCCD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52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A286-95F6-4D4F-8514-475EED8117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12AB-AF73-4D2D-B7B0-3B6A0ACCCD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6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A286-95F6-4D4F-8514-475EED8117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12AB-AF73-4D2D-B7B0-3B6A0ACCCD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59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A286-95F6-4D4F-8514-475EED8117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12AB-AF73-4D2D-B7B0-3B6A0ACCCD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77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A286-95F6-4D4F-8514-475EED8117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12AB-AF73-4D2D-B7B0-3B6A0ACCCD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33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A286-95F6-4D4F-8514-475EED8117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12AB-AF73-4D2D-B7B0-3B6A0ACCCD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50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A286-95F6-4D4F-8514-475EED8117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12AB-AF73-4D2D-B7B0-3B6A0ACCCD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43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A286-95F6-4D4F-8514-475EED8117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12AB-AF73-4D2D-B7B0-3B6A0ACCCD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83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FA286-95F6-4D4F-8514-475EED8117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12AB-AF73-4D2D-B7B0-3B6A0ACCCD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22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004-2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120" y="0"/>
            <a:ext cx="92782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1196752"/>
            <a:ext cx="6912768" cy="2585323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Музыкальная деятельность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дошкольников -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это различные способы, средства познания детьми музыкального искусства (а через него и окружающей жизни, и самого себя), с помощью которых осуществляется музыкальное и общее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развитие.</a:t>
            </a:r>
          </a:p>
          <a:p>
            <a:pPr algn="just">
              <a:lnSpc>
                <a:spcPct val="150000"/>
              </a:lnSpc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815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004-2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174" y="0"/>
            <a:ext cx="92782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03749" y="332656"/>
            <a:ext cx="4536504" cy="707886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Роль воспитателя на празднике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268760"/>
            <a:ext cx="3960440" cy="864096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Непосредственно участвует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разработке сценария, готовит поэтический материал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2597" y="2708519"/>
            <a:ext cx="4190144" cy="1440160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Разучивает с детьми роли, стихи, контролируя правильное произношение, ударение в словах, соблюдение пунктуации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32040" y="1268760"/>
            <a:ext cx="3960440" cy="864096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Оказывает помощь музыкальному руководителю в изготовлении атрибутов, костюмов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46572" y="2709321"/>
            <a:ext cx="3960439" cy="1439358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Обеспечивает перед утренником праздничную атмосферу: нарядно одет, встречает детей в приподнятом настроении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91781" y="4869160"/>
            <a:ext cx="3960440" cy="864096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Украшает зал вместе с музыкальным руководителем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644008" y="1040542"/>
            <a:ext cx="31054" cy="382861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2"/>
          </p:cNvCxnSpPr>
          <p:nvPr/>
        </p:nvCxnSpPr>
        <p:spPr>
          <a:xfrm>
            <a:off x="4572001" y="1040542"/>
            <a:ext cx="2448271" cy="22821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2"/>
          </p:cNvCxnSpPr>
          <p:nvPr/>
        </p:nvCxnSpPr>
        <p:spPr>
          <a:xfrm flipH="1">
            <a:off x="2231740" y="1040542"/>
            <a:ext cx="2340261" cy="22821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644008" y="1040542"/>
            <a:ext cx="457200" cy="166877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Прямая со стрелкой 2047"/>
          <p:cNvCxnSpPr>
            <a:stCxn id="5" idx="2"/>
          </p:cNvCxnSpPr>
          <p:nvPr/>
        </p:nvCxnSpPr>
        <p:spPr>
          <a:xfrm flipH="1">
            <a:off x="4211960" y="1040542"/>
            <a:ext cx="360041" cy="166797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441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37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74278" y="339987"/>
            <a:ext cx="5760639" cy="1015663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Взаимодействие логопеда и музыкального руководителя осуществляется по двум направлениям 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462256"/>
            <a:ext cx="4032448" cy="1477328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Коррекционно – развивающее</a:t>
            </a:r>
          </a:p>
          <a:p>
            <a:pPr algn="ctr"/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2467149"/>
            <a:ext cx="3888432" cy="1477328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Информационно – консультативное</a:t>
            </a:r>
          </a:p>
          <a:p>
            <a:pPr algn="ctr"/>
            <a:endParaRPr lang="ru-RU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stCxn id="3" idx="2"/>
          </p:cNvCxnSpPr>
          <p:nvPr/>
        </p:nvCxnSpPr>
        <p:spPr>
          <a:xfrm>
            <a:off x="5954598" y="1355650"/>
            <a:ext cx="936103" cy="11202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2"/>
            <a:endCxn id="5" idx="0"/>
          </p:cNvCxnSpPr>
          <p:nvPr/>
        </p:nvCxnSpPr>
        <p:spPr>
          <a:xfrm flipH="1">
            <a:off x="2339752" y="1355650"/>
            <a:ext cx="3614846" cy="110660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777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67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55776" y="332656"/>
            <a:ext cx="4536504" cy="707886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Взаимодействие логопеда и музыкального руководителя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1626170"/>
            <a:ext cx="4536504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Рекомендации логопеда для музыкального руководителя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1240" y="2924944"/>
            <a:ext cx="4536504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Обсуждение речевого материала к тематическим праздникам 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4149080"/>
            <a:ext cx="4536504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Контроль специалиста за речью детей в процессе занятия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5373216"/>
            <a:ext cx="4536504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Оказание помощи в подготовке к праздникам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72000" y="1040542"/>
            <a:ext cx="1764196" cy="58562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5" idx="0"/>
          </p:cNvCxnSpPr>
          <p:nvPr/>
        </p:nvCxnSpPr>
        <p:spPr>
          <a:xfrm flipH="1">
            <a:off x="5329492" y="2272501"/>
            <a:ext cx="1006704" cy="652443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2"/>
            <a:endCxn id="6" idx="0"/>
          </p:cNvCxnSpPr>
          <p:nvPr/>
        </p:nvCxnSpPr>
        <p:spPr>
          <a:xfrm flipH="1">
            <a:off x="4175956" y="3571275"/>
            <a:ext cx="1153536" cy="57780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2"/>
            <a:endCxn id="7" idx="0"/>
          </p:cNvCxnSpPr>
          <p:nvPr/>
        </p:nvCxnSpPr>
        <p:spPr>
          <a:xfrm flipH="1">
            <a:off x="3095836" y="4795411"/>
            <a:ext cx="1080120" cy="57780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128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004-2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120" y="0"/>
            <a:ext cx="92782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339987"/>
            <a:ext cx="8352928" cy="707886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Основные задачи стоящие перед учителем-логопедом 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музыкальным руководителем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344611"/>
            <a:ext cx="3888432" cy="2031325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Оздоровительные</a:t>
            </a:r>
          </a:p>
          <a:p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Укреплять костно-мышечный аппарат.</a:t>
            </a:r>
          </a:p>
          <a:p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Развивать дыхание.</a:t>
            </a:r>
          </a:p>
          <a:p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Развивать координацию движений и моторные функции.</a:t>
            </a:r>
          </a:p>
          <a:p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Формировать правильную осанку.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3933056"/>
            <a:ext cx="4392488" cy="2308324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Образовательно-воспитательные</a:t>
            </a:r>
          </a:p>
          <a:p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Развивать чувство ритма, способность ощущать в музыке, движениях ритмическую выразительность.</a:t>
            </a:r>
          </a:p>
          <a:p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Формировать способность восприятия музыкальных образов.</a:t>
            </a:r>
          </a:p>
          <a:p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Совершенствовать личностные качества, чувство коллективизма.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1344611"/>
            <a:ext cx="3888432" cy="2862322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Коррекционные</a:t>
            </a:r>
          </a:p>
          <a:p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Развивать речевое дыхание.</a:t>
            </a:r>
          </a:p>
          <a:p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Развивать артикуляционный аппарат.</a:t>
            </a:r>
          </a:p>
          <a:p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Формировать просодические компоненты речи.</a:t>
            </a:r>
          </a:p>
          <a:p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Развивать фонематическое восприятие.</a:t>
            </a:r>
          </a:p>
          <a:p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Развивать грамматический строй и связную речь.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3" idx="2"/>
          </p:cNvCxnSpPr>
          <p:nvPr/>
        </p:nvCxnSpPr>
        <p:spPr>
          <a:xfrm flipH="1">
            <a:off x="4139952" y="1047873"/>
            <a:ext cx="432048" cy="2885183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2"/>
          </p:cNvCxnSpPr>
          <p:nvPr/>
        </p:nvCxnSpPr>
        <p:spPr>
          <a:xfrm>
            <a:off x="4572000" y="1047873"/>
            <a:ext cx="2376264" cy="29673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2"/>
            <a:endCxn id="5" idx="0"/>
          </p:cNvCxnSpPr>
          <p:nvPr/>
        </p:nvCxnSpPr>
        <p:spPr>
          <a:xfrm flipH="1">
            <a:off x="2195736" y="1047873"/>
            <a:ext cx="2376264" cy="29673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171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55776" y="333902"/>
            <a:ext cx="6264696" cy="2154436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Танцевальный кружок</a:t>
            </a:r>
          </a:p>
          <a:p>
            <a:pPr algn="ctr"/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«Маленькие непоседы»</a:t>
            </a:r>
          </a:p>
          <a:p>
            <a:pPr algn="ctr"/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музыкальный руководитель</a:t>
            </a:r>
          </a:p>
          <a:p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высшей квалификационной категории</a:t>
            </a:r>
          </a:p>
          <a:p>
            <a:r>
              <a:rPr lang="ru-RU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Кильдяйкина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Ирина Васильевна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140968"/>
            <a:ext cx="6264696" cy="2031325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Цель работы кружка:</a:t>
            </a:r>
          </a:p>
          <a:p>
            <a:pPr algn="ctr"/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Развитие артистичности, внутренней свободы, раскрытие творческого потенциала ребенка средствами музыкально – ритмических и танцевальных движений.</a:t>
            </a:r>
          </a:p>
          <a:p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овершенствование музыкального слуха, памяти.</a:t>
            </a:r>
          </a:p>
          <a:p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566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004-2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371" y="-46365"/>
            <a:ext cx="92782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27784" y="343063"/>
            <a:ext cx="4284475" cy="400110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800" y="908720"/>
            <a:ext cx="8646680" cy="2031325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Образовательные:</a:t>
            </a:r>
          </a:p>
          <a:p>
            <a:pPr algn="just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Обучать детей танцевальным движениям.</a:t>
            </a:r>
          </a:p>
          <a:p>
            <a:pPr algn="just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Формировать умение слушать музыку, понимать ее настроение, характер, передавать их танцевальными движениями.</a:t>
            </a:r>
          </a:p>
          <a:p>
            <a:pPr algn="just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Формировать пластику, культуру движения, их выразительность.</a:t>
            </a:r>
          </a:p>
          <a:p>
            <a:pPr algn="just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Формировать умение ориентироваться в пространстве.</a:t>
            </a:r>
          </a:p>
          <a:p>
            <a:pPr algn="just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Формировать правильную постановку корпуса. Рук, ног, головы.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661" y="3140968"/>
            <a:ext cx="8646680" cy="1477328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Воспитательные:</a:t>
            </a:r>
            <a:endParaRPr lang="ru-RU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Формировать общую культуру личности ребенка, способность ориентироваться в современном обществе.</a:t>
            </a:r>
          </a:p>
          <a:p>
            <a:pPr algn="just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Формировать нравственно-эстетические отношения между детьми и взрослыми.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1411" y="4813508"/>
            <a:ext cx="8643819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Развивающие:</a:t>
            </a:r>
          </a:p>
          <a:p>
            <a:pPr algn="just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Развивать творческие способности детей.</a:t>
            </a:r>
          </a:p>
          <a:p>
            <a:pPr algn="just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Развивать музыкальный слух и чувство ритма.</a:t>
            </a:r>
          </a:p>
          <a:p>
            <a:pPr algn="just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Развивать воображение и фантазию.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5800" y="6165304"/>
            <a:ext cx="864668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Оздоровительные:</a:t>
            </a:r>
          </a:p>
          <a:p>
            <a:pPr algn="just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Укрепление здоровья детей.</a:t>
            </a:r>
          </a:p>
        </p:txBody>
      </p:sp>
    </p:spTree>
    <p:extLst>
      <p:ext uri="{BB962C8B-B14F-4D97-AF65-F5344CB8AC3E}">
        <p14:creationId xmlns:p14="http://schemas.microsoft.com/office/powerpoint/2010/main" val="3842990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55776" y="333902"/>
            <a:ext cx="6264696" cy="400110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Педагогические принципы: 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1052737"/>
            <a:ext cx="6480720" cy="923330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Принцип доступности и индивидуальности (учет возрастных особенностей, возможностей ребенка, индивидуальный подход к каждому участнику кружка)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2132856"/>
            <a:ext cx="6480720" cy="923330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Принцип постепенного повышения требований (выполнение ребенком все более трудных, новых заданий, постепенное увеличение объема и интенсивности нагрузок)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6283" y="3212976"/>
            <a:ext cx="648072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Принцип систематичности (непрерывность, регулярность занятий)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4303" y="4041938"/>
            <a:ext cx="648072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Принцип сознательности, активности (сознательное отношение ребенка к своим действиям)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530" y="4941168"/>
            <a:ext cx="648072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Принцип повторяемости материала (повторение вырабатываемых двигательных навыков)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5805264"/>
            <a:ext cx="6480720" cy="369332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Принцип наглядности (практический показ движений)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80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" y="241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3788" y="352920"/>
            <a:ext cx="4536504" cy="1015663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Музыкальное развитие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2060847"/>
            <a:ext cx="6480720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цели: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развитие музыкальности детей и их способности эмоционально воспринимать музыку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3789040"/>
            <a:ext cx="6480720" cy="1754326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образовательной работы: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развитие музыкально – художественной деятельности;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приобщение к музыкальному искусству;</a:t>
            </a:r>
          </a:p>
          <a:p>
            <a:pPr marL="285750" indent="-285750">
              <a:buFontTx/>
              <a:buChar char="-"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азвитие воображения и творческой  активности</a:t>
            </a:r>
          </a:p>
          <a:p>
            <a:pPr marL="285750" indent="-285750">
              <a:buFontTx/>
              <a:buChar char="-"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932040" y="1368583"/>
            <a:ext cx="0" cy="69226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644008" y="3261177"/>
            <a:ext cx="0" cy="527863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57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77771" y="345089"/>
            <a:ext cx="4536504" cy="1015663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Музыкальное развитие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3208" y="1714714"/>
            <a:ext cx="5832648" cy="923330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Направления образовательной работы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619532" y="1368582"/>
            <a:ext cx="0" cy="34613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23528" y="3428675"/>
            <a:ext cx="3456383" cy="1089555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творчества: песенного, музыкально – игрового, танцевального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3356992"/>
            <a:ext cx="3456383" cy="1089555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на детских музыкальных инструментах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23643" y="5409272"/>
            <a:ext cx="3456383" cy="1089555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Музыкально – ритмические движения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4648891"/>
            <a:ext cx="1404155" cy="782978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Слушание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71516" y="4593466"/>
            <a:ext cx="1512167" cy="945539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Пение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551834" y="2678373"/>
            <a:ext cx="9798" cy="275349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572552" y="2689221"/>
            <a:ext cx="2555047" cy="66777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2123729" y="2689221"/>
            <a:ext cx="2409943" cy="66777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 стрелкой 1023"/>
          <p:cNvCxnSpPr/>
          <p:nvPr/>
        </p:nvCxnSpPr>
        <p:spPr>
          <a:xfrm flipH="1">
            <a:off x="3779911" y="2641140"/>
            <a:ext cx="781007" cy="231393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Прямая со стрелкой 1027"/>
          <p:cNvCxnSpPr/>
          <p:nvPr/>
        </p:nvCxnSpPr>
        <p:spPr>
          <a:xfrm>
            <a:off x="4585385" y="2678373"/>
            <a:ext cx="706695" cy="219078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Прямая со стрелкой 1037"/>
          <p:cNvCxnSpPr/>
          <p:nvPr/>
        </p:nvCxnSpPr>
        <p:spPr>
          <a:xfrm flipH="1">
            <a:off x="2771799" y="4926785"/>
            <a:ext cx="1008112" cy="205493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Прямая со стрелкой 1040"/>
          <p:cNvCxnSpPr>
            <a:endCxn id="15" idx="1"/>
          </p:cNvCxnSpPr>
          <p:nvPr/>
        </p:nvCxnSpPr>
        <p:spPr>
          <a:xfrm>
            <a:off x="5292080" y="4869160"/>
            <a:ext cx="1079436" cy="19707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056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004-2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242" y="-11810"/>
            <a:ext cx="92782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332656"/>
            <a:ext cx="5760639" cy="400110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Виды и формы музыкальной деятельности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944927"/>
            <a:ext cx="2952328" cy="369332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Музыкальная культура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9822" y="1469087"/>
            <a:ext cx="3132347" cy="369332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Музыкальная деятельность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275" y="1763524"/>
            <a:ext cx="2574286" cy="369332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Восприятие музыки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2307517"/>
            <a:ext cx="3744416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Исполнительство</a:t>
            </a:r>
          </a:p>
          <a:p>
            <a:pPr algn="ctr"/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4111" y="1778822"/>
            <a:ext cx="2574286" cy="369332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Творчество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1972" y="2300354"/>
            <a:ext cx="3816425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Музыкально-образовательная деятельность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48852" y="3096194"/>
            <a:ext cx="2574286" cy="369332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Занятия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5696" y="3717032"/>
            <a:ext cx="5760639" cy="369332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Музыка в повседневной жизни детского сада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1" y="4365104"/>
            <a:ext cx="2638049" cy="1754326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Музыка в быту:</a:t>
            </a:r>
          </a:p>
          <a:p>
            <a:pPr algn="ctr"/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лушание музыки, упражнения, игры, самостоятельной </a:t>
            </a:r>
            <a:r>
              <a:rPr lang="ru-RU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музицирование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утренняя гимнастика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0348" y="4391614"/>
            <a:ext cx="2638049" cy="1754326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Развлечения:</a:t>
            </a:r>
          </a:p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тематические вечера, беседы-концерты, театральные постановки, спектакли, хороводы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3888" y="4391614"/>
            <a:ext cx="1944215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Праздничные утренники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>
            <a:endCxn id="4" idx="0"/>
          </p:cNvCxnSpPr>
          <p:nvPr/>
        </p:nvCxnSpPr>
        <p:spPr>
          <a:xfrm>
            <a:off x="4535995" y="732766"/>
            <a:ext cx="1" cy="212161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5" idx="0"/>
          </p:cNvCxnSpPr>
          <p:nvPr/>
        </p:nvCxnSpPr>
        <p:spPr>
          <a:xfrm>
            <a:off x="4535996" y="1314259"/>
            <a:ext cx="0" cy="154828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535996" y="1838419"/>
            <a:ext cx="0" cy="125777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1" idx="2"/>
          </p:cNvCxnSpPr>
          <p:nvPr/>
        </p:nvCxnSpPr>
        <p:spPr>
          <a:xfrm>
            <a:off x="4535995" y="3465526"/>
            <a:ext cx="1" cy="25150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5" idx="0"/>
          </p:cNvCxnSpPr>
          <p:nvPr/>
        </p:nvCxnSpPr>
        <p:spPr>
          <a:xfrm>
            <a:off x="4535996" y="4086364"/>
            <a:ext cx="0" cy="30525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Прямая со стрелкой 2049"/>
          <p:cNvCxnSpPr>
            <a:endCxn id="13" idx="0"/>
          </p:cNvCxnSpPr>
          <p:nvPr/>
        </p:nvCxnSpPr>
        <p:spPr>
          <a:xfrm flipH="1">
            <a:off x="1498536" y="4086364"/>
            <a:ext cx="1057240" cy="27874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Прямая со стрелкой 2053"/>
          <p:cNvCxnSpPr/>
          <p:nvPr/>
        </p:nvCxnSpPr>
        <p:spPr>
          <a:xfrm>
            <a:off x="6732240" y="4059854"/>
            <a:ext cx="827133" cy="30525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8" name="Прямая со стрелкой 2057"/>
          <p:cNvCxnSpPr/>
          <p:nvPr/>
        </p:nvCxnSpPr>
        <p:spPr>
          <a:xfrm flipH="1" flipV="1">
            <a:off x="2027156" y="2953848"/>
            <a:ext cx="1221696" cy="32701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1" name="Прямая со стрелкой 2060"/>
          <p:cNvCxnSpPr/>
          <p:nvPr/>
        </p:nvCxnSpPr>
        <p:spPr>
          <a:xfrm flipV="1">
            <a:off x="5823138" y="2953848"/>
            <a:ext cx="1322668" cy="32701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9" name="Прямая со стрелкой 2068"/>
          <p:cNvCxnSpPr>
            <a:stCxn id="5" idx="1"/>
          </p:cNvCxnSpPr>
          <p:nvPr/>
        </p:nvCxnSpPr>
        <p:spPr>
          <a:xfrm flipH="1">
            <a:off x="1498536" y="1653753"/>
            <a:ext cx="1471286" cy="10977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2" name="Прямая со стрелкой 2071"/>
          <p:cNvCxnSpPr>
            <a:stCxn id="5" idx="3"/>
          </p:cNvCxnSpPr>
          <p:nvPr/>
        </p:nvCxnSpPr>
        <p:spPr>
          <a:xfrm>
            <a:off x="6102169" y="1653753"/>
            <a:ext cx="1350151" cy="10977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5" name="Прямая со стрелкой 2074"/>
          <p:cNvCxnSpPr>
            <a:stCxn id="5" idx="1"/>
          </p:cNvCxnSpPr>
          <p:nvPr/>
        </p:nvCxnSpPr>
        <p:spPr>
          <a:xfrm>
            <a:off x="2969822" y="1653753"/>
            <a:ext cx="0" cy="65376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8" name="Прямая со стрелкой 2077"/>
          <p:cNvCxnSpPr>
            <a:stCxn id="5" idx="3"/>
          </p:cNvCxnSpPr>
          <p:nvPr/>
        </p:nvCxnSpPr>
        <p:spPr>
          <a:xfrm>
            <a:off x="6102169" y="1653753"/>
            <a:ext cx="0" cy="64660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50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27784" y="332656"/>
            <a:ext cx="5832648" cy="1015663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Формы организации музыкальной деятельности</a:t>
            </a:r>
          </a:p>
          <a:p>
            <a:pPr algn="ctr"/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лево 5"/>
          <p:cNvSpPr/>
          <p:nvPr/>
        </p:nvSpPr>
        <p:spPr>
          <a:xfrm>
            <a:off x="1619672" y="1628800"/>
            <a:ext cx="6840760" cy="1224136"/>
          </a:xfrm>
          <a:prstGeom prst="leftArrow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педагога с детьми</a:t>
            </a:r>
          </a:p>
          <a:p>
            <a:pPr algn="ctr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лево 11"/>
          <p:cNvSpPr/>
          <p:nvPr/>
        </p:nvSpPr>
        <p:spPr>
          <a:xfrm>
            <a:off x="2267744" y="2614768"/>
            <a:ext cx="6192688" cy="1246279"/>
          </a:xfrm>
          <a:prstGeom prst="leftArrow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Самостоятельная деятельность детей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лево 12"/>
          <p:cNvSpPr/>
          <p:nvPr/>
        </p:nvSpPr>
        <p:spPr>
          <a:xfrm>
            <a:off x="3059832" y="3717032"/>
            <a:ext cx="4896544" cy="1224136"/>
          </a:xfrm>
          <a:prstGeom prst="leftArrow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со специалистами ДОО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лево 13"/>
          <p:cNvSpPr/>
          <p:nvPr/>
        </p:nvSpPr>
        <p:spPr>
          <a:xfrm>
            <a:off x="3779912" y="4797152"/>
            <a:ext cx="4177466" cy="1224136"/>
          </a:xfrm>
          <a:prstGeom prst="leftArrow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Сотрудничество с семьей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539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76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27784" y="333670"/>
            <a:ext cx="4536504" cy="707886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воспитателя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режиме дня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1975" y="1268760"/>
            <a:ext cx="4536504" cy="923330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Разучивает движения с отстающими</a:t>
            </a:r>
          </a:p>
          <a:p>
            <a:pPr algn="ctr"/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етьми, напевая мелодию</a:t>
            </a:r>
          </a:p>
          <a:p>
            <a:pPr algn="ctr"/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7" y="2336815"/>
            <a:ext cx="4536504" cy="923330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Обучает игре на музыкальных инструментах (в форме советов, подсказок)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89784" y="3501008"/>
            <a:ext cx="4536504" cy="923330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Организовывает трудовую деятельность детей по обогащению музыкальной среды</a:t>
            </a:r>
          </a:p>
          <a:p>
            <a:pPr algn="ctr"/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587" y="4653136"/>
            <a:ext cx="4536504" cy="923330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Развивает у воспитанников чувство ритма, мелодический слух в процессе проведения дидактических игр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7784" y="5805264"/>
            <a:ext cx="4536504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Привлекает детей к творческим играм</a:t>
            </a:r>
          </a:p>
          <a:p>
            <a:pPr algn="ctr"/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864983" y="1041556"/>
            <a:ext cx="0" cy="22720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2"/>
          </p:cNvCxnSpPr>
          <p:nvPr/>
        </p:nvCxnSpPr>
        <p:spPr>
          <a:xfrm flipH="1">
            <a:off x="1619672" y="1041556"/>
            <a:ext cx="3276364" cy="129525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089224" y="2196446"/>
            <a:ext cx="0" cy="13045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2"/>
            <a:endCxn id="10" idx="0"/>
          </p:cNvCxnSpPr>
          <p:nvPr/>
        </p:nvCxnSpPr>
        <p:spPr>
          <a:xfrm>
            <a:off x="2595839" y="3260145"/>
            <a:ext cx="0" cy="139299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076056" y="4424338"/>
            <a:ext cx="0" cy="138092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368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5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27784" y="333670"/>
            <a:ext cx="4536504" cy="1015663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воспитателя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режиме дня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7944" y="1916832"/>
            <a:ext cx="4536504" cy="1754326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Углубляет музыкальные впечатления детей путем прослушивания музыкальных произведений в группе с помощью технических средств</a:t>
            </a:r>
          </a:p>
          <a:p>
            <a:pPr algn="ctr"/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9592" y="4149080"/>
            <a:ext cx="4536504" cy="1477328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Включает знакомые детям движения, песни, хороводы, музыкальные игры, пьесы на другой НОД</a:t>
            </a:r>
          </a:p>
          <a:p>
            <a:pPr algn="ctr"/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896036" y="1349333"/>
            <a:ext cx="3348372" cy="56749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2"/>
          </p:cNvCxnSpPr>
          <p:nvPr/>
        </p:nvCxnSpPr>
        <p:spPr>
          <a:xfrm flipH="1">
            <a:off x="1115616" y="1349333"/>
            <a:ext cx="3780420" cy="279974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414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004-2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174" y="0"/>
            <a:ext cx="92782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03648" y="1916832"/>
            <a:ext cx="6480719" cy="1631216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воспитателя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музыкальном занятии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52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004-2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174" y="0"/>
            <a:ext cx="92782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03749" y="332656"/>
            <a:ext cx="4536504" cy="707886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Роль воспитателя на празднике</a:t>
            </a:r>
          </a:p>
          <a:p>
            <a:pPr algn="ctr"/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268760"/>
            <a:ext cx="3960440" cy="864096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Выполняет вместе с детьми движения танцев, хороводов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2597" y="2708519"/>
            <a:ext cx="4190144" cy="1440160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Воспитатель-ведущий произносит текст эмоционально, громко, внятно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32040" y="1268760"/>
            <a:ext cx="3960440" cy="864096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Поет песни вместе с детьми (в младших группах, в речевых группах)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46572" y="2709321"/>
            <a:ext cx="3960439" cy="1439358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перестроении детей руками их не трогает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91781" y="4869160"/>
            <a:ext cx="3960440" cy="864096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После утренника убирает на место все атрибуты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644008" y="1040542"/>
            <a:ext cx="31054" cy="382861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2"/>
          </p:cNvCxnSpPr>
          <p:nvPr/>
        </p:nvCxnSpPr>
        <p:spPr>
          <a:xfrm>
            <a:off x="4572001" y="1040542"/>
            <a:ext cx="2448271" cy="22821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2"/>
          </p:cNvCxnSpPr>
          <p:nvPr/>
        </p:nvCxnSpPr>
        <p:spPr>
          <a:xfrm flipH="1">
            <a:off x="2231740" y="1040542"/>
            <a:ext cx="2340261" cy="22821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644008" y="1040542"/>
            <a:ext cx="457200" cy="166877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Прямая со стрелкой 2047"/>
          <p:cNvCxnSpPr>
            <a:stCxn id="5" idx="2"/>
          </p:cNvCxnSpPr>
          <p:nvPr/>
        </p:nvCxnSpPr>
        <p:spPr>
          <a:xfrm flipH="1">
            <a:off x="4211960" y="1040542"/>
            <a:ext cx="360041" cy="166797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0845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714</Words>
  <Application>Microsoft Office PowerPoint</Application>
  <PresentationFormat>Экран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36</cp:revision>
  <dcterms:created xsi:type="dcterms:W3CDTF">2017-11-13T05:58:59Z</dcterms:created>
  <dcterms:modified xsi:type="dcterms:W3CDTF">2017-11-17T05:24:40Z</dcterms:modified>
</cp:coreProperties>
</file>