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18"/>
  </p:notesMasterIdLst>
  <p:sldIdLst>
    <p:sldId id="260" r:id="rId2"/>
    <p:sldId id="26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2" r:id="rId11"/>
    <p:sldId id="271" r:id="rId12"/>
    <p:sldId id="273" r:id="rId13"/>
    <p:sldId id="274" r:id="rId14"/>
    <p:sldId id="275" r:id="rId15"/>
    <p:sldId id="277" r:id="rId16"/>
    <p:sldId id="27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51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382FF-AAAF-41BD-A576-A67D3BC414EE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EEE6E-554E-4BAF-AEC7-E67FB82B27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2193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95C3D-37B6-4F46-B1C2-D554DC38663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0907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54EC-1DA1-44B3-8722-BB710EA85908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5E9-55A3-4B7B-8713-19DCE753E8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5514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54EC-1DA1-44B3-8722-BB710EA85908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5E9-55A3-4B7B-8713-19DCE753E8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6433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54EC-1DA1-44B3-8722-BB710EA85908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5E9-55A3-4B7B-8713-19DCE753E8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161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54EC-1DA1-44B3-8722-BB710EA85908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5E9-55A3-4B7B-8713-19DCE753E8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491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54EC-1DA1-44B3-8722-BB710EA85908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5E9-55A3-4B7B-8713-19DCE753E8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45812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54EC-1DA1-44B3-8722-BB710EA85908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5E9-55A3-4B7B-8713-19DCE753E8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9609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54EC-1DA1-44B3-8722-BB710EA85908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5E9-55A3-4B7B-8713-19DCE753E8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9446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54EC-1DA1-44B3-8722-BB710EA85908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5E9-55A3-4B7B-8713-19DCE753E8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598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54EC-1DA1-44B3-8722-BB710EA85908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5E9-55A3-4B7B-8713-19DCE753E8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034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54EC-1DA1-44B3-8722-BB710EA85908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5E9-55A3-4B7B-8713-19DCE753E8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961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54EC-1DA1-44B3-8722-BB710EA85908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5E9-55A3-4B7B-8713-19DCE753E8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576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54EC-1DA1-44B3-8722-BB710EA85908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5E9-55A3-4B7B-8713-19DCE753E8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3595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54EC-1DA1-44B3-8722-BB710EA85908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5E9-55A3-4B7B-8713-19DCE753E8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8111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54EC-1DA1-44B3-8722-BB710EA85908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5E9-55A3-4B7B-8713-19DCE753E8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496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54EC-1DA1-44B3-8722-BB710EA85908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5E9-55A3-4B7B-8713-19DCE753E8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933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54EC-1DA1-44B3-8722-BB710EA85908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5E9-55A3-4B7B-8713-19DCE753E8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116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554EC-1DA1-44B3-8722-BB710EA85908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11815E9-55A3-4B7B-8713-19DCE753E8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372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5314"/>
            <a:ext cx="12192000" cy="692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55101" y="901874"/>
            <a:ext cx="7889371" cy="218521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  <a:cs typeface="Times New Roman" pitchFamily="18" charset="0"/>
              </a:rPr>
              <a:t>«Инновационные формы работы по развитию речи детей дошкольного возраста»</a:t>
            </a:r>
          </a:p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  <a:cs typeface="Times New Roman" pitchFamily="18" charset="0"/>
              </a:rPr>
              <a:t>( из опыта работы)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6040" y="479715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28048" y="479715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28048" y="479715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43396" y="4254760"/>
            <a:ext cx="3701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Bahnschrift SemiBold SemiConden" panose="020B0502040204020203" pitchFamily="34" charset="0"/>
                <a:cs typeface="Times New Roman" pitchFamily="18" charset="0"/>
              </a:rPr>
              <a:t>подготовила: </a:t>
            </a:r>
            <a:r>
              <a:rPr lang="ru-RU" b="1" dirty="0">
                <a:latin typeface="Bahnschrift SemiBold SemiConden" panose="020B0502040204020203" pitchFamily="34" charset="0"/>
                <a:cs typeface="Times New Roman" pitchFamily="18" charset="0"/>
              </a:rPr>
              <a:t>воспитатель </a:t>
            </a:r>
            <a:r>
              <a:rPr lang="ru-RU" b="1" dirty="0" smtClean="0">
                <a:latin typeface="Bahnschrift SemiBold SemiConden" panose="020B0502040204020203" pitchFamily="34" charset="0"/>
                <a:cs typeface="Times New Roman" pitchFamily="18" charset="0"/>
              </a:rPr>
              <a:t>Гусева О.Н.</a:t>
            </a:r>
            <a:endParaRPr lang="ru-RU" b="1" dirty="0">
              <a:latin typeface="Bahnschrift SemiBold SemiConden" panose="020B0502040204020203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latin typeface="Bahnschrift SemiBold SemiConden" panose="020B0502040204020203" pitchFamily="34" charset="0"/>
                <a:cs typeface="Times New Roman" pitchFamily="18" charset="0"/>
              </a:rPr>
              <a:t>СП </a:t>
            </a:r>
            <a:r>
              <a:rPr lang="ru-RU" sz="1400" b="1" dirty="0" err="1" smtClean="0">
                <a:latin typeface="Bahnschrift SemiBold SemiConden" panose="020B0502040204020203" pitchFamily="34" charset="0"/>
                <a:cs typeface="Times New Roman" pitchFamily="18" charset="0"/>
              </a:rPr>
              <a:t>комб</a:t>
            </a:r>
            <a:r>
              <a:rPr lang="ru-RU" sz="1400" b="1" dirty="0" smtClean="0">
                <a:latin typeface="Bahnschrift SemiBold SemiConden" panose="020B0502040204020203" pitchFamily="34" charset="0"/>
                <a:cs typeface="Times New Roman" pitchFamily="18" charset="0"/>
              </a:rPr>
              <a:t>. вида «Красная шапочка»</a:t>
            </a:r>
          </a:p>
          <a:p>
            <a:pPr algn="ctr">
              <a:defRPr/>
            </a:pPr>
            <a:r>
              <a:rPr lang="ru-RU" sz="1400" b="1" dirty="0" smtClean="0">
                <a:latin typeface="Bahnschrift SemiBold SemiConden" panose="020B0502040204020203" pitchFamily="34" charset="0"/>
                <a:cs typeface="Times New Roman" pitchFamily="18" charset="0"/>
              </a:rPr>
              <a:t>МБДОУ «Планета детства» </a:t>
            </a:r>
            <a:r>
              <a:rPr lang="ru-RU" sz="1400" b="1" dirty="0" err="1" smtClean="0">
                <a:latin typeface="Bahnschrift SemiBold SemiConden" panose="020B0502040204020203" pitchFamily="34" charset="0"/>
                <a:cs typeface="Times New Roman" pitchFamily="18" charset="0"/>
              </a:rPr>
              <a:t>комб</a:t>
            </a:r>
            <a:r>
              <a:rPr lang="ru-RU" sz="1400" b="1" dirty="0" smtClean="0">
                <a:latin typeface="Bahnschrift SemiBold SemiConden" panose="020B0502040204020203" pitchFamily="34" charset="0"/>
                <a:cs typeface="Times New Roman" pitchFamily="18" charset="0"/>
              </a:rPr>
              <a:t>. </a:t>
            </a:r>
            <a:r>
              <a:rPr lang="ru-RU" sz="1400" b="1" dirty="0" smtClean="0">
                <a:latin typeface="Bahnschrift SemiBold SemiConden" panose="020B0502040204020203" pitchFamily="34" charset="0"/>
                <a:cs typeface="Times New Roman" pitchFamily="18" charset="0"/>
              </a:rPr>
              <a:t>в</a:t>
            </a:r>
            <a:r>
              <a:rPr lang="ru-RU" sz="1400" b="1" dirty="0" smtClean="0">
                <a:latin typeface="Bahnschrift SemiBold SemiConden" panose="020B0502040204020203" pitchFamily="34" charset="0"/>
                <a:cs typeface="Times New Roman" pitchFamily="18" charset="0"/>
              </a:rPr>
              <a:t>ида»</a:t>
            </a:r>
            <a:endParaRPr lang="ru-RU" sz="1400" b="1" dirty="0">
              <a:latin typeface="Bahnschrift SemiBold SemiConden" panose="020B0502040204020203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1770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8932" y="1975145"/>
            <a:ext cx="84550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«</a:t>
            </a:r>
            <a:r>
              <a:rPr lang="ru-RU" b="1" i="1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Кинезиология</a:t>
            </a:r>
            <a:r>
              <a:rPr lang="ru-RU" i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»</a:t>
            </a:r>
            <a:r>
              <a:rPr lang="ru-RU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 </a:t>
            </a:r>
            <a:r>
              <a:rPr lang="ru-RU" dirty="0">
                <a:solidFill>
                  <a:srgbClr val="111111"/>
                </a:solidFill>
                <a:latin typeface="Bahnschrift SemiBold Condensed" panose="020B0502040204020203" pitchFamily="34" charset="0"/>
              </a:rPr>
              <a:t>– это наука о </a:t>
            </a:r>
            <a:r>
              <a:rPr lang="ru-RU" b="1" dirty="0">
                <a:solidFill>
                  <a:srgbClr val="111111"/>
                </a:solidFill>
                <a:latin typeface="Bahnschrift SemiBold Condensed" panose="020B0502040204020203" pitchFamily="34" charset="0"/>
              </a:rPr>
              <a:t>развитии</a:t>
            </a:r>
            <a:r>
              <a:rPr lang="ru-RU" dirty="0">
                <a:solidFill>
                  <a:srgbClr val="111111"/>
                </a:solidFill>
                <a:latin typeface="Bahnschrift SemiBold Condensed" panose="020B0502040204020203" pitchFamily="34" charset="0"/>
              </a:rPr>
              <a:t> умственных способностей и физического здоровья через </a:t>
            </a:r>
            <a:r>
              <a:rPr lang="ru-RU" dirty="0" smtClean="0">
                <a:solidFill>
                  <a:srgbClr val="111111"/>
                </a:solidFill>
                <a:latin typeface="Bahnschrift SemiBold Condensed" panose="020B0502040204020203" pitchFamily="34" charset="0"/>
              </a:rPr>
              <a:t>определённые </a:t>
            </a:r>
            <a:r>
              <a:rPr lang="ru-RU" dirty="0">
                <a:solidFill>
                  <a:srgbClr val="111111"/>
                </a:solidFill>
                <a:latin typeface="Bahnschrift SemiBold Condensed" panose="020B0502040204020203" pitchFamily="34" charset="0"/>
              </a:rPr>
              <a:t>физические упражнения, целью которых является снижение утомляемости, повышение способности к произвольному </a:t>
            </a:r>
            <a:r>
              <a:rPr lang="ru-RU" dirty="0" smtClean="0">
                <a:solidFill>
                  <a:srgbClr val="111111"/>
                </a:solidFill>
                <a:latin typeface="Bahnschrift SemiBold Condensed" panose="020B0502040204020203" pitchFamily="34" charset="0"/>
              </a:rPr>
              <a:t>контролю</a:t>
            </a:r>
            <a:r>
              <a:rPr lang="ru-RU" dirty="0">
                <a:solidFill>
                  <a:srgbClr val="111111"/>
                </a:solidFill>
                <a:latin typeface="Bahnschrift SemiBold Condensed" panose="020B0502040204020203" pitchFamily="34" charset="0"/>
              </a:rPr>
              <a:t>.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6087" y="3319117"/>
            <a:ext cx="6035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087" y="3503783"/>
            <a:ext cx="2917054" cy="26185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7681" y="3503783"/>
            <a:ext cx="2901142" cy="26185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8932" y="313151"/>
            <a:ext cx="85740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В своей работе использую </a:t>
            </a:r>
            <a:r>
              <a:rPr lang="ru-RU" i="1" u="sng" dirty="0" smtClean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некоторые  методы  </a:t>
            </a:r>
            <a:r>
              <a:rPr lang="ru-RU" i="1" u="sng" dirty="0" err="1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кинезиологии</a:t>
            </a:r>
            <a:r>
              <a:rPr lang="ru-RU" i="1" u="sng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:</a:t>
            </a:r>
            <a:endParaRPr lang="ru-RU" i="1" u="sng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  <a:p>
            <a:r>
              <a:rPr lang="ru-RU" i="1" u="sng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- пальчиковую гимнастику,  самомассаж пальчиков   (</a:t>
            </a:r>
            <a:r>
              <a:rPr lang="ru-RU" b="1" dirty="0">
                <a:latin typeface="Bahnschrift SemiBold Condensed" panose="020B0502040204020203" pitchFamily="34" charset="0"/>
              </a:rPr>
              <a:t>шишки,   шарики,  прищепки,  сухие бассейны, счётные палочки, су-</a:t>
            </a:r>
            <a:r>
              <a:rPr lang="ru-RU" b="1" dirty="0" err="1">
                <a:latin typeface="Bahnschrift SemiBold Condensed" panose="020B0502040204020203" pitchFamily="34" charset="0"/>
              </a:rPr>
              <a:t>джок</a:t>
            </a:r>
            <a:r>
              <a:rPr lang="ru-RU" b="1" dirty="0">
                <a:latin typeface="Bahnschrift SemiBold Condensed" panose="020B0502040204020203" pitchFamily="34" charset="0"/>
              </a:rPr>
              <a:t>  и </a:t>
            </a:r>
            <a:r>
              <a:rPr lang="ru-RU" b="1" dirty="0" err="1">
                <a:latin typeface="Bahnschrift SemiBold Condensed" panose="020B0502040204020203" pitchFamily="34" charset="0"/>
              </a:rPr>
              <a:t>пр</a:t>
            </a:r>
            <a:r>
              <a:rPr lang="ru-RU" b="1" dirty="0">
                <a:latin typeface="Bahnschrift SemiBold Condensed" panose="020B0502040204020203" pitchFamily="34" charset="0"/>
              </a:rPr>
              <a:t>)</a:t>
            </a:r>
          </a:p>
          <a:p>
            <a:r>
              <a:rPr lang="ru-RU" i="1" u="sng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- дыхательные упражнения;</a:t>
            </a:r>
            <a:endParaRPr lang="ru-RU" dirty="0">
              <a:solidFill>
                <a:srgbClr val="000000"/>
              </a:solidFill>
              <a:latin typeface="Bahnschrift SemiBold Condensed" panose="020B0502040204020203" pitchFamily="34" charset="0"/>
            </a:endParaRPr>
          </a:p>
          <a:p>
            <a:r>
              <a:rPr lang="ru-RU" i="1" u="sng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- глазодвигательные упражнения.</a:t>
            </a:r>
            <a:endParaRPr lang="ru-RU" dirty="0">
              <a:solidFill>
                <a:srgbClr val="000000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026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238" y="256880"/>
            <a:ext cx="86340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rgbClr val="FF0000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Лэпбук</a:t>
            </a:r>
            <a:r>
              <a:rPr lang="ru-RU" sz="1600" dirty="0">
                <a:solidFill>
                  <a:srgbClr val="FF0000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– это игра, творчество, познание и исследование нового, повторение и закрепление изученного, систематизация знаний и просто интересный вид совместной деятельности воспитателя, родителей и </a:t>
            </a:r>
            <a:r>
              <a:rPr lang="ru-RU" sz="1600" dirty="0" smtClean="0">
                <a:solidFill>
                  <a:srgbClr val="000000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ребёнка.</a:t>
            </a:r>
            <a:r>
              <a:rPr lang="ru-RU" sz="1600" b="1" dirty="0"/>
              <a:t> </a:t>
            </a:r>
            <a:endParaRPr lang="ru-RU" sz="1600" dirty="0">
              <a:latin typeface="Bahnschrift SemiBold SemiConden" panose="020B0502040204020203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 В дословном переводе с английского языка </a:t>
            </a:r>
            <a:r>
              <a:rPr lang="ru-RU" sz="1600" dirty="0" err="1">
                <a:solidFill>
                  <a:srgbClr val="000000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лэпбук</a:t>
            </a:r>
            <a:r>
              <a:rPr lang="ru-RU" sz="1600" dirty="0">
                <a:solidFill>
                  <a:srgbClr val="000000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 означает «книга на коленях». Он представляет собой папку или другую прочную картонную основу, на которую </a:t>
            </a:r>
            <a:r>
              <a:rPr lang="ru-RU" sz="1600" dirty="0" smtClean="0">
                <a:solidFill>
                  <a:srgbClr val="000000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наклеены мини </a:t>
            </a:r>
            <a:r>
              <a:rPr lang="ru-RU" sz="1600" dirty="0">
                <a:solidFill>
                  <a:srgbClr val="000000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книжки — простые и фигурные, в виде кармашков, </a:t>
            </a:r>
            <a:r>
              <a:rPr lang="ru-RU" sz="1600" dirty="0" smtClean="0">
                <a:solidFill>
                  <a:srgbClr val="000000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вкладышей, блокнотов, которые в свою очередь раскрываются, что очень по вкусу маленьким исследователям и любителям тайн. </a:t>
            </a:r>
            <a:r>
              <a:rPr lang="ru-RU" sz="1600" dirty="0">
                <a:solidFill>
                  <a:srgbClr val="000000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В них </a:t>
            </a:r>
            <a:r>
              <a:rPr lang="ru-RU" sz="1600" dirty="0">
                <a:solidFill>
                  <a:srgbClr val="000000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организован и записан изучаемый материал. Было бы даже правильнее определить </a:t>
            </a:r>
            <a:r>
              <a:rPr lang="ru-RU" sz="1600" dirty="0" err="1">
                <a:solidFill>
                  <a:srgbClr val="000000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лэпбук</a:t>
            </a:r>
            <a:r>
              <a:rPr lang="ru-RU" sz="1600" dirty="0">
                <a:solidFill>
                  <a:srgbClr val="000000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 не как средство обучения, а как </a:t>
            </a:r>
            <a:r>
              <a:rPr lang="ru-RU" sz="1600" i="1" dirty="0">
                <a:solidFill>
                  <a:srgbClr val="000000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особую форму организации учебного материала</a:t>
            </a:r>
            <a:r>
              <a:rPr lang="ru-RU" sz="1600" dirty="0">
                <a:solidFill>
                  <a:srgbClr val="000000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Bahnschrift SemiBold SemiConden" panose="020B0502040204020203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4348" y="2734888"/>
            <a:ext cx="7331826" cy="401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6794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2095" y="357447"/>
            <a:ext cx="7971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Bahnschrift SemiLight SemiConde" panose="020B0502040204020203" pitchFamily="34" charset="0"/>
              </a:rPr>
              <a:t>Интерактивные формы и методы работы с детьми дошкольного возраста</a:t>
            </a:r>
            <a:endParaRPr lang="ru-RU" dirty="0">
              <a:solidFill>
                <a:srgbClr val="FF0000"/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5636" y="850821"/>
            <a:ext cx="89528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00B0F0"/>
                </a:solidFill>
                <a:latin typeface="Bahnschrift SemiBold SemiConden" panose="020B0502040204020203" pitchFamily="34" charset="0"/>
              </a:rPr>
              <a:t>Формы организации интерактивного взаимодействия:</a:t>
            </a:r>
            <a:endParaRPr lang="ru-RU" sz="1600" dirty="0">
              <a:solidFill>
                <a:srgbClr val="00B0F0"/>
              </a:solidFill>
              <a:latin typeface="Bahnschrift SemiBold SemiConden" panose="020B0502040204020203" pitchFamily="34" charset="0"/>
            </a:endParaRP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Bahnschrift SemiBold SemiConden" panose="020B0502040204020203" pitchFamily="34" charset="0"/>
              </a:rPr>
              <a:t>1) Индивидуальная (каждый участник выполняет задание самостоятельно);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Bahnschrift SemiBold SemiConden" panose="020B0502040204020203" pitchFamily="34" charset="0"/>
              </a:rPr>
              <a:t>2) Парная (задание выполняется в паре);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Bahnschrift SemiBold SemiConden" panose="020B0502040204020203" pitchFamily="34" charset="0"/>
              </a:rPr>
              <a:t>3) Групповая (задание выполняется в подгруппах);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Bahnschrift SemiBold SemiConden" panose="020B0502040204020203" pitchFamily="34" charset="0"/>
              </a:rPr>
              <a:t>4) Коллективная или фронтальная (все участники выполняют задание одновременно);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Bahnschrift SemiBold SemiConden" panose="020B0502040204020203" pitchFamily="34" charset="0"/>
              </a:rPr>
              <a:t>5) Планетарная (группа участников получает общее задание, например, разработать проект; разбивается на подгруппы, каждая из которых разрабатывает свой проект, затем озвучивает свой вариант проекта; после этого выбирают лучшие идеи, которые составляют общий проект).</a:t>
            </a:r>
            <a:endParaRPr lang="ru-RU" sz="1600" b="0" i="0" dirty="0">
              <a:solidFill>
                <a:srgbClr val="000000"/>
              </a:solidFill>
              <a:effectLst/>
              <a:latin typeface="Bahnschrift SemiBold SemiConden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6953" y="3150524"/>
            <a:ext cx="85870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Bahnschrift SemiBold SemiConden" panose="020B0502040204020203" pitchFamily="34" charset="0"/>
              </a:rPr>
              <a:t>Во </a:t>
            </a:r>
            <a:r>
              <a:rPr lang="he-IL" sz="1600" dirty="0">
                <a:latin typeface="Bahnschrift SemiBold SemiConden" panose="020B0502040204020203" pitchFamily="34" charset="0"/>
              </a:rPr>
              <a:t>׀׀ </a:t>
            </a:r>
            <a:r>
              <a:rPr lang="ru-RU" sz="1600" dirty="0">
                <a:latin typeface="Bahnschrift SemiBold SemiConden" panose="020B0502040204020203" pitchFamily="34" charset="0"/>
              </a:rPr>
              <a:t>младшей группе проводится — </a:t>
            </a:r>
            <a:r>
              <a:rPr lang="ru-RU" sz="1600" dirty="0" smtClean="0">
                <a:latin typeface="Bahnschrift SemiBold SemiConden" panose="020B0502040204020203" pitchFamily="34" charset="0"/>
              </a:rPr>
              <a:t> хоровод</a:t>
            </a:r>
            <a:r>
              <a:rPr lang="ru-RU" sz="1600" dirty="0">
                <a:latin typeface="Bahnschrift SemiBold SemiConden" panose="020B0502040204020203" pitchFamily="34" charset="0"/>
              </a:rPr>
              <a:t>; </a:t>
            </a:r>
            <a:endParaRPr lang="ru-RU" sz="1600" dirty="0" smtClean="0">
              <a:latin typeface="Bahnschrift SemiBold SemiConden" panose="020B0502040204020203" pitchFamily="34" charset="0"/>
            </a:endParaRPr>
          </a:p>
          <a:p>
            <a:r>
              <a:rPr lang="ru-RU" sz="1600" dirty="0" smtClean="0">
                <a:latin typeface="Bahnschrift SemiBold SemiConden" panose="020B0502040204020203" pitchFamily="34" charset="0"/>
              </a:rPr>
              <a:t>в </a:t>
            </a:r>
            <a:r>
              <a:rPr lang="ru-RU" sz="1600" dirty="0">
                <a:latin typeface="Bahnschrift SemiBold SemiConden" panose="020B0502040204020203" pitchFamily="34" charset="0"/>
              </a:rPr>
              <a:t>средней группе - работа в парах, хоровод, цепочка, карусель; </a:t>
            </a:r>
            <a:endParaRPr lang="ru-RU" sz="1600" dirty="0" smtClean="0">
              <a:latin typeface="Bahnschrift SemiBold SemiConden" panose="020B0502040204020203" pitchFamily="34" charset="0"/>
            </a:endParaRPr>
          </a:p>
          <a:p>
            <a:r>
              <a:rPr lang="ru-RU" sz="1600" dirty="0" smtClean="0">
                <a:latin typeface="Bahnschrift SemiBold SemiConden" panose="020B0502040204020203" pitchFamily="34" charset="0"/>
              </a:rPr>
              <a:t>в старшей группе -  </a:t>
            </a:r>
            <a:r>
              <a:rPr lang="ru-RU" sz="1600" dirty="0">
                <a:latin typeface="Bahnschrift SemiBold SemiConden" panose="020B0502040204020203" pitchFamily="34" charset="0"/>
              </a:rPr>
              <a:t>работа </a:t>
            </a:r>
            <a:r>
              <a:rPr lang="ru-RU" sz="1600" dirty="0" smtClean="0">
                <a:latin typeface="Bahnschrift SemiBold SemiConden" panose="020B0502040204020203" pitchFamily="34" charset="0"/>
              </a:rPr>
              <a:t> </a:t>
            </a:r>
            <a:r>
              <a:rPr lang="ru-RU" sz="1600" dirty="0">
                <a:latin typeface="Bahnschrift SemiBold SemiConden" panose="020B0502040204020203" pitchFamily="34" charset="0"/>
              </a:rPr>
              <a:t>в парах, хоровод, цепочка, карусель, интервью, работа в малых группах (тройках, аквариум</a:t>
            </a:r>
            <a:r>
              <a:rPr lang="ru-RU" sz="1600" dirty="0" smtClean="0">
                <a:latin typeface="Bahnschrift SemiBold SemiConden" panose="020B0502040204020203" pitchFamily="34" charset="0"/>
              </a:rPr>
              <a:t>);</a:t>
            </a:r>
          </a:p>
          <a:p>
            <a:r>
              <a:rPr lang="ru-RU" sz="1600" dirty="0" smtClean="0">
                <a:latin typeface="Bahnschrift SemiBold SemiConden" panose="020B0502040204020203" pitchFamily="34" charset="0"/>
              </a:rPr>
              <a:t> </a:t>
            </a:r>
            <a:r>
              <a:rPr lang="ru-RU" sz="1600" dirty="0">
                <a:latin typeface="Bahnschrift SemiBold SemiConden" panose="020B0502040204020203" pitchFamily="34" charset="0"/>
              </a:rPr>
              <a:t>в подготовительной к школе группе —работа в парах, хоровод, цепочка, карусель, интервью, работа в малых группах (тройках, аквариум, большой круг, дерево знаний). </a:t>
            </a:r>
          </a:p>
        </p:txBody>
      </p:sp>
    </p:spTree>
    <p:extLst>
      <p:ext uri="{BB962C8B-B14F-4D97-AF65-F5344CB8AC3E}">
        <p14:creationId xmlns:p14="http://schemas.microsoft.com/office/powerpoint/2010/main" xmlns="" val="198244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1644" y="814647"/>
            <a:ext cx="846235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ahnschrift SemiBold SemiConden" panose="020B0502040204020203" pitchFamily="34" charset="0"/>
              </a:rPr>
              <a:t>          </a:t>
            </a:r>
            <a:r>
              <a:rPr lang="ru-RU" sz="1600" dirty="0" smtClean="0">
                <a:latin typeface="Bahnschrift SemiBold SemiConden" panose="020B0502040204020203" pitchFamily="34" charset="0"/>
              </a:rPr>
              <a:t>Так</a:t>
            </a:r>
            <a:r>
              <a:rPr lang="ru-RU" sz="1600" dirty="0">
                <a:latin typeface="Bahnschrift SemiBold SemiConden" panose="020B0502040204020203" pitchFamily="34" charset="0"/>
              </a:rPr>
              <a:t>, используя </a:t>
            </a:r>
            <a:r>
              <a:rPr lang="ru-RU" u="sng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«Работу в парах», </a:t>
            </a:r>
            <a:r>
              <a:rPr lang="ru-RU" sz="1600" dirty="0">
                <a:latin typeface="Bahnschrift SemiBold SemiConden" panose="020B0502040204020203" pitchFamily="34" charset="0"/>
              </a:rPr>
              <a:t>дети учатся взаимодействовать друг с другом, объединяясь в пары по желанию. Работая в паре, дети совершенствуют умение договариваться, последовательно, сообща выполнять работу. Интерактивное обучение в парах помогает выработать навыки сотрудничества в ситуации камерного общения</a:t>
            </a:r>
            <a:r>
              <a:rPr lang="ru-RU" sz="1600" dirty="0" smtClean="0">
                <a:latin typeface="Bahnschrift SemiBold SemiConden" panose="020B0502040204020203" pitchFamily="34" charset="0"/>
              </a:rPr>
              <a:t>.</a:t>
            </a:r>
          </a:p>
          <a:p>
            <a:r>
              <a:rPr lang="ru-RU" sz="1600" dirty="0">
                <a:latin typeface="Bahnschrift SemiBold SemiConden" panose="020B0502040204020203" pitchFamily="34" charset="0"/>
              </a:rPr>
              <a:t> </a:t>
            </a:r>
            <a:r>
              <a:rPr lang="ru-RU" sz="1600" dirty="0" smtClean="0">
                <a:latin typeface="Bahnschrift SemiBold SemiConden" panose="020B0502040204020203" pitchFamily="34" charset="0"/>
              </a:rPr>
              <a:t>          </a:t>
            </a:r>
            <a:r>
              <a:rPr lang="ru-RU" sz="1600" dirty="0">
                <a:latin typeface="Bahnschrift SemiBold SemiConden" panose="020B0502040204020203" pitchFamily="34" charset="0"/>
              </a:rPr>
              <a:t>В процессе использования технологии </a:t>
            </a:r>
            <a:r>
              <a:rPr lang="ru-RU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«Хоровод», </a:t>
            </a:r>
            <a:r>
              <a:rPr lang="ru-RU" sz="1600" dirty="0">
                <a:latin typeface="Bahnschrift SemiBold SemiConden" panose="020B0502040204020203" pitchFamily="34" charset="0"/>
              </a:rPr>
              <a:t>у детей развивается умение выслушивать ответы и не перебивать друг друга</a:t>
            </a:r>
            <a:r>
              <a:rPr lang="ru-RU" sz="1600" dirty="0" smtClean="0">
                <a:latin typeface="Bahnschrift SemiBold SemiConden" panose="020B0502040204020203" pitchFamily="34" charset="0"/>
              </a:rPr>
              <a:t>.</a:t>
            </a:r>
          </a:p>
          <a:p>
            <a:r>
              <a:rPr lang="ru-RU" sz="1600" dirty="0">
                <a:latin typeface="Bahnschrift SemiBold SemiConden" panose="020B0502040204020203" pitchFamily="34" charset="0"/>
              </a:rPr>
              <a:t> </a:t>
            </a:r>
            <a:r>
              <a:rPr lang="ru-RU" sz="1600" dirty="0" smtClean="0">
                <a:latin typeface="Bahnschrift SemiBold SemiConden" panose="020B0502040204020203" pitchFamily="34" charset="0"/>
              </a:rPr>
              <a:t>         </a:t>
            </a:r>
            <a:r>
              <a:rPr lang="ru-RU" sz="1600" dirty="0">
                <a:latin typeface="Bahnschrift SemiBold SemiConden" panose="020B0502040204020203" pitchFamily="34" charset="0"/>
              </a:rPr>
              <a:t>Интерактивная технология </a:t>
            </a:r>
            <a:r>
              <a:rPr lang="ru-RU" dirty="0" smtClean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«Цепочка» </a:t>
            </a:r>
            <a:r>
              <a:rPr lang="ru-RU" sz="1600" dirty="0" smtClean="0">
                <a:latin typeface="Bahnschrift SemiBold SemiConden" panose="020B0502040204020203" pitchFamily="34" charset="0"/>
              </a:rPr>
              <a:t> </a:t>
            </a:r>
            <a:r>
              <a:rPr lang="ru-RU" sz="1600" dirty="0">
                <a:latin typeface="Bahnschrift SemiBold SemiConden" panose="020B0502040204020203" pitchFamily="34" charset="0"/>
              </a:rPr>
              <a:t>помогает </a:t>
            </a:r>
            <a:r>
              <a:rPr lang="ru-RU" sz="1600" dirty="0" smtClean="0">
                <a:latin typeface="Bahnschrift SemiBold SemiConden" panose="020B0502040204020203" pitchFamily="34" charset="0"/>
              </a:rPr>
              <a:t> формировать у </a:t>
            </a:r>
            <a:r>
              <a:rPr lang="ru-RU" sz="1600" dirty="0">
                <a:latin typeface="Bahnschrift SemiBold SemiConden" panose="020B0502040204020203" pitchFamily="34" charset="0"/>
              </a:rPr>
              <a:t>детей дошкольного возраста </a:t>
            </a:r>
            <a:r>
              <a:rPr lang="ru-RU" sz="1600" dirty="0" smtClean="0">
                <a:latin typeface="Bahnschrift SemiBold SemiConden" panose="020B0502040204020203" pitchFamily="34" charset="0"/>
              </a:rPr>
              <a:t>умение </a:t>
            </a:r>
            <a:r>
              <a:rPr lang="ru-RU" sz="1600" dirty="0">
                <a:latin typeface="Bahnschrift SemiBold SemiConden" panose="020B0502040204020203" pitchFamily="34" charset="0"/>
              </a:rPr>
              <a:t>работать в команде. Основу этой технологии составляет последовательное решение каждым участником одной задачи. Наличие общей цели, одного общего результата создает обстановку сопереживания и взаимопомощи, заставляет общаться друг с другом, предлагать варианты решений задания. </a:t>
            </a:r>
            <a:endParaRPr lang="ru-RU" sz="1600" dirty="0" smtClean="0">
              <a:latin typeface="Bahnschrift SemiBold SemiConden" panose="020B0502040204020203" pitchFamily="34" charset="0"/>
            </a:endParaRPr>
          </a:p>
          <a:p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smtClean="0">
                <a:latin typeface="Bahnschrift SemiBold SemiConden" panose="020B0502040204020203" pitchFamily="34" charset="0"/>
              </a:rPr>
              <a:t>           </a:t>
            </a:r>
            <a:r>
              <a:rPr lang="ru-RU" sz="1600" dirty="0" smtClean="0">
                <a:latin typeface="Bahnschrift SemiBold SemiConden" panose="020B0502040204020203" pitchFamily="34" charset="0"/>
              </a:rPr>
              <a:t> Технология </a:t>
            </a:r>
            <a:r>
              <a:rPr lang="ru-RU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«Карусель» </a:t>
            </a:r>
            <a:r>
              <a:rPr lang="ru-RU" sz="1600" dirty="0">
                <a:latin typeface="Bahnschrift SemiBold SemiConden" panose="020B0502040204020203" pitchFamily="34" charset="0"/>
              </a:rPr>
              <a:t>внедряется для организации работы в парах. Именно динамическая пара обладает большим коммуникативным потенциалом, и это стимулирует общение между детьми. «Карусель» формирует у ребенка такие нравственно-волевые качества, как взаимопомощь, навыки сотрудничества</a:t>
            </a:r>
            <a:r>
              <a:rPr lang="ru-RU" sz="1600" dirty="0" smtClean="0">
                <a:latin typeface="Bahnschrift SemiBold SemiConden" panose="020B0502040204020203" pitchFamily="34" charset="0"/>
              </a:rPr>
              <a:t>.</a:t>
            </a:r>
          </a:p>
          <a:p>
            <a:r>
              <a:rPr lang="ru-RU" dirty="0">
                <a:latin typeface="Bahnschrift SemiBold SemiConden" panose="020B0502040204020203" pitchFamily="34" charset="0"/>
              </a:rPr>
              <a:t> </a:t>
            </a:r>
            <a:r>
              <a:rPr lang="ru-RU" dirty="0" smtClean="0">
                <a:latin typeface="Bahnschrift SemiBold SemiConden" panose="020B0502040204020203" pitchFamily="34" charset="0"/>
              </a:rPr>
              <a:t>            </a:t>
            </a:r>
            <a:r>
              <a:rPr lang="ru-RU" sz="1600" dirty="0">
                <a:latin typeface="Bahnschrift SemiBold SemiConden" panose="020B0502040204020203" pitchFamily="34" charset="0"/>
              </a:rPr>
              <a:t>Интерактивная технология </a:t>
            </a:r>
            <a:r>
              <a:rPr lang="ru-RU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«Интервью» </a:t>
            </a:r>
            <a:r>
              <a:rPr lang="ru-RU" sz="1600" dirty="0">
                <a:latin typeface="Bahnschrift SemiBold SemiConden" panose="020B0502040204020203" pitchFamily="34" charset="0"/>
              </a:rPr>
              <a:t>используется на этапе закрепления или обобщения знаний, подведения итогов работы. Благодаря использованию этой технологии у детей активно развивается диалогическая речь, которая побуждает их к взаимодействию «</a:t>
            </a:r>
            <a:r>
              <a:rPr lang="ru-RU" sz="1600" dirty="0" smtClean="0">
                <a:latin typeface="Bahnschrift SemiBold SemiConden" panose="020B0502040204020203" pitchFamily="34" charset="0"/>
              </a:rPr>
              <a:t>взрослый-ребёнок</a:t>
            </a:r>
            <a:r>
              <a:rPr lang="ru-RU" sz="1600" dirty="0">
                <a:latin typeface="Bahnschrift SemiBold SemiConden" panose="020B0502040204020203" pitchFamily="34" charset="0"/>
              </a:rPr>
              <a:t>», «</a:t>
            </a:r>
            <a:r>
              <a:rPr lang="ru-RU" sz="1600" dirty="0" smtClean="0">
                <a:latin typeface="Bahnschrift SemiBold SemiConden" panose="020B0502040204020203" pitchFamily="34" charset="0"/>
              </a:rPr>
              <a:t>ребёнок-ребёнок</a:t>
            </a:r>
            <a:r>
              <a:rPr lang="ru-RU" sz="1600" dirty="0">
                <a:latin typeface="Bahnschrift SemiBold SemiConden" panose="020B0502040204020203" pitchFamily="34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xmlns="" val="176157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0451" y="897775"/>
            <a:ext cx="8653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11111"/>
                </a:solidFill>
                <a:latin typeface="Bahnschrift SemiBold Condensed" panose="020B0502040204020203" pitchFamily="34" charset="0"/>
              </a:rPr>
              <a:t>Анимация </a:t>
            </a:r>
            <a:r>
              <a:rPr lang="ru-RU" dirty="0">
                <a:solidFill>
                  <a:srgbClr val="111111"/>
                </a:solidFill>
                <a:latin typeface="Bahnschrift SemiBold Condensed" panose="020B0502040204020203" pitchFamily="34" charset="0"/>
              </a:rPr>
              <a:t>активизирует внимание </a:t>
            </a:r>
            <a:r>
              <a:rPr lang="ru-RU" dirty="0" smtClean="0">
                <a:solidFill>
                  <a:srgbClr val="111111"/>
                </a:solidFill>
                <a:latin typeface="Bahnschrift SemiBold Condensed" panose="020B0502040204020203" pitchFamily="34" charset="0"/>
              </a:rPr>
              <a:t>детей,</a:t>
            </a:r>
            <a:r>
              <a:rPr lang="ru-RU" dirty="0">
                <a:solidFill>
                  <a:srgbClr val="111111"/>
                </a:solidFill>
                <a:latin typeface="Bahnschrift SemiBold Condensed" panose="020B0502040204020203" pitchFamily="34" charset="0"/>
              </a:rPr>
              <a:t> </a:t>
            </a:r>
            <a:r>
              <a:rPr lang="ru-RU" b="1" dirty="0">
                <a:solidFill>
                  <a:srgbClr val="111111"/>
                </a:solidFill>
                <a:latin typeface="Bahnschrift SemiBold Condensed" panose="020B0502040204020203" pitchFamily="34" charset="0"/>
              </a:rPr>
              <a:t>развивает</a:t>
            </a:r>
            <a:r>
              <a:rPr lang="ru-RU" dirty="0">
                <a:solidFill>
                  <a:srgbClr val="111111"/>
                </a:solidFill>
                <a:latin typeface="Bahnschrift SemiBold Condensed" panose="020B0502040204020203" pitchFamily="34" charset="0"/>
              </a:rPr>
              <a:t> ассоциативное мышление, а умело подобранные задания, создают позитивную психологическую атмосферу сотрудничества.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8145" y="407324"/>
            <a:ext cx="83958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                               Использование </a:t>
            </a:r>
            <a:r>
              <a:rPr lang="ru-RU" sz="20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интерактивных игр в речевом развитии дошкольников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/>
            </a:r>
            <a:b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0451" y="6394948"/>
            <a:ext cx="1720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u="sng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0401" y="1654233"/>
            <a:ext cx="3979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« Четвёртый лишний»</a:t>
            </a:r>
            <a:endParaRPr lang="ru-RU" sz="3200" dirty="0"/>
          </a:p>
        </p:txBody>
      </p:sp>
      <p:pic>
        <p:nvPicPr>
          <p:cNvPr id="13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083" y="2481548"/>
            <a:ext cx="1799859" cy="29759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7357" y="2481548"/>
            <a:ext cx="1878677" cy="29759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7225" y="2481546"/>
            <a:ext cx="2086494" cy="2975958"/>
          </a:xfrm>
          <a:prstGeom prst="rect">
            <a:avLst/>
          </a:prstGeom>
        </p:spPr>
      </p:pic>
      <p:pic>
        <p:nvPicPr>
          <p:cNvPr id="16" name="Picture 2" descr="Виктор Драгунский - биография, фото, личная жизнь, книги, смерть. 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9791" y="2481547"/>
            <a:ext cx="2097211" cy="297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7921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>
        <p14:reveal thruBlk="1"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1667" y="563671"/>
            <a:ext cx="83423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Bahnschrift SemiBold SemiConden" panose="020B0502040204020203" pitchFamily="34" charset="0"/>
              </a:rPr>
              <a:t>В результате проведённой работы</a:t>
            </a:r>
            <a:r>
              <a:rPr lang="ru-RU" dirty="0">
                <a:solidFill>
                  <a:srgbClr val="000000"/>
                </a:solidFill>
                <a:latin typeface="Bahnschrift SemiBold SemiConden" panose="020B0502040204020203" pitchFamily="34" charset="0"/>
              </a:rPr>
              <a:t>  </a:t>
            </a:r>
            <a:r>
              <a:rPr lang="ru-RU" dirty="0" smtClean="0">
                <a:solidFill>
                  <a:srgbClr val="000000"/>
                </a:solidFill>
                <a:latin typeface="Bahnschrift SemiBold SemiConden" panose="020B0502040204020203" pitchFamily="34" charset="0"/>
              </a:rPr>
              <a:t> у </a:t>
            </a:r>
            <a:r>
              <a:rPr lang="ru-RU" dirty="0">
                <a:solidFill>
                  <a:srgbClr val="000000"/>
                </a:solidFill>
                <a:latin typeface="Bahnschrift SemiBold SemiConden" panose="020B0502040204020203" pitchFamily="34" charset="0"/>
              </a:rPr>
              <a:t>детей повысилась  речевая активность, пополнился  словарный запас, соответствующий их возрасту. Дети  </a:t>
            </a:r>
            <a:r>
              <a:rPr lang="ru-RU" dirty="0" smtClean="0">
                <a:solidFill>
                  <a:srgbClr val="00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Bahnschrift SemiBold SemiConden" panose="020B0502040204020203" pitchFamily="34" charset="0"/>
              </a:rPr>
              <a:t>свободно общаются со сверстниками и взрослыми, активно пользуются формами речевого этикета .</a:t>
            </a:r>
            <a:r>
              <a:rPr lang="ru-RU" dirty="0" smtClean="0">
                <a:solidFill>
                  <a:srgbClr val="000000"/>
                </a:solidFill>
                <a:latin typeface="Bahnschrift SemiBold SemiConden" panose="020B0502040204020203" pitchFamily="34" charset="0"/>
              </a:rPr>
              <a:t>  </a:t>
            </a:r>
            <a:r>
              <a:rPr lang="ru-RU" dirty="0">
                <a:solidFill>
                  <a:srgbClr val="000000"/>
                </a:solidFill>
                <a:latin typeface="Bahnschrift SemiBold SemiConden" panose="020B0502040204020203" pitchFamily="34" charset="0"/>
              </a:rPr>
              <a:t>Дети </a:t>
            </a:r>
            <a:r>
              <a:rPr lang="ru-RU" dirty="0" smtClean="0">
                <a:solidFill>
                  <a:srgbClr val="000000"/>
                </a:solidFill>
                <a:latin typeface="Bahnschrift SemiBold SemiConden" panose="020B0502040204020203" pitchFamily="34" charset="0"/>
              </a:rPr>
              <a:t>с удовольствием изучают стихотворения,  скороговорки, отгадывают загадки, с помощью </a:t>
            </a:r>
            <a:r>
              <a:rPr lang="ru-RU" dirty="0" err="1" smtClean="0">
                <a:solidFill>
                  <a:srgbClr val="000000"/>
                </a:solidFill>
                <a:latin typeface="Bahnschrift SemiBold SemiConden" panose="020B0502040204020203" pitchFamily="34" charset="0"/>
              </a:rPr>
              <a:t>мнемотаблиц</a:t>
            </a:r>
            <a:r>
              <a:rPr lang="ru-RU" dirty="0" smtClean="0">
                <a:solidFill>
                  <a:srgbClr val="000000"/>
                </a:solidFill>
                <a:latin typeface="Bahnschrift SemiBold SemiConden" panose="020B0502040204020203" pitchFamily="34" charset="0"/>
              </a:rPr>
              <a:t>  составляют рассказы по предметным и по серии сюжетных </a:t>
            </a:r>
            <a:r>
              <a:rPr lang="ru-RU" dirty="0" err="1" smtClean="0">
                <a:solidFill>
                  <a:srgbClr val="000000"/>
                </a:solidFill>
                <a:latin typeface="Bahnschrift SemiBold SemiConden" panose="020B0502040204020203" pitchFamily="34" charset="0"/>
              </a:rPr>
              <a:t>картинкок</a:t>
            </a:r>
            <a:r>
              <a:rPr lang="ru-RU" dirty="0" smtClean="0">
                <a:solidFill>
                  <a:srgbClr val="000000"/>
                </a:solidFill>
                <a:latin typeface="Bahnschrift SemiBold SemiConden" panose="020B0502040204020203" pitchFamily="34" charset="0"/>
              </a:rPr>
              <a:t>., узнают некоторых писателей и поэтов по фото,  </a:t>
            </a:r>
            <a:r>
              <a:rPr lang="ru-RU" dirty="0">
                <a:solidFill>
                  <a:srgbClr val="000000"/>
                </a:solidFill>
                <a:latin typeface="Bahnschrift SemiBold SemiConden" panose="020B0502040204020203" pitchFamily="34" charset="0"/>
              </a:rPr>
              <a:t>а также участвуют в конкурсах выразительного чтения на разных уровнях</a:t>
            </a:r>
            <a:r>
              <a:rPr lang="ru-RU" dirty="0" smtClean="0">
                <a:solidFill>
                  <a:srgbClr val="000000"/>
                </a:solidFill>
                <a:latin typeface="Bahnschrift SemiBold SemiConden" panose="020B0502040204020203" pitchFamily="34" charset="0"/>
              </a:rPr>
              <a:t>.</a:t>
            </a:r>
          </a:p>
          <a:p>
            <a:endParaRPr lang="ru-RU" dirty="0">
              <a:solidFill>
                <a:srgbClr val="000000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5828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3777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6718" y="651353"/>
            <a:ext cx="83172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2800" b="1" dirty="0">
                <a:solidFill>
                  <a:srgbClr val="111111"/>
                </a:solidFill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Актуальность</a:t>
            </a:r>
            <a:r>
              <a:rPr lang="ru-RU" sz="2800" dirty="0">
                <a:solidFill>
                  <a:srgbClr val="111111"/>
                </a:solidFill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 </a:t>
            </a:r>
            <a:endParaRPr lang="ru-RU" sz="2800" dirty="0">
              <a:latin typeface="Bahnschrift SemiBold Condensed" panose="020B0502040204020203" pitchFamily="34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 Проблема формирования речи у детей дошкольного возраста актуальна на сегодняшний день. Формирование речи у дошкольников является важной и трудно решаемой задачей.  </a:t>
            </a:r>
            <a:r>
              <a:rPr lang="ru-RU" dirty="0" smtClean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Развитие речи  </a:t>
            </a:r>
            <a:r>
              <a:rPr lang="ru-RU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необходимо как для подготовки детей к предстоящему школьному обучению, так и для комфортного общения с окружающими. </a:t>
            </a:r>
            <a:endParaRPr lang="ru-RU" dirty="0">
              <a:effectLst/>
              <a:latin typeface="Bahnschrift SemiBold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6718" y="2523417"/>
            <a:ext cx="8317282" cy="4754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Стало очевидно, что необходимо изменение способов работы воспитателя на занятиях по </a:t>
            </a:r>
            <a:r>
              <a:rPr lang="ru-RU" b="1" dirty="0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развитию речи дошкольников</a:t>
            </a:r>
            <a:r>
              <a:rPr lang="ru-RU" dirty="0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 последнее время всё чаще поднимается вопрос о применении </a:t>
            </a:r>
            <a:r>
              <a:rPr lang="ru-RU" b="1" dirty="0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инновационных технологий в ДОУ</a:t>
            </a:r>
            <a:r>
              <a:rPr lang="ru-RU" dirty="0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так как внедрение </a:t>
            </a:r>
            <a:r>
              <a:rPr lang="ru-RU" b="1" dirty="0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инноваций</a:t>
            </a:r>
            <a:r>
              <a:rPr lang="ru-RU" dirty="0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в работу образовательного учреждения – важнейшее условие совершенствования и реформирования системы </a:t>
            </a:r>
            <a:r>
              <a:rPr lang="ru-RU" b="1" dirty="0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дошкольного образования</a:t>
            </a:r>
            <a:r>
              <a:rPr lang="ru-RU" dirty="0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Сегодняшний день отличается активным ростом новых </a:t>
            </a:r>
            <a:r>
              <a:rPr lang="ru-RU" b="1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развивающих технологий</a:t>
            </a:r>
            <a:r>
              <a:rPr lang="ru-RU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, многие из которых можно успешно </a:t>
            </a:r>
            <a:r>
              <a:rPr lang="ru-RU" b="1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использовать</a:t>
            </a:r>
            <a:r>
              <a:rPr lang="ru-RU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 в работе воспитателя ДОУ</a:t>
            </a:r>
            <a:r>
              <a:rPr lang="ru-RU" dirty="0" smtClean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.</a:t>
            </a:r>
            <a:endParaRPr lang="ru-RU" dirty="0">
              <a:solidFill>
                <a:srgbClr val="111111"/>
              </a:solidFill>
              <a:latin typeface="Bahnschrift SemiBold SemiConden" panose="020B0502040204020203" pitchFamily="34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 Поэтому, чтобы легко и интересно </a:t>
            </a:r>
            <a:r>
              <a:rPr lang="ru-RU" b="1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развивать речь детей  дошкольного возраста</a:t>
            </a:r>
            <a:r>
              <a:rPr lang="ru-RU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, я решила </a:t>
            </a:r>
            <a:r>
              <a:rPr lang="ru-RU" b="1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использовать мнемотехнику</a:t>
            </a:r>
            <a:r>
              <a:rPr lang="ru-RU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. т. к. приёмы </a:t>
            </a:r>
            <a:r>
              <a:rPr lang="ru-RU" b="1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мнемотехники</a:t>
            </a:r>
            <a:r>
              <a:rPr lang="ru-RU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 облегчают запоминание информации у </a:t>
            </a:r>
            <a:r>
              <a:rPr lang="ru-RU" b="1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детей</a:t>
            </a:r>
            <a:r>
              <a:rPr lang="ru-RU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 и увеличивают объём памяти путём образования дополнительных ассоциаций.</a:t>
            </a:r>
            <a:endParaRPr lang="ru-RU" dirty="0">
              <a:latin typeface="Bahnschrift SemiBold SemiConden" panose="020B0502040204020203" pitchFamily="34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solidFill>
                <a:srgbClr val="111111"/>
              </a:solidFill>
              <a:latin typeface="Bahnschrift SemiBold SemiConden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rgbClr val="111111"/>
              </a:solidFill>
              <a:latin typeface="Bahnschrift SemiBold SemiConden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853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0425" y="335902"/>
            <a:ext cx="8313576" cy="2984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Мнемотехника</a:t>
            </a:r>
            <a:r>
              <a:rPr lang="ru-RU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 – в переводе с греческого</a:t>
            </a:r>
            <a:r>
              <a:rPr lang="ru-RU" b="1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 </a:t>
            </a:r>
            <a:r>
              <a:rPr lang="ru-RU" i="1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«искусство запоминания»</a:t>
            </a:r>
            <a:r>
              <a:rPr lang="ru-RU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. Использование </a:t>
            </a:r>
            <a:r>
              <a:rPr lang="ru-RU" dirty="0" err="1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мнемотаблиц</a:t>
            </a:r>
            <a:r>
              <a:rPr lang="ru-RU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 </a:t>
            </a:r>
            <a:r>
              <a:rPr lang="ru-RU" i="1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(сенсорно-графических схем)</a:t>
            </a:r>
            <a:r>
              <a:rPr lang="ru-RU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 на занятиях по </a:t>
            </a:r>
            <a:r>
              <a:rPr lang="ru-RU" b="1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развитию связной речи</a:t>
            </a:r>
            <a:r>
              <a:rPr lang="ru-RU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, позволяет детям эффективнее воспринимать и перерабатывать зрительную </a:t>
            </a:r>
            <a:r>
              <a:rPr lang="ru-RU" b="1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информацию</a:t>
            </a:r>
            <a:r>
              <a:rPr lang="ru-RU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, так как наглядный материал у </a:t>
            </a:r>
            <a:r>
              <a:rPr lang="ru-RU" b="1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дошкольников усваивается лучше</a:t>
            </a:r>
            <a:r>
              <a:rPr lang="ru-RU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.</a:t>
            </a:r>
            <a:endParaRPr lang="ru-RU" dirty="0" smtClean="0">
              <a:effectLst/>
              <a:latin typeface="Bahnschrift SemiBold SemiConden" panose="020B0502040204020203" pitchFamily="34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 </a:t>
            </a:r>
            <a:r>
              <a:rPr lang="ru-RU" u="sng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Их использую</a:t>
            </a:r>
            <a:r>
              <a:rPr lang="ru-RU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: для обогащения словарного запаса, при обучении составлению рассказов, при пересказах художественной литературы, при отгадывании и загадывании загадок, при заучивании </a:t>
            </a:r>
            <a:r>
              <a:rPr lang="ru-RU" dirty="0" smtClean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стихов и скороговорок.</a:t>
            </a:r>
            <a:endParaRPr lang="ru-RU" dirty="0" smtClean="0">
              <a:effectLst/>
              <a:latin typeface="Bahnschrift SemiBold SemiConden" panose="020B0502040204020203" pitchFamily="34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effectLst/>
              <a:latin typeface="Bahnschrift SemiBold SemiConden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014" y="2780522"/>
            <a:ext cx="3975711" cy="40774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6725" y="2705878"/>
            <a:ext cx="4683969" cy="415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523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241" y="214604"/>
            <a:ext cx="88267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11111"/>
                </a:solidFill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lang="ru-RU" u="sng" dirty="0" err="1" smtClean="0">
                <a:solidFill>
                  <a:srgbClr val="FF0000"/>
                </a:solidFill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Мнемотаблицы</a:t>
            </a:r>
            <a:r>
              <a:rPr lang="ru-RU" u="sng" dirty="0" smtClean="0">
                <a:solidFill>
                  <a:srgbClr val="FF0000"/>
                </a:solidFill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FF0000"/>
                </a:solidFill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 эффективны при разучивании стихотворений</a:t>
            </a:r>
            <a:r>
              <a:rPr lang="ru-RU" dirty="0">
                <a:solidFill>
                  <a:srgbClr val="FF0000"/>
                </a:solidFill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dirty="0" smtClean="0">
              <a:solidFill>
                <a:srgbClr val="FF0000"/>
              </a:solidFill>
              <a:latin typeface="Bahnschrift SemiBold SemiConden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111111"/>
                </a:solidFill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111111"/>
                </a:solidFill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rgbClr val="111111"/>
                </a:solidFill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каждое слово или маленькое словосочетание придумывается картинка </a:t>
            </a:r>
            <a:r>
              <a:rPr lang="ru-RU" i="1" dirty="0">
                <a:solidFill>
                  <a:srgbClr val="111111"/>
                </a:solidFill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(изображение)</a:t>
            </a:r>
            <a:r>
              <a:rPr lang="ru-RU" dirty="0">
                <a:solidFill>
                  <a:srgbClr val="111111"/>
                </a:solidFill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таким образом, </a:t>
            </a:r>
            <a:r>
              <a:rPr lang="ru-RU" dirty="0" smtClean="0">
                <a:solidFill>
                  <a:srgbClr val="111111"/>
                </a:solidFill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всё </a:t>
            </a:r>
            <a:r>
              <a:rPr lang="ru-RU" dirty="0">
                <a:solidFill>
                  <a:srgbClr val="111111"/>
                </a:solidFill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стихотворение зарисовывается схематически. После этого </a:t>
            </a:r>
            <a:r>
              <a:rPr lang="ru-RU" dirty="0" smtClean="0">
                <a:solidFill>
                  <a:srgbClr val="111111"/>
                </a:solidFill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ребёнок </a:t>
            </a:r>
            <a:r>
              <a:rPr lang="ru-RU" dirty="0">
                <a:solidFill>
                  <a:srgbClr val="111111"/>
                </a:solidFill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памяти, используя графическое изображение, воспроизводит стихотворение целиком. На начальном этапе взрослый предлагает готовую план-схему, а по мере обучения </a:t>
            </a:r>
            <a:r>
              <a:rPr lang="ru-RU" dirty="0" smtClean="0">
                <a:solidFill>
                  <a:srgbClr val="111111"/>
                </a:solidFill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ребёнок </a:t>
            </a:r>
            <a:r>
              <a:rPr lang="ru-RU" dirty="0">
                <a:solidFill>
                  <a:srgbClr val="111111"/>
                </a:solidFill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 </a:t>
            </a:r>
            <a:r>
              <a:rPr lang="ru-RU" b="1" dirty="0">
                <a:solidFill>
                  <a:srgbClr val="111111"/>
                </a:solidFill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 может включаться в процесс создания своей схемы. </a:t>
            </a:r>
            <a:r>
              <a:rPr lang="ru-RU" b="1" dirty="0" smtClean="0">
                <a:solidFill>
                  <a:srgbClr val="111111"/>
                </a:solidFill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Даже ребёнку с плохой памятью намного проще запомнить стихотворение с помощью таких таблиц.</a:t>
            </a:r>
            <a:endParaRPr lang="ru-RU" dirty="0">
              <a:latin typeface="Bahnschrift SemiBold SemiConden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192" y="2329961"/>
            <a:ext cx="8481525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2380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6377"/>
            <a:ext cx="8906608" cy="6831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49989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0292" y="386862"/>
            <a:ext cx="856370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Одним из эффективных методов </a:t>
            </a:r>
            <a:r>
              <a:rPr lang="ru-RU" sz="1600" b="1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развития речи ребенка</a:t>
            </a:r>
            <a:r>
              <a:rPr lang="ru-RU" sz="1600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, который позволяет быстро получить результат, является </a:t>
            </a:r>
            <a:r>
              <a:rPr lang="ru-RU" sz="1600" b="1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работа</a:t>
            </a:r>
            <a:r>
              <a:rPr lang="ru-RU" sz="1600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 над созданием нерифмованного стихотворения –</a:t>
            </a:r>
            <a:r>
              <a:rPr lang="ru-RU" sz="1600" dirty="0">
                <a:solidFill>
                  <a:srgbClr val="FF0000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синквейна</a:t>
            </a:r>
            <a:r>
              <a:rPr lang="ru-RU" sz="1600" dirty="0" smtClean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.</a:t>
            </a:r>
          </a:p>
          <a:p>
            <a:pPr indent="228600">
              <a:spcAft>
                <a:spcPts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Синквейн</a:t>
            </a:r>
            <a:r>
              <a:rPr lang="ru-RU" sz="1600" dirty="0">
                <a:solidFill>
                  <a:srgbClr val="FF0000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с французского языка переводится как </a:t>
            </a:r>
            <a:r>
              <a:rPr lang="ru-RU" sz="1600" i="1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«пять строк»</a:t>
            </a:r>
            <a:r>
              <a:rPr lang="ru-RU" sz="1600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пятистрочная</a:t>
            </a:r>
            <a:r>
              <a:rPr lang="ru-RU" sz="1600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 строфа стихотворения.</a:t>
            </a:r>
            <a:endParaRPr lang="ru-RU" sz="1600" dirty="0">
              <a:latin typeface="Bahnschrift SemiBold SemiConden" panose="020B0502040204020203" pitchFamily="34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 </a:t>
            </a:r>
            <a:r>
              <a:rPr lang="ru-RU" sz="1600" u="sng" dirty="0">
                <a:solidFill>
                  <a:srgbClr val="0070C0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Правила составления </a:t>
            </a:r>
            <a:r>
              <a:rPr lang="ru-RU" sz="1600" u="sng" dirty="0" err="1">
                <a:solidFill>
                  <a:srgbClr val="0070C0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синквейна</a:t>
            </a:r>
            <a:r>
              <a:rPr lang="ru-RU" sz="1600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:</a:t>
            </a:r>
            <a:endParaRPr lang="ru-RU" sz="1600" dirty="0">
              <a:latin typeface="Bahnschrift SemiBold SemiConden" panose="020B0502040204020203" pitchFamily="34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- первая строка – одно слово, обычно существительное, отражающее главную идею;</a:t>
            </a:r>
            <a:endParaRPr lang="ru-RU" sz="1600" dirty="0">
              <a:latin typeface="Bahnschrift SemiBold SemiConden" panose="020B0502040204020203" pitchFamily="34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- вторая строка – два слова, прилагательные, описывающие основную мысль;</a:t>
            </a:r>
            <a:endParaRPr lang="ru-RU" sz="1600" dirty="0">
              <a:latin typeface="Bahnschrift SemiBold SemiConden" panose="020B0502040204020203" pitchFamily="34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- третья строка – три слова, глаголы, описывающие действия в рамках темы;</a:t>
            </a:r>
            <a:endParaRPr lang="ru-RU" sz="1600" dirty="0">
              <a:latin typeface="Bahnschrift SemiBold SemiConden" panose="020B0502040204020203" pitchFamily="34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- четвертая строка – фраза из нескольких слов, показывающая отношение к теме;</a:t>
            </a:r>
            <a:endParaRPr lang="ru-RU" sz="1600" dirty="0">
              <a:latin typeface="Bahnschrift SemiBold SemiConden" panose="020B0502040204020203" pitchFamily="34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- пятая строка – слова, связанные с первым, отражающие сущность темы.</a:t>
            </a:r>
            <a:endParaRPr lang="ru-RU" sz="1600" dirty="0">
              <a:latin typeface="Bahnschrift SemiBold SemiConden" panose="020B0502040204020203" pitchFamily="34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Для того, чтобы наиболее правильно, полно и точно выразить свою мысль, ребенок должен иметь достаточно лексический запас. Поэтому </a:t>
            </a:r>
            <a:r>
              <a:rPr lang="ru-RU" sz="1600" b="1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работа</a:t>
            </a:r>
            <a:r>
              <a:rPr lang="ru-RU" sz="1600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 начинается с уточнения, расширения и самосовершенствования словаря.</a:t>
            </a:r>
            <a:endParaRPr lang="ru-RU" sz="1600" dirty="0">
              <a:effectLst/>
              <a:latin typeface="Bahnschrift SemiBold SemiConden" panose="020B0502040204020203" pitchFamily="34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s://ds03.infourok.ru/uploads/ex/077b/00032842-77a05cd2/img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3922" y="3903786"/>
            <a:ext cx="4976446" cy="2954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192254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8889023" cy="6796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05899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2323" y="342900"/>
            <a:ext cx="81416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В </a:t>
            </a:r>
            <a:r>
              <a:rPr lang="ru-RU" sz="1600" b="1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развитии</a:t>
            </a:r>
            <a:r>
              <a:rPr lang="ru-RU" sz="1600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 речи большую роль играет </a:t>
            </a:r>
            <a:r>
              <a:rPr lang="ru-RU" sz="1600" dirty="0">
                <a:solidFill>
                  <a:srgbClr val="FF0000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ознакомление с художественной литературой. </a:t>
            </a:r>
            <a:r>
              <a:rPr lang="ru-RU" sz="1600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группе  </a:t>
            </a:r>
            <a:r>
              <a:rPr lang="ru-RU" sz="1600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организованы </a:t>
            </a:r>
            <a:r>
              <a:rPr lang="ru-RU" sz="1600" dirty="0" smtClean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книжный уголок </a:t>
            </a:r>
            <a:r>
              <a:rPr lang="ru-RU" sz="1600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и </a:t>
            </a:r>
            <a:r>
              <a:rPr lang="ru-RU" sz="1600" i="1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«Полочка умных книг»</a:t>
            </a:r>
            <a:r>
              <a:rPr lang="ru-RU" sz="1600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, в которых хранятся детские книги, </a:t>
            </a:r>
            <a:r>
              <a:rPr lang="ru-RU" sz="1600" dirty="0" smtClean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энциклопедии, </a:t>
            </a:r>
            <a:r>
              <a:rPr lang="ru-RU" sz="1600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картинки для составления рассказов, иллюстрации по </a:t>
            </a:r>
            <a:r>
              <a:rPr lang="ru-RU" sz="1600" dirty="0" smtClean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различным темам. А так же фото различных писателей и поэтов, с которыми дети знакомятся, изучая художественные произведения.</a:t>
            </a:r>
            <a:endParaRPr lang="ru-RU" sz="1600" dirty="0">
              <a:effectLst/>
              <a:latin typeface="Bahnschrift SemiBold SemiConden" panose="020B0502040204020203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984" y="1820228"/>
            <a:ext cx="3516923" cy="1775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7076" y="1820228"/>
            <a:ext cx="3516924" cy="1775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931" y="3776735"/>
            <a:ext cx="6022731" cy="2931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89258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8409" y="307732"/>
            <a:ext cx="86955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Использую в своей работе </a:t>
            </a:r>
            <a:r>
              <a:rPr lang="ru-RU" sz="1600" dirty="0" smtClean="0">
                <a:solidFill>
                  <a:srgbClr val="FF0000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театрализацию</a:t>
            </a:r>
            <a:r>
              <a:rPr lang="ru-RU" sz="1600" dirty="0" smtClean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, которая </a:t>
            </a:r>
            <a:r>
              <a:rPr lang="ru-RU" sz="1600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способствует </a:t>
            </a:r>
            <a:r>
              <a:rPr lang="ru-RU" sz="1600" b="1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развитию речи</a:t>
            </a:r>
            <a:r>
              <a:rPr lang="ru-RU" sz="1600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, творческой </a:t>
            </a:r>
            <a:r>
              <a:rPr lang="ru-RU" sz="1600" dirty="0" smtClean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инициативе </a:t>
            </a:r>
            <a:r>
              <a:rPr lang="ru-RU" sz="1600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и фантазии. Театрально-игровая деятельность обогащает детей </a:t>
            </a:r>
            <a:r>
              <a:rPr lang="ru-RU" sz="1600" dirty="0" smtClean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новыми впечатлениями, знаниями, умениями, </a:t>
            </a:r>
            <a:r>
              <a:rPr lang="ru-RU" sz="1600" b="1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развивает</a:t>
            </a:r>
            <a:r>
              <a:rPr lang="ru-RU" sz="1600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 интерес к литературе, театру, </a:t>
            </a:r>
            <a:r>
              <a:rPr lang="ru-RU" sz="1600" b="1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формирует диалогическую</a:t>
            </a:r>
            <a:r>
              <a:rPr lang="ru-RU" sz="1600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, эмоционально-насыщенную речь, </a:t>
            </a:r>
            <a:r>
              <a:rPr lang="ru-RU" sz="1600" b="1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активизирует словарь</a:t>
            </a:r>
            <a:r>
              <a:rPr lang="ru-RU" sz="1600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, способствует нравственно-эстетическому </a:t>
            </a:r>
            <a:r>
              <a:rPr lang="ru-RU" sz="1600" dirty="0" smtClean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 воспитанию </a:t>
            </a:r>
            <a:r>
              <a:rPr lang="ru-RU" sz="1600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каждого </a:t>
            </a:r>
            <a:r>
              <a:rPr lang="ru-RU" sz="1600" dirty="0" smtClean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ребёнка</a:t>
            </a:r>
            <a:r>
              <a:rPr lang="ru-RU" sz="1600" dirty="0">
                <a:solidFill>
                  <a:srgbClr val="111111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Bahnschrift SemiBold SemiConden" panose="020B0502040204020203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2617" y="1359654"/>
            <a:ext cx="4279039" cy="31455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4808" y="1631171"/>
            <a:ext cx="3447288" cy="27249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4608" y="4572000"/>
            <a:ext cx="4041648" cy="22037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1" y="4572000"/>
            <a:ext cx="4123944" cy="220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677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712</TotalTime>
  <Words>518</Words>
  <Application>Microsoft Office PowerPoint</Application>
  <PresentationFormat>Произвольный</PresentationFormat>
  <Paragraphs>56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      «Инновационные формы работы по речевому развитию дошкольников»  </dc:title>
  <dc:creator>OLGA</dc:creator>
  <cp:lastModifiedBy>User</cp:lastModifiedBy>
  <cp:revision>88</cp:revision>
  <dcterms:created xsi:type="dcterms:W3CDTF">2022-04-20T07:34:21Z</dcterms:created>
  <dcterms:modified xsi:type="dcterms:W3CDTF">2022-05-05T11:17:50Z</dcterms:modified>
</cp:coreProperties>
</file>