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4044" r:id="rId2"/>
  </p:sldMasterIdLst>
  <p:notesMasterIdLst>
    <p:notesMasterId r:id="rId74"/>
  </p:notesMasterIdLst>
  <p:sldIdLst>
    <p:sldId id="256" r:id="rId3"/>
    <p:sldId id="258" r:id="rId4"/>
    <p:sldId id="364" r:id="rId5"/>
    <p:sldId id="261" r:id="rId6"/>
    <p:sldId id="259" r:id="rId7"/>
    <p:sldId id="265" r:id="rId8"/>
    <p:sldId id="266" r:id="rId9"/>
    <p:sldId id="335" r:id="rId10"/>
    <p:sldId id="268" r:id="rId11"/>
    <p:sldId id="302" r:id="rId12"/>
    <p:sldId id="315" r:id="rId13"/>
    <p:sldId id="300" r:id="rId14"/>
    <p:sldId id="270" r:id="rId15"/>
    <p:sldId id="332" r:id="rId16"/>
    <p:sldId id="271" r:id="rId17"/>
    <p:sldId id="316" r:id="rId18"/>
    <p:sldId id="272" r:id="rId19"/>
    <p:sldId id="317" r:id="rId20"/>
    <p:sldId id="318" r:id="rId21"/>
    <p:sldId id="333" r:id="rId22"/>
    <p:sldId id="273" r:id="rId23"/>
    <p:sldId id="320" r:id="rId24"/>
    <p:sldId id="319" r:id="rId25"/>
    <p:sldId id="274" r:id="rId26"/>
    <p:sldId id="321" r:id="rId27"/>
    <p:sldId id="322" r:id="rId28"/>
    <p:sldId id="323" r:id="rId29"/>
    <p:sldId id="324" r:id="rId30"/>
    <p:sldId id="325" r:id="rId31"/>
    <p:sldId id="277" r:id="rId32"/>
    <p:sldId id="336" r:id="rId33"/>
    <p:sldId id="338" r:id="rId34"/>
    <p:sldId id="339" r:id="rId35"/>
    <p:sldId id="337" r:id="rId36"/>
    <p:sldId id="341" r:id="rId37"/>
    <p:sldId id="278" r:id="rId38"/>
    <p:sldId id="340" r:id="rId39"/>
    <p:sldId id="351" r:id="rId40"/>
    <p:sldId id="352" r:id="rId41"/>
    <p:sldId id="356" r:id="rId42"/>
    <p:sldId id="357" r:id="rId43"/>
    <p:sldId id="369" r:id="rId44"/>
    <p:sldId id="311" r:id="rId45"/>
    <p:sldId id="342" r:id="rId46"/>
    <p:sldId id="349" r:id="rId47"/>
    <p:sldId id="343" r:id="rId48"/>
    <p:sldId id="344" r:id="rId49"/>
    <p:sldId id="353" r:id="rId50"/>
    <p:sldId id="314" r:id="rId51"/>
    <p:sldId id="368" r:id="rId52"/>
    <p:sldId id="296" r:id="rId53"/>
    <p:sldId id="345" r:id="rId54"/>
    <p:sldId id="346" r:id="rId55"/>
    <p:sldId id="348" r:id="rId56"/>
    <p:sldId id="367" r:id="rId57"/>
    <p:sldId id="279" r:id="rId58"/>
    <p:sldId id="362" r:id="rId59"/>
    <p:sldId id="358" r:id="rId60"/>
    <p:sldId id="361" r:id="rId61"/>
    <p:sldId id="360" r:id="rId62"/>
    <p:sldId id="359" r:id="rId63"/>
    <p:sldId id="363" r:id="rId64"/>
    <p:sldId id="366" r:id="rId65"/>
    <p:sldId id="331" r:id="rId66"/>
    <p:sldId id="326" r:id="rId67"/>
    <p:sldId id="327" r:id="rId68"/>
    <p:sldId id="280" r:id="rId69"/>
    <p:sldId id="355" r:id="rId70"/>
    <p:sldId id="328" r:id="rId71"/>
    <p:sldId id="354" r:id="rId72"/>
    <p:sldId id="307" r:id="rId7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520F7B"/>
    <a:srgbClr val="D24AA5"/>
    <a:srgbClr val="CC3399"/>
    <a:srgbClr val="3333CC"/>
    <a:srgbClr val="D6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052" autoAdjust="0"/>
    <p:restoredTop sz="92387" autoAdjust="0"/>
  </p:normalViewPr>
  <p:slideViewPr>
    <p:cSldViewPr>
      <p:cViewPr>
        <p:scale>
          <a:sx n="99" d="100"/>
          <a:sy n="99" d="100"/>
        </p:scale>
        <p:origin x="-64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theme" Target="theme/theme1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viewProps" Target="view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312D9F-84B7-482C-A1A4-D876E1529DFC}" type="datetimeFigureOut">
              <a:rPr lang="ru-RU" smtClean="0"/>
              <a:t>07.09.2020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50D2138-A98E-496B-8B3F-166E82C9C50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1562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50D2138-A98E-496B-8B3F-166E82C9C50B}" type="slidenum">
              <a:rPr lang="ru-RU" smtClean="0"/>
              <a:t>43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4703728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Subtitle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Date Placeholder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27" name="Slide Number Placeholder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nip and Round Single Corner Rectangle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Right Triangle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Freeform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Freeform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Freeform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Title Placeholder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Text Placeholder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Date Placeholder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0C38887A-8227-4391-B0F5-1501F582B4EE}" type="datetimeFigureOut">
              <a:rPr lang="ru-RU" smtClean="0"/>
              <a:pPr/>
              <a:t>07.09.2020</a:t>
            </a:fld>
            <a:endParaRPr lang="ru-RU" dirty="0"/>
          </a:p>
        </p:txBody>
      </p:sp>
      <p:sp>
        <p:nvSpPr>
          <p:cNvPr id="22" name="Footer Placeholder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 dirty="0"/>
          </a:p>
        </p:txBody>
      </p:sp>
      <p:sp>
        <p:nvSpPr>
          <p:cNvPr id="18" name="Slide Number Placeholder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2279068F-8974-4B9E-AD71-028FF9EAD4F5}" type="slidenum">
              <a:rPr lang="ru-RU" smtClean="0"/>
              <a:pPr/>
              <a:t>‹#›</a:t>
            </a:fld>
            <a:endParaRPr lang="ru-RU" dirty="0"/>
          </a:p>
        </p:txBody>
      </p:sp>
      <p:grpSp>
        <p:nvGrpSpPr>
          <p:cNvPr id="2" name="Group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Freeform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Freeform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045" r:id="rId1"/>
    <p:sldLayoutId id="2147484046" r:id="rId2"/>
    <p:sldLayoutId id="2147484047" r:id="rId3"/>
    <p:sldLayoutId id="2147484048" r:id="rId4"/>
    <p:sldLayoutId id="2147484049" r:id="rId5"/>
    <p:sldLayoutId id="2147484050" r:id="rId6"/>
    <p:sldLayoutId id="2147484051" r:id="rId7"/>
    <p:sldLayoutId id="2147484052" r:id="rId8"/>
    <p:sldLayoutId id="2147484053" r:id="rId9"/>
    <p:sldLayoutId id="2147484054" r:id="rId10"/>
    <p:sldLayoutId id="2147484055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8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8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8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8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8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8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8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8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jpeg"/><Relationship Id="rId3" Type="http://schemas.openxmlformats.org/officeDocument/2006/relationships/image" Target="../media/image37.jpeg"/><Relationship Id="rId7" Type="http://schemas.openxmlformats.org/officeDocument/2006/relationships/image" Target="../media/image41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8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1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8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8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66.jpeg"/><Relationship Id="rId4" Type="http://schemas.openxmlformats.org/officeDocument/2006/relationships/image" Target="../media/image65.pn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6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8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3.jpe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18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e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18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1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18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jpg"/><Relationship Id="rId1" Type="http://schemas.openxmlformats.org/officeDocument/2006/relationships/slideLayout" Target="../slideLayouts/slideLayout18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1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1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1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17.xml"/><Relationship Id="rId4" Type="http://schemas.openxmlformats.org/officeDocument/2006/relationships/image" Target="../media/image93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jpeg"/><Relationship Id="rId1" Type="http://schemas.openxmlformats.org/officeDocument/2006/relationships/slideLayout" Target="../slideLayouts/slideLayout1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image" Target="../media/image96.gif"/><Relationship Id="rId1" Type="http://schemas.openxmlformats.org/officeDocument/2006/relationships/slideLayout" Target="../slideLayouts/slideLayout1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gif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1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7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05.png"/><Relationship Id="rId4" Type="http://schemas.openxmlformats.org/officeDocument/2006/relationships/image" Target="../media/image104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7.jpeg"/><Relationship Id="rId2" Type="http://schemas.openxmlformats.org/officeDocument/2006/relationships/image" Target="../media/image106.jpeg"/><Relationship Id="rId1" Type="http://schemas.openxmlformats.org/officeDocument/2006/relationships/slideLayout" Target="../slideLayouts/slideLayout17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eg"/><Relationship Id="rId1" Type="http://schemas.openxmlformats.org/officeDocument/2006/relationships/slideLayout" Target="../slideLayouts/slideLayout17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image" Target="../media/image109.png"/><Relationship Id="rId1" Type="http://schemas.openxmlformats.org/officeDocument/2006/relationships/slideLayout" Target="../slideLayouts/slideLayout18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18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g"/><Relationship Id="rId2" Type="http://schemas.openxmlformats.org/officeDocument/2006/relationships/image" Target="../media/image113.jp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16.jpeg"/><Relationship Id="rId4" Type="http://schemas.openxmlformats.org/officeDocument/2006/relationships/image" Target="../media/image115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8.png"/><Relationship Id="rId2" Type="http://schemas.openxmlformats.org/officeDocument/2006/relationships/image" Target="../media/image117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19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image" Target="../media/image120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2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4.pn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126.png"/><Relationship Id="rId4" Type="http://schemas.openxmlformats.org/officeDocument/2006/relationships/image" Target="../media/image12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8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17.xml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31.png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13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 idx="4294967295"/>
          </p:nvPr>
        </p:nvSpPr>
        <p:spPr>
          <a:xfrm>
            <a:off x="755576" y="836712"/>
            <a:ext cx="7772400" cy="1363662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2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                        </a:t>
            </a:r>
            <a:r>
              <a:rPr lang="en-US" sz="2200" b="1" dirty="0" smtClean="0">
                <a:latin typeface="Arial" pitchFamily="34" charset="0"/>
                <a:cs typeface="Arial" pitchFamily="34" charset="0"/>
              </a:rPr>
              <a:t>       </a:t>
            </a:r>
            <a:r>
              <a:rPr lang="ru-RU" sz="27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Министерство образования РМ</a:t>
            </a:r>
            <a:r>
              <a:rPr lang="ru-RU" sz="2200" b="1" dirty="0" smtClean="0">
                <a:solidFill>
                  <a:srgbClr val="002060"/>
                </a:solidFill>
              </a:rPr>
              <a:t/>
            </a:r>
            <a:br>
              <a:rPr lang="ru-RU" sz="2200" b="1" dirty="0" smtClean="0">
                <a:solidFill>
                  <a:srgbClr val="002060"/>
                </a:solidFill>
              </a:rPr>
            </a:br>
            <a:r>
              <a:rPr lang="ru-RU" sz="2000" b="1" u="sng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Портфолио</a:t>
            </a:r>
            <a: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1400" b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Пискуновой Елены Валерьевны,</a:t>
            </a:r>
            <a:b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 педагога дополнительного образования МУ ДО</a:t>
            </a:r>
            <a:b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</a:br>
            <a:r>
              <a:rPr lang="ru-RU" sz="22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«Центр эстетического  воспитания детей» г.о. Саранск</a:t>
            </a:r>
            <a:endParaRPr lang="ru-RU" sz="2200" b="1" i="1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Содержимое 4"/>
          <p:cNvSpPr>
            <a:spLocks noGrp="1"/>
          </p:cNvSpPr>
          <p:nvPr>
            <p:ph type="body" idx="4294967295"/>
          </p:nvPr>
        </p:nvSpPr>
        <p:spPr>
          <a:xfrm>
            <a:off x="3023320" y="2161939"/>
            <a:ext cx="6120680" cy="4677342"/>
          </a:xfrm>
        </p:spPr>
        <p:txBody>
          <a:bodyPr>
            <a:normAutofit fontScale="92500" lnSpcReduction="20000"/>
          </a:bodyPr>
          <a:lstStyle/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Дата рождения: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07.06.1971г.</a:t>
            </a:r>
          </a:p>
          <a:p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бразование: 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высшее, Мордовский </a:t>
            </a:r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государственный педагогический институт  им. М. Е. </a:t>
            </a:r>
            <a:r>
              <a:rPr lang="ru-RU" sz="1600" i="1" dirty="0" err="1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, специальность «Педагогика и методика начального обучения», диплом ЦВ № 345022, дата выдачи 08.07.1992г.;</a:t>
            </a:r>
          </a:p>
          <a:p>
            <a:pPr>
              <a:buNone/>
            </a:pP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     Мордовское республиканское училище культуры, специальность «Руководитель самодеятельного хореографического коллектива»,</a:t>
            </a:r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 </a:t>
            </a:r>
            <a:endParaRPr lang="ru-RU" sz="1600" i="1" dirty="0" smtClean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    диплом СТ № 407931, дата выдачи  22.06.1995г.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Стаж педагогической работы (по специальности):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28 лет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данной должности: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28 лет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В данном учреждении: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28 лет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Общий трудовой стаж: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28 лет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Наличие квалификационной категории: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высшая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Дата последней аттестации:</a:t>
            </a:r>
            <a:r>
              <a:rPr lang="ru-RU" sz="1600" i="1" dirty="0" smtClean="0">
                <a:solidFill>
                  <a:srgbClr val="520F7B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Приказ №1044 от 19.11.2015 г. </a:t>
            </a:r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о МО РМ</a:t>
            </a:r>
            <a:r>
              <a:rPr lang="ru-RU" sz="1600" i="1" dirty="0" smtClean="0">
                <a:solidFill>
                  <a:srgbClr val="520F7B"/>
                </a:solidFill>
                <a:latin typeface="Arial" pitchFamily="34" charset="0"/>
                <a:cs typeface="Arial" pitchFamily="34" charset="0"/>
              </a:rPr>
              <a:t> </a:t>
            </a:r>
          </a:p>
          <a:p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Курсы  </a:t>
            </a:r>
            <a:r>
              <a:rPr lang="ru-RU" sz="1600" b="1" i="1" dirty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повышения квалификации</a:t>
            </a:r>
            <a:r>
              <a:rPr lang="ru-RU" sz="1600" b="1" i="1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: </a:t>
            </a:r>
            <a:r>
              <a:rPr lang="ru-RU" sz="1600" i="1" dirty="0" smtClean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МГПИ им. М.Е</a:t>
            </a:r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. </a:t>
            </a:r>
            <a:r>
              <a:rPr lang="ru-RU" sz="1600" i="1" dirty="0" err="1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Евсевьева</a:t>
            </a:r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» по дополнительной профессиональной программе «Танцевальная ритмика для детей» в объеме 72 часов, г. Саранск, 4 декабря 2018 г. </a:t>
            </a:r>
          </a:p>
          <a:p>
            <a:r>
              <a:rPr lang="ru-RU" sz="1600" i="1" dirty="0">
                <a:solidFill>
                  <a:srgbClr val="CC3399"/>
                </a:solidFill>
                <a:latin typeface="Arial" pitchFamily="34" charset="0"/>
                <a:cs typeface="Arial" pitchFamily="34" charset="0"/>
              </a:rPr>
              <a:t>Удостоверение № 132408229197</a:t>
            </a:r>
          </a:p>
          <a:p>
            <a:endParaRPr lang="ru-RU" sz="1600" i="1" dirty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  <a:p>
            <a:endParaRPr lang="ru-RU" sz="1600" i="1" dirty="0">
              <a:solidFill>
                <a:srgbClr val="CC3399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 descr="C:\Users\User\Desktop\GkNbs6j_UtY.jpg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  <a14:imgEffect>
                      <a14:colorTemperature colorTemp="72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073" t="12757" r="28680" b="12696"/>
          <a:stretch/>
        </p:blipFill>
        <p:spPr bwMode="auto">
          <a:xfrm>
            <a:off x="371064" y="2253703"/>
            <a:ext cx="2652256" cy="4463648"/>
          </a:xfrm>
          <a:prstGeom prst="rect">
            <a:avLst/>
          </a:prstGeom>
          <a:ln>
            <a:solidFill>
              <a:srgbClr val="D24AA5"/>
            </a:solidFill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4798" t="20719" r="34872" b="7373"/>
          <a:stretch/>
        </p:blipFill>
        <p:spPr>
          <a:xfrm>
            <a:off x="323528" y="908720"/>
            <a:ext cx="8587845" cy="5757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17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042" y="872978"/>
            <a:ext cx="4274074" cy="58814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872978"/>
            <a:ext cx="4248472" cy="58462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15754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5998113" y="577739"/>
            <a:ext cx="304762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Республиканский </a:t>
            </a:r>
            <a:r>
              <a:rPr lang="ru-RU" sz="2000" b="1" i="1" u="sng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уровень</a:t>
            </a:r>
            <a:endParaRPr lang="ru-RU" sz="2400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28399604"/>
              </p:ext>
            </p:extLst>
          </p:nvPr>
        </p:nvGraphicFramePr>
        <p:xfrm>
          <a:off x="107504" y="1124744"/>
          <a:ext cx="8929130" cy="4599340"/>
        </p:xfrm>
        <a:graphic>
          <a:graphicData uri="http://schemas.openxmlformats.org/drawingml/2006/table">
            <a:tbl>
              <a:tblPr firstRow="1" bandRow="1"/>
              <a:tblGrid>
                <a:gridCol w="626486">
                  <a:extLst>
                    <a:ext uri="{9D8B030D-6E8A-4147-A177-3AD203B41FA5}">
                      <a16:colId xmlns:a16="http://schemas.microsoft.com/office/drawing/2014/main" xmlns="" val="2029843937"/>
                    </a:ext>
                  </a:extLst>
                </a:gridCol>
                <a:gridCol w="3993849">
                  <a:extLst>
                    <a:ext uri="{9D8B030D-6E8A-4147-A177-3AD203B41FA5}">
                      <a16:colId xmlns:a16="http://schemas.microsoft.com/office/drawing/2014/main" xmlns="" val="2337620005"/>
                    </a:ext>
                  </a:extLst>
                </a:gridCol>
                <a:gridCol w="4308795">
                  <a:extLst>
                    <a:ext uri="{9D8B030D-6E8A-4147-A177-3AD203B41FA5}">
                      <a16:colId xmlns:a16="http://schemas.microsoft.com/office/drawing/2014/main" xmlns="" val="2475131547"/>
                    </a:ext>
                  </a:extLst>
                </a:gridCol>
              </a:tblGrid>
              <a:tr h="115819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Чемпионат и первенство Республики Мордовия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Республиканский фестиваль искусств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Республиканский танцевальный марафон «Город Детства»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места 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Народный танец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Дети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Формейшн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en-US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места «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Народный танец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Юниоры </a:t>
                      </a:r>
                      <a:r>
                        <a:rPr lang="ru-RU" sz="1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Формейшн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691067233"/>
                  </a:ext>
                </a:extLst>
              </a:tr>
              <a:tr h="9300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XXII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Республиканский фестиваль народного творчества «Шумбрат, Мордовия!»-«Виват, Чемпионат!»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номинации «ТАНЕЦ»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78800538"/>
                  </a:ext>
                </a:extLst>
              </a:tr>
              <a:tr h="250942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VI</a:t>
                      </a:r>
                      <a:r>
                        <a:rPr lang="ru-RU" sz="14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Республиканский хореографический конкурс «Танцевальная гармония»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«СОВРЕМЕННЫЙ ТАНЕЦ» возрастная категория 13-15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«СОВРЕМЕННЫЙ ТАНЕЦ» возрастная категория 6-9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3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 -СТИЛИЗОВАННЫЙ ТАНЕЦ» возрастная категория 13-15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8900" marR="4890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283643521"/>
                  </a:ext>
                </a:extLst>
              </a:tr>
            </a:tbl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4199" y="5870979"/>
            <a:ext cx="4464496" cy="3427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Копии дипломов прилагаются.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49065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0969" t="7594" r="32723" b="1280"/>
          <a:stretch/>
        </p:blipFill>
        <p:spPr>
          <a:xfrm>
            <a:off x="179512" y="860157"/>
            <a:ext cx="4248472" cy="599784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17570" t="19133" r="50805" b="6946"/>
          <a:stretch/>
        </p:blipFill>
        <p:spPr>
          <a:xfrm>
            <a:off x="4572000" y="860157"/>
            <a:ext cx="4561740" cy="599784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548680"/>
            <a:ext cx="4536504" cy="6242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72464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620688"/>
            <a:ext cx="8229600" cy="454848"/>
          </a:xfrm>
        </p:spPr>
        <p:txBody>
          <a:bodyPr>
            <a:normAutofit/>
          </a:bodyPr>
          <a:lstStyle/>
          <a:p>
            <a:r>
              <a:rPr lang="ru-RU" sz="1800" b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  </a:t>
            </a:r>
            <a:r>
              <a:rPr lang="ru-RU" sz="2000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Всероссийский уровень</a:t>
            </a:r>
            <a:endParaRPr lang="ru-RU" sz="2000" b="1" i="1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75959877"/>
              </p:ext>
            </p:extLst>
          </p:nvPr>
        </p:nvGraphicFramePr>
        <p:xfrm>
          <a:off x="107504" y="1268760"/>
          <a:ext cx="8928991" cy="5479796"/>
        </p:xfrm>
        <a:graphic>
          <a:graphicData uri="http://schemas.openxmlformats.org/drawingml/2006/table">
            <a:tbl>
              <a:tblPr firstRow="1" bandRow="1"/>
              <a:tblGrid>
                <a:gridCol w="626477">
                  <a:extLst>
                    <a:ext uri="{9D8B030D-6E8A-4147-A177-3AD203B41FA5}">
                      <a16:colId xmlns:a16="http://schemas.microsoft.com/office/drawing/2014/main" xmlns="" val="609676373"/>
                    </a:ext>
                  </a:extLst>
                </a:gridCol>
                <a:gridCol w="3970803">
                  <a:extLst>
                    <a:ext uri="{9D8B030D-6E8A-4147-A177-3AD203B41FA5}">
                      <a16:colId xmlns:a16="http://schemas.microsoft.com/office/drawing/2014/main" xmlns="" val="766879289"/>
                    </a:ext>
                  </a:extLst>
                </a:gridCol>
                <a:gridCol w="4331711">
                  <a:extLst>
                    <a:ext uri="{9D8B030D-6E8A-4147-A177-3AD203B41FA5}">
                      <a16:colId xmlns:a16="http://schemas.microsoft.com/office/drawing/2014/main" xmlns="" val="1095222316"/>
                    </a:ext>
                  </a:extLst>
                </a:gridCol>
              </a:tblGrid>
              <a:tr h="832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конкурс искусств «Добрые звуки Земли» 21 октября 2017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 - ПРИ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12-14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«Современный танец» возрастная категория 12-14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7-9 лет)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081746483"/>
                  </a:ext>
                </a:extLst>
              </a:tr>
              <a:tr h="454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Всероссийский хореографический проект «СТУПЕНИ» 26-28 апреля 2017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(номинация «Современные танцевальные направления»)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627466779"/>
                  </a:ext>
                </a:extLst>
              </a:tr>
              <a:tr h="83270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Всероссийский хореографический проект «СТУПЕНИ» 11-13 апреля 2018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 - ПРИ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«Современные танцевальные направления» возрастная категория 12-14 лет)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12-14 лет)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«Современные танцевальные направления» возрастная категория 12-14 лет)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067285348"/>
                  </a:ext>
                </a:extLst>
              </a:tr>
              <a:tr h="98410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конкурс искусств «Добрые звуки Земли» 20 октября 2018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 - ПРИ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«Современный танец» возрастная категория 13-14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 -СТИЛИЗОВАННЫЙ ТАНЕЦ» возрастная категория 13-14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 -СТИЛИЗОВАННЫЙ ТАНЕЦ» возрастная категория 8-10 лет)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454235773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93661444"/>
              </p:ext>
            </p:extLst>
          </p:nvPr>
        </p:nvGraphicFramePr>
        <p:xfrm>
          <a:off x="107504" y="1052736"/>
          <a:ext cx="8928991" cy="5284089"/>
        </p:xfrm>
        <a:graphic>
          <a:graphicData uri="http://schemas.openxmlformats.org/drawingml/2006/table">
            <a:tbl>
              <a:tblPr firstRow="1" bandRow="1"/>
              <a:tblGrid>
                <a:gridCol w="626477">
                  <a:extLst>
                    <a:ext uri="{9D8B030D-6E8A-4147-A177-3AD203B41FA5}">
                      <a16:colId xmlns:a16="http://schemas.microsoft.com/office/drawing/2014/main" xmlns="" val="1979468204"/>
                    </a:ext>
                  </a:extLst>
                </a:gridCol>
                <a:gridCol w="3970803">
                  <a:extLst>
                    <a:ext uri="{9D8B030D-6E8A-4147-A177-3AD203B41FA5}">
                      <a16:colId xmlns:a16="http://schemas.microsoft.com/office/drawing/2014/main" xmlns="" val="1847032054"/>
                    </a:ext>
                  </a:extLst>
                </a:gridCol>
                <a:gridCol w="4331711">
                  <a:extLst>
                    <a:ext uri="{9D8B030D-6E8A-4147-A177-3AD203B41FA5}">
                      <a16:colId xmlns:a16="http://schemas.microsoft.com/office/drawing/2014/main" xmlns="" val="1151632908"/>
                    </a:ext>
                  </a:extLst>
                </a:gridCol>
              </a:tblGrid>
              <a:tr h="529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Всероссийский этноконкурс «Панжема (Открытие) – 2018» 11-14 апреля 2018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«Музыкальное творчество» младшая возрастная категория)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«Музыкальное творчество» средняя возрастная категория)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333494772"/>
                  </a:ext>
                </a:extLst>
              </a:tr>
              <a:tr h="4542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XVII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Всероссийский хореографический проект «СТУПЕНИ» 10-12 мая 2019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танец»)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Лауреата 3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«Современные танцевальные направления») 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9398370"/>
                  </a:ext>
                </a:extLst>
              </a:tr>
              <a:tr h="105981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Всероссийский фестиваль-конкурс детского, юношеского и взрослого творчества «Твоё время»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специальный приз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 творческого объединения «ЧЕЛЕНТАНО» «ЗА ЛУЧШЕЕ ВОПЛОЩЕНИЕ ТЕМЫ»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 -СТИЛИЗОВАННЫЙ ТАНЕЦ» возрастная категория 13-15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«МОЛОДЕЖНОЕ НАПРАВЛЕНИЕ» возрастная категория 13-15 лет)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768990146"/>
                  </a:ext>
                </a:extLst>
              </a:tr>
              <a:tr h="52990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Всероссийский этноконкурс «Панжема (Открытие) – 2019» 10-13 апреля 2019 г.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ГРАН-ПРИ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«Музыкальное творчество (Танец)» средняя возрастная категория)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(номинация «Музыкальное творчество (Танец)» младшая возрастная категория)</a:t>
                      </a: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95594805"/>
                  </a:ext>
                </a:extLst>
              </a:tr>
              <a:tr h="227103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XIX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Всероссийский фестиваль-конкурс детского творчества «ПластилиНовая ворона»</a:t>
                      </a:r>
                      <a:endParaRPr lang="ru-RU" sz="12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«На стиле фестиваля»</a:t>
                      </a:r>
                      <a:endParaRPr lang="ru-RU" sz="12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16906" marR="16906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710614419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07504" y="6381328"/>
            <a:ext cx="2877839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Копии дипломов прилагаются.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49761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2"/>
          <a:srcRect l="4961" t="20574" r="35524" b="7420"/>
          <a:stretch/>
        </p:blipFill>
        <p:spPr>
          <a:xfrm>
            <a:off x="78113" y="548680"/>
            <a:ext cx="8987774" cy="611667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6395" t="19421" r="4378" b="6103"/>
          <a:stretch/>
        </p:blipFill>
        <p:spPr>
          <a:xfrm>
            <a:off x="107504" y="533832"/>
            <a:ext cx="4320480" cy="619268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r="50694"/>
          <a:stretch/>
        </p:blipFill>
        <p:spPr>
          <a:xfrm>
            <a:off x="4670310" y="533832"/>
            <a:ext cx="4403558" cy="61926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623339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6" y="497499"/>
            <a:ext cx="4464496" cy="63739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110" t="19468" r="65688" b="6553"/>
          <a:stretch/>
        </p:blipFill>
        <p:spPr>
          <a:xfrm>
            <a:off x="4572000" y="497499"/>
            <a:ext cx="4465040" cy="63626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07699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907704" y="665768"/>
            <a:ext cx="54726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 smtClean="0">
                <a:solidFill>
                  <a:srgbClr val="00006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ХАРАКТЕРИСТИКА-ПРЕДСТАВЛЕНИЕ</a:t>
            </a:r>
            <a:endParaRPr lang="ru-RU" altLang="ru-RU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552" y="1035100"/>
            <a:ext cx="4104456" cy="5805819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1035100"/>
            <a:ext cx="4032448" cy="57039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529" t="11420" r="32547" b="5781"/>
          <a:stretch/>
        </p:blipFill>
        <p:spPr>
          <a:xfrm>
            <a:off x="2195736" y="44624"/>
            <a:ext cx="4719007" cy="66756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362939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58687" y="260648"/>
            <a:ext cx="8305800" cy="785818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Arial" pitchFamily="34" charset="0"/>
                <a:cs typeface="Arial" pitchFamily="34" charset="0"/>
              </a:rPr>
              <a:t>                                                                       </a:t>
            </a:r>
            <a:r>
              <a:rPr lang="ru-RU" sz="2000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Международный уровень</a:t>
            </a:r>
            <a:endParaRPr lang="ru-RU" sz="2000" b="1" i="1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493853"/>
              </p:ext>
            </p:extLst>
          </p:nvPr>
        </p:nvGraphicFramePr>
        <p:xfrm>
          <a:off x="179512" y="1196752"/>
          <a:ext cx="8784975" cy="5620821"/>
        </p:xfrm>
        <a:graphic>
          <a:graphicData uri="http://schemas.openxmlformats.org/drawingml/2006/table">
            <a:tbl>
              <a:tblPr firstRow="1" bandRow="1"/>
              <a:tblGrid>
                <a:gridCol w="649870">
                  <a:extLst>
                    <a:ext uri="{9D8B030D-6E8A-4147-A177-3AD203B41FA5}">
                      <a16:colId xmlns:a16="http://schemas.microsoft.com/office/drawing/2014/main" xmlns="" val="2510666969"/>
                    </a:ext>
                  </a:extLst>
                </a:gridCol>
                <a:gridCol w="3719169">
                  <a:extLst>
                    <a:ext uri="{9D8B030D-6E8A-4147-A177-3AD203B41FA5}">
                      <a16:colId xmlns:a16="http://schemas.microsoft.com/office/drawing/2014/main" xmlns="" val="46996644"/>
                    </a:ext>
                  </a:extLst>
                </a:gridCol>
                <a:gridCol w="4415936">
                  <a:extLst>
                    <a:ext uri="{9D8B030D-6E8A-4147-A177-3AD203B41FA5}">
                      <a16:colId xmlns:a16="http://schemas.microsoft.com/office/drawing/2014/main" xmlns="" val="1556918583"/>
                    </a:ext>
                  </a:extLst>
                </a:gridCol>
              </a:tblGrid>
              <a:tr h="739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в рамках проекта «На крыльях таланта»  5 февраля 2017 г.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«Народный танец» возрастная категория 10 -12 лет)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980323892"/>
                  </a:ext>
                </a:extLst>
              </a:tr>
              <a:tr h="739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"МУЗЫКА ЗВЕЗД" 22 апреля 2017 г.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3 степени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«НАРОДНЫЙ ТАНЕЦ» возрастная категория 6-8 лет)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947204509"/>
                  </a:ext>
                </a:extLst>
              </a:tr>
              <a:tr h="73928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Открытый Отборочный тур Московского Международного форума «Одаренные дети», г. Саранск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Гран-При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440715640"/>
                  </a:ext>
                </a:extLst>
              </a:tr>
              <a:tr h="55446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Московский Международный форум «Одаренные дети»,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Москва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Гран-При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номинации «Хореографическое искусство»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36289017"/>
                  </a:ext>
                </a:extLst>
              </a:tr>
              <a:tr h="129374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Международный конкурс-фестиваль детского, юношеского и взрослого творчества «Чудеса искусства» 26 января 2018 г.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«СОВРЕМЕННЫЙ ТАНЕЦ» возрастная категория 13-15 лет)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13-15 лет)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46541124"/>
                  </a:ext>
                </a:extLst>
              </a:tr>
              <a:tr h="147856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Международный конкурс-фестиваль детского, юношеского и взрослого творчества «Чудеса искусства» 26 октября 2018 г.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НАРОДНЫЙ ТАНЕЦ» возрастная категория 6-9 лет)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13-15 лет)</a:t>
                      </a:r>
                      <a:endParaRPr lang="ru-RU" sz="105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3955" marR="43955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835767651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55226575"/>
              </p:ext>
            </p:extLst>
          </p:nvPr>
        </p:nvGraphicFramePr>
        <p:xfrm>
          <a:off x="-1" y="116632"/>
          <a:ext cx="9144002" cy="5080915"/>
        </p:xfrm>
        <a:graphic>
          <a:graphicData uri="http://schemas.openxmlformats.org/drawingml/2006/table">
            <a:tbl>
              <a:tblPr firstRow="1" bandRow="1"/>
              <a:tblGrid>
                <a:gridCol w="395537">
                  <a:extLst>
                    <a:ext uri="{9D8B030D-6E8A-4147-A177-3AD203B41FA5}">
                      <a16:colId xmlns:a16="http://schemas.microsoft.com/office/drawing/2014/main" xmlns="" val="443593306"/>
                    </a:ext>
                  </a:extLst>
                </a:gridCol>
                <a:gridCol w="2880320">
                  <a:extLst>
                    <a:ext uri="{9D8B030D-6E8A-4147-A177-3AD203B41FA5}">
                      <a16:colId xmlns:a16="http://schemas.microsoft.com/office/drawing/2014/main" xmlns="" val="3359193809"/>
                    </a:ext>
                  </a:extLst>
                </a:gridCol>
                <a:gridCol w="5868145">
                  <a:extLst>
                    <a:ext uri="{9D8B030D-6E8A-4147-A177-3AD203B41FA5}">
                      <a16:colId xmlns:a16="http://schemas.microsoft.com/office/drawing/2014/main" xmlns="" val="2732957141"/>
                    </a:ext>
                  </a:extLst>
                </a:gridCol>
              </a:tblGrid>
              <a:tr h="183325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"МУЗЫКА ЗВЕЗД" 14 апреля 2018 г.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 - ПРИ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НАРОДНЫЙ ТАНЕЦ» возрастная категория 12-14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12-14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НАРОДНЫЙ ТАНЕЦ» возрастная категория 7-9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«СТРИТ ДАНС» возрастная категория 12-14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979821686"/>
                  </a:ext>
                </a:extLst>
              </a:tr>
              <a:tr h="115002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Открытый телевизионный Международный проект «Таланты России». Квалификационный конкурс-фестиваль «Непокоренные»,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Саранск, 10.11.2018 г.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«Альтернативная хореография» возрастная категория 13-15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«Народно-стилизованный танец» возрастная категория 13-15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«Народно-стилизованный танец» возрастная категория 8-10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665308664"/>
                  </a:ext>
                </a:extLst>
              </a:tr>
              <a:tr h="766686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в рамках проекта «На крыльях таланта», г. Саранск, 04.02.2018 г.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13-15 лет)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народный танец» возрастная категория 13-15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8235447"/>
                  </a:ext>
                </a:extLst>
              </a:tr>
              <a:tr h="129058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в рамках проекта «На крыльях таланта», г. Саранск, 03.02.2019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13-15 лет)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«Народный танец» возрастная категория 10 -12лет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3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танец» возрастная категория 13-15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8667" marR="2866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92410016"/>
                  </a:ext>
                </a:extLst>
              </a:tr>
            </a:tbl>
          </a:graphicData>
        </a:graphic>
      </p:graphicFrame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04795783"/>
              </p:ext>
            </p:extLst>
          </p:nvPr>
        </p:nvGraphicFramePr>
        <p:xfrm>
          <a:off x="0" y="5171131"/>
          <a:ext cx="9144001" cy="1565656"/>
        </p:xfrm>
        <a:graphic>
          <a:graphicData uri="http://schemas.openxmlformats.org/drawingml/2006/table">
            <a:tbl>
              <a:tblPr firstRow="1" bandRow="1"/>
              <a:tblGrid>
                <a:gridCol w="395536">
                  <a:extLst>
                    <a:ext uri="{9D8B030D-6E8A-4147-A177-3AD203B41FA5}">
                      <a16:colId xmlns:a16="http://schemas.microsoft.com/office/drawing/2014/main" xmlns="" val="2870927463"/>
                    </a:ext>
                  </a:extLst>
                </a:gridCol>
                <a:gridCol w="2880322">
                  <a:extLst>
                    <a:ext uri="{9D8B030D-6E8A-4147-A177-3AD203B41FA5}">
                      <a16:colId xmlns:a16="http://schemas.microsoft.com/office/drawing/2014/main" xmlns="" val="3615072643"/>
                    </a:ext>
                  </a:extLst>
                </a:gridCol>
                <a:gridCol w="5868143">
                  <a:extLst>
                    <a:ext uri="{9D8B030D-6E8A-4147-A177-3AD203B41FA5}">
                      <a16:colId xmlns:a16="http://schemas.microsoft.com/office/drawing/2014/main" xmlns="" val="1703880338"/>
                    </a:ext>
                  </a:extLst>
                </a:gridCol>
              </a:tblGrid>
              <a:tr h="56175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Открытый Республиканский Отборочный тур Московского Международного форума «Одаренные дети», г. Саранск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Гран-При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060825892"/>
                  </a:ext>
                </a:extLst>
              </a:tr>
              <a:tr h="374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Московский Международный форум «Одаренные дети»,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Москва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за лучший плакат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279994584"/>
                  </a:ext>
                </a:extLst>
              </a:tr>
              <a:tr h="374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Московский Международный форум «Одаренные дети»,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Москва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Гран-При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номинации «Хореографическое искусство»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57677822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6997556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72705936"/>
              </p:ext>
            </p:extLst>
          </p:nvPr>
        </p:nvGraphicFramePr>
        <p:xfrm>
          <a:off x="-1" y="548680"/>
          <a:ext cx="9144001" cy="5699689"/>
        </p:xfrm>
        <a:graphic>
          <a:graphicData uri="http://schemas.openxmlformats.org/drawingml/2006/table">
            <a:tbl>
              <a:tblPr firstRow="1" bandRow="1"/>
              <a:tblGrid>
                <a:gridCol w="368710">
                  <a:extLst>
                    <a:ext uri="{9D8B030D-6E8A-4147-A177-3AD203B41FA5}">
                      <a16:colId xmlns:a16="http://schemas.microsoft.com/office/drawing/2014/main" xmlns="" val="1808701161"/>
                    </a:ext>
                  </a:extLst>
                </a:gridCol>
                <a:gridCol w="2907148">
                  <a:extLst>
                    <a:ext uri="{9D8B030D-6E8A-4147-A177-3AD203B41FA5}">
                      <a16:colId xmlns:a16="http://schemas.microsoft.com/office/drawing/2014/main" xmlns="" val="254487134"/>
                    </a:ext>
                  </a:extLst>
                </a:gridCol>
                <a:gridCol w="5868143">
                  <a:extLst>
                    <a:ext uri="{9D8B030D-6E8A-4147-A177-3AD203B41FA5}">
                      <a16:colId xmlns:a16="http://schemas.microsoft.com/office/drawing/2014/main" xmlns="" val="1012331507"/>
                    </a:ext>
                  </a:extLst>
                </a:gridCol>
              </a:tblGrid>
              <a:tr h="2244769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«Пламенное сердце», г. Саранск, 18-19 декабря 2019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3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танец» возрастная категория 13-15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3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«Стрит-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дэнс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возрастная категория 9-10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Лауреата 3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7-8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танец» возрастная категория 9-10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«Стрит-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дэнс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возрастная категория 13-15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«Стрит-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дэнс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 возрастная категория 13-15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3481300"/>
                  </a:ext>
                </a:extLst>
              </a:tr>
              <a:tr h="139413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"МУЗЫКА ЗВЕЗД" 14 марта 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10-12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«СТИЛИЗОВАННЫЙ НАРОДНЫЙ ТАНЕЦ» возрастная категория 10-12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13-15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75501428"/>
                  </a:ext>
                </a:extLst>
              </a:tr>
              <a:tr h="133902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Международный конкурс-фестиваль детского и юношеского и взрослого творчества «Твой выход»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7 марта 2020 г.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 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«Хип-хоп. Ансамбль» возрастная категория 14-15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14-15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«ЭСТРАДНЫЙ ТАНЕЦ» возрастная категория 10-11 лет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(номинация «НАРОДНО-СТИЛИЗОВАННЫЙ ТАНЕЦ» возрастная категория 10-11 лет)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51793407"/>
                  </a:ext>
                </a:extLst>
              </a:tr>
              <a:tr h="374501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Московский Международный форум «Одаренные дети»,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г. Москва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Гран-При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в номинации «Хореографическое искусство»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20287" marR="202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667303337"/>
                  </a:ext>
                </a:extLst>
              </a:tr>
            </a:tbl>
          </a:graphicData>
        </a:graphic>
      </p:graphicFrame>
      <p:sp>
        <p:nvSpPr>
          <p:cNvPr id="4" name="Прямоугольник 3"/>
          <p:cNvSpPr/>
          <p:nvPr/>
        </p:nvSpPr>
        <p:spPr>
          <a:xfrm>
            <a:off x="179512" y="6381328"/>
            <a:ext cx="2877839" cy="3427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Копии дипломов прилагаются.</a:t>
            </a:r>
            <a:endParaRPr lang="ru-RU" sz="12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01269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2"/>
          <a:srcRect l="7635" t="20975" r="7694" b="9931"/>
          <a:stretch/>
        </p:blipFill>
        <p:spPr>
          <a:xfrm>
            <a:off x="0" y="1268760"/>
            <a:ext cx="9144000" cy="44644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8265" t="22044" r="7420" b="8889"/>
          <a:stretch/>
        </p:blipFill>
        <p:spPr>
          <a:xfrm>
            <a:off x="0" y="1412776"/>
            <a:ext cx="9118848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3174360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7816" t="20843" r="35910" b="9682"/>
          <a:stretch/>
        </p:blipFill>
        <p:spPr>
          <a:xfrm>
            <a:off x="467544" y="836712"/>
            <a:ext cx="8280920" cy="5750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11375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67437"/>
          <a:stretch/>
        </p:blipFill>
        <p:spPr>
          <a:xfrm>
            <a:off x="179512" y="836712"/>
            <a:ext cx="4248472" cy="5991258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2923" y="836712"/>
            <a:ext cx="4141199" cy="586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216571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77024"/>
            <a:ext cx="2410339" cy="3350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67" y="77024"/>
            <a:ext cx="2400678" cy="3350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7" y="93646"/>
            <a:ext cx="2422811" cy="333397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497" y="3484969"/>
            <a:ext cx="2419856" cy="33299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4208" y="3484968"/>
            <a:ext cx="2407338" cy="332991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167" y="3484970"/>
            <a:ext cx="2466977" cy="33730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6834229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73" y="851325"/>
            <a:ext cx="2113295" cy="2908059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0"/>
            <a:ext cx="2105665" cy="289756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5983" y="2897560"/>
            <a:ext cx="2085917" cy="2870385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688" y="3928130"/>
            <a:ext cx="2085917" cy="2908059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50" y="2897560"/>
            <a:ext cx="2133063" cy="2935262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8704" y="3928130"/>
            <a:ext cx="2113295" cy="2908059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0"/>
            <a:ext cx="2105665" cy="28975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8693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250" t="11328" r="32295" b="5126"/>
          <a:stretch/>
        </p:blipFill>
        <p:spPr>
          <a:xfrm>
            <a:off x="2195736" y="22336"/>
            <a:ext cx="4866066" cy="6835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246852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763688" y="476672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1012011"/>
            <a:ext cx="4104456" cy="53639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016875"/>
            <a:ext cx="3816424" cy="539839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1763688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8433" t="25006" r="26557" b="19982"/>
          <a:stretch/>
        </p:blipFill>
        <p:spPr>
          <a:xfrm>
            <a:off x="633100" y="1124744"/>
            <a:ext cx="8021815" cy="551499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7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597332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618" y="1147110"/>
            <a:ext cx="7942779" cy="571362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763687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393258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1"/>
          <a:stretch/>
        </p:blipFill>
        <p:spPr>
          <a:xfrm>
            <a:off x="576063" y="1124745"/>
            <a:ext cx="8135888" cy="568863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763687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2689079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189" t="19680" r="24425" b="17798"/>
          <a:stretch/>
        </p:blipFill>
        <p:spPr>
          <a:xfrm>
            <a:off x="755575" y="1124744"/>
            <a:ext cx="7776864" cy="553807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63687" y="548680"/>
            <a:ext cx="57606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4. Наличие публикаций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9750867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83185" y="459169"/>
            <a:ext cx="8637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5. Наличие авторских программ, методических пособий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84" b="4324"/>
          <a:stretch/>
        </p:blipFill>
        <p:spPr>
          <a:xfrm>
            <a:off x="390061" y="1052736"/>
            <a:ext cx="4260823" cy="561662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38" b="10298"/>
          <a:stretch/>
        </p:blipFill>
        <p:spPr>
          <a:xfrm rot="21444894">
            <a:off x="4765692" y="1146185"/>
            <a:ext cx="4260823" cy="51870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762744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-34082"/>
            <a:ext cx="88569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6. Выступления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заседаниях методических советов, научно-практических конференциях, педагогических чтениях, семинарах, секциях, форумах, радиопередачах(очно)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48"/>
          <a:stretch/>
        </p:blipFill>
        <p:spPr>
          <a:xfrm>
            <a:off x="467544" y="1183221"/>
            <a:ext cx="4023816" cy="555814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5"/>
          <a:stretch/>
        </p:blipFill>
        <p:spPr>
          <a:xfrm>
            <a:off x="4355976" y="1187144"/>
            <a:ext cx="4104063" cy="555422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79512" y="2606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980727"/>
            <a:ext cx="4032448" cy="570396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2202" y="988553"/>
            <a:ext cx="4026916" cy="56961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93859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1933" y="701824"/>
            <a:ext cx="4352142" cy="615617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8727" y="709671"/>
            <a:ext cx="4091238" cy="578712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79512" y="2606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endParaRPr lang="ru-RU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146681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352"/>
          <a:stretch/>
        </p:blipFill>
        <p:spPr>
          <a:xfrm>
            <a:off x="2267744" y="836712"/>
            <a:ext cx="4728406" cy="505960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79512" y="26064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 Проведение мастер-классов, открытых мероприятий</a:t>
            </a:r>
            <a:endParaRPr lang="ru-RU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33509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167403"/>
            <a:ext cx="8229600" cy="642942"/>
          </a:xfrm>
        </p:spPr>
        <p:txBody>
          <a:bodyPr>
            <a:norm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Реализация образовательных программ</a:t>
            </a:r>
            <a:endParaRPr lang="ru-RU" sz="24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67544" y="1196752"/>
            <a:ext cx="8229600" cy="5286412"/>
          </a:xfrm>
        </p:spPr>
        <p:txBody>
          <a:bodyPr>
            <a:normAutofit/>
          </a:bodyPr>
          <a:lstStyle/>
          <a:p>
            <a:pPr algn="just">
              <a:buNone/>
            </a:pPr>
            <a:endParaRPr lang="ru-RU" sz="1200" i="1" dirty="0" smtClean="0">
              <a:latin typeface="Arial" pitchFamily="34" charset="0"/>
              <a:cs typeface="Arial" pitchFamily="34" charset="0"/>
            </a:endParaRPr>
          </a:p>
          <a:p>
            <a:pPr>
              <a:buNone/>
            </a:pPr>
            <a:endParaRPr lang="ru-RU" sz="1100" i="1" dirty="0" smtClean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1066880"/>
            <a:ext cx="3883865" cy="57911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8739" y="1066880"/>
            <a:ext cx="4094064" cy="579112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227" b="2864"/>
          <a:stretch/>
        </p:blipFill>
        <p:spPr>
          <a:xfrm>
            <a:off x="3419872" y="128850"/>
            <a:ext cx="2284826" cy="32403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571" t="2728" r="1487" b="1533"/>
          <a:stretch/>
        </p:blipFill>
        <p:spPr>
          <a:xfrm>
            <a:off x="807391" y="128850"/>
            <a:ext cx="2270818" cy="322814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t="2319" b="2319"/>
          <a:stretch/>
        </p:blipFill>
        <p:spPr>
          <a:xfrm>
            <a:off x="6012160" y="128850"/>
            <a:ext cx="2329138" cy="32281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5485" y="3501008"/>
            <a:ext cx="1714906" cy="27809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00" t="6190" r="10312" b="5208"/>
          <a:stretch/>
        </p:blipFill>
        <p:spPr>
          <a:xfrm rot="16200000">
            <a:off x="4394181" y="2729508"/>
            <a:ext cx="3156135" cy="46991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823750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5008" y="170071"/>
            <a:ext cx="4464496" cy="315653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4868" t="12650" r="33111" b="5123"/>
          <a:stretch/>
        </p:blipFill>
        <p:spPr>
          <a:xfrm>
            <a:off x="827584" y="2738924"/>
            <a:ext cx="2844616" cy="410889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4"/>
          <a:srcRect l="20302" t="18234" r="17561" b="7322"/>
          <a:stretch/>
        </p:blipFill>
        <p:spPr>
          <a:xfrm>
            <a:off x="4288614" y="3573016"/>
            <a:ext cx="4603866" cy="3102606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70071"/>
            <a:ext cx="3901440" cy="2758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214015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79512" y="620688"/>
            <a:ext cx="88569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8. Экспертная деятельность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403336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07504" y="620688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9. Общественно-педагогическая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активность: участие в комиссиях, педагогических сообществах, в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 конкурсов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73"/>
          <a:stretch/>
        </p:blipFill>
        <p:spPr>
          <a:xfrm>
            <a:off x="532148" y="1451685"/>
            <a:ext cx="4032448" cy="533927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1451685"/>
            <a:ext cx="3822024" cy="5406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130405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588" t="19683" r="49753" b="6131"/>
          <a:stretch/>
        </p:blipFill>
        <p:spPr>
          <a:xfrm>
            <a:off x="107504" y="764704"/>
            <a:ext cx="4392488" cy="5978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52519" t="27847" r="17997" b="50859"/>
          <a:stretch/>
        </p:blipFill>
        <p:spPr>
          <a:xfrm>
            <a:off x="4499992" y="1052736"/>
            <a:ext cx="4606479" cy="187138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49487" y="-51395"/>
            <a:ext cx="885698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9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Общественно-педагогическая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активность: участие в комиссиях, педагогических сообществах, в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жюри конкурсов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15259586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2168" y="759951"/>
            <a:ext cx="2870216" cy="419370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2197478"/>
            <a:ext cx="3182336" cy="435436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59951"/>
            <a:ext cx="3059832" cy="4273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264118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4383" t="18061" r="49202" b="15713"/>
          <a:stretch/>
        </p:blipFill>
        <p:spPr>
          <a:xfrm>
            <a:off x="395536" y="836712"/>
            <a:ext cx="4104456" cy="5788335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/>
          <a:srcRect l="49467" t="25316" r="22052" b="5395"/>
          <a:stretch/>
        </p:blipFill>
        <p:spPr>
          <a:xfrm>
            <a:off x="4572000" y="836712"/>
            <a:ext cx="4229937" cy="57883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698895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6166" t="14275" r="34369" b="11033"/>
          <a:stretch/>
        </p:blipFill>
        <p:spPr>
          <a:xfrm>
            <a:off x="325075" y="692695"/>
            <a:ext cx="4174917" cy="5953123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319"/>
          <a:stretch/>
        </p:blipFill>
        <p:spPr>
          <a:xfrm>
            <a:off x="4644008" y="692696"/>
            <a:ext cx="4225804" cy="5953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531707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26493" t="35612" r="25042" b="9247"/>
          <a:stretch/>
        </p:blipFill>
        <p:spPr>
          <a:xfrm>
            <a:off x="899592" y="1052736"/>
            <a:ext cx="7344816" cy="47006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626763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3347864" y="215083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alt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i="1" dirty="0">
              <a:solidFill>
                <a:srgbClr val="000066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676748"/>
            <a:ext cx="4248472" cy="600953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985" y="676748"/>
            <a:ext cx="4237197" cy="5993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97192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8"/>
          <p:cNvSpPr/>
          <p:nvPr/>
        </p:nvSpPr>
        <p:spPr>
          <a:xfrm>
            <a:off x="479241" y="188640"/>
            <a:ext cx="813690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Участие 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  <a:endParaRPr lang="ru-RU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04"/>
          <a:stretch/>
        </p:blipFill>
        <p:spPr>
          <a:xfrm>
            <a:off x="2340918" y="1123563"/>
            <a:ext cx="4413549" cy="57001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970"/>
          <a:stretch/>
        </p:blipFill>
        <p:spPr>
          <a:xfrm>
            <a:off x="1259632" y="1052736"/>
            <a:ext cx="7416824" cy="5080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347864" y="591071"/>
            <a:ext cx="309634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400" b="1" dirty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10.</a:t>
            </a:r>
            <a:r>
              <a:rPr lang="ru-RU" altLang="ru-RU" sz="2400" b="1" dirty="0" smtClean="0">
                <a:solidFill>
                  <a:srgbClr val="333399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Наставничество</a:t>
            </a:r>
            <a:endParaRPr lang="ru-RU" i="1" dirty="0">
              <a:solidFill>
                <a:srgbClr val="00006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94142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8640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Позитивные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работы с детьми</a:t>
            </a:r>
            <a:endParaRPr lang="ru-RU" sz="24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8443" y="1018384"/>
            <a:ext cx="4019274" cy="568532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721"/>
          <a:stretch/>
        </p:blipFill>
        <p:spPr>
          <a:xfrm>
            <a:off x="4467717" y="1018384"/>
            <a:ext cx="4536504" cy="5650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980728"/>
            <a:ext cx="4320480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52414" t="20648" r="16441" b="7779"/>
          <a:stretch/>
        </p:blipFill>
        <p:spPr>
          <a:xfrm>
            <a:off x="4499992" y="836713"/>
            <a:ext cx="4464496" cy="6021287"/>
          </a:xfrm>
          <a:prstGeom prst="rect">
            <a:avLst/>
          </a:prstGeom>
        </p:spPr>
      </p:pic>
      <p:sp>
        <p:nvSpPr>
          <p:cNvPr id="6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8640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Позитивные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работы с детьми</a:t>
            </a:r>
            <a:endParaRPr lang="ru-RU" sz="24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4643600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/>
          <a:srcRect l="19971" t="19724" r="49704" b="7954"/>
          <a:stretch/>
        </p:blipFill>
        <p:spPr>
          <a:xfrm>
            <a:off x="179512" y="908720"/>
            <a:ext cx="4248472" cy="569917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7692" t="22715" r="35476" b="19363"/>
          <a:stretch/>
        </p:blipFill>
        <p:spPr>
          <a:xfrm>
            <a:off x="4572000" y="764704"/>
            <a:ext cx="4339903" cy="5269882"/>
          </a:xfrm>
          <a:prstGeom prst="rect">
            <a:avLst/>
          </a:prstGeom>
        </p:spPr>
      </p:pic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305800" cy="864096"/>
          </a:xfrm>
        </p:spPr>
        <p:txBody>
          <a:bodyPr>
            <a:normAutofit/>
          </a:bodyPr>
          <a:lstStyle/>
          <a:p>
            <a:pPr algn="ctr"/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11. Позитивные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результаты работы с детьми</a:t>
            </a:r>
            <a:endParaRPr lang="ru-RU" sz="2400" b="1" i="1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0233912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40143" t="23193" r="37778" b="21498"/>
          <a:stretch/>
        </p:blipFill>
        <p:spPr>
          <a:xfrm>
            <a:off x="0" y="1340767"/>
            <a:ext cx="3066148" cy="4320481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8886" t="23595" r="27393" b="20887"/>
          <a:stretch/>
        </p:blipFill>
        <p:spPr>
          <a:xfrm>
            <a:off x="3061273" y="1316441"/>
            <a:ext cx="6082728" cy="4344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907888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71600" y="692696"/>
            <a:ext cx="79928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12. Участие педагога в профессиональных конкурсах</a:t>
            </a:r>
            <a:endParaRPr lang="ru-RU" sz="2400" dirty="0">
              <a:solidFill>
                <a:srgbClr val="000066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95"/>
          <a:stretch/>
        </p:blipFill>
        <p:spPr>
          <a:xfrm>
            <a:off x="2818161" y="1154361"/>
            <a:ext cx="3778434" cy="53709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2738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90994"/>
            <a:ext cx="4320480" cy="44914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Награды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поощрения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18736" t="27517" r="51123" b="29036"/>
          <a:stretch/>
        </p:blipFill>
        <p:spPr>
          <a:xfrm>
            <a:off x="4535995" y="836712"/>
            <a:ext cx="4391982" cy="3561066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3"/>
          <a:srcRect l="33751" t="59297" r="34825" b="11136"/>
          <a:stretch/>
        </p:blipFill>
        <p:spPr>
          <a:xfrm>
            <a:off x="4535995" y="4349875"/>
            <a:ext cx="4391982" cy="213424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53424" t="21096" r="16571" b="9950"/>
          <a:stretch/>
        </p:blipFill>
        <p:spPr>
          <a:xfrm>
            <a:off x="107504" y="692696"/>
            <a:ext cx="4433247" cy="56886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9187" y="707564"/>
            <a:ext cx="4271030" cy="58772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/>
          <a:srcRect l="26754" t="25476" r="48786" b="13372"/>
          <a:stretch/>
        </p:blipFill>
        <p:spPr>
          <a:xfrm>
            <a:off x="323528" y="692696"/>
            <a:ext cx="4179392" cy="5877272"/>
          </a:xfrm>
          <a:prstGeom prst="rect">
            <a:avLst/>
          </a:prstGeom>
        </p:spPr>
      </p:pic>
      <p:sp>
        <p:nvSpPr>
          <p:cNvPr id="7" name="Заголовок 1"/>
          <p:cNvSpPr>
            <a:spLocks noGrp="1"/>
          </p:cNvSpPr>
          <p:nvPr>
            <p:ph type="title"/>
          </p:nvPr>
        </p:nvSpPr>
        <p:spPr>
          <a:xfrm>
            <a:off x="2915816" y="90994"/>
            <a:ext cx="4320480" cy="449140"/>
          </a:xfrm>
        </p:spPr>
        <p:txBody>
          <a:bodyPr>
            <a:noAutofit/>
          </a:bodyPr>
          <a:lstStyle/>
          <a:p>
            <a:pPr lvl="0" fontAlgn="base">
              <a:spcAft>
                <a:spcPct val="0"/>
              </a:spcAft>
            </a:pPr>
            <a:r>
              <a:rPr lang="ru-RU" alt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13. Награды </a:t>
            </a:r>
            <a:r>
              <a:rPr lang="ru-RU" alt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и поощрения </a:t>
            </a:r>
            <a:endParaRPr lang="ru-RU" altLang="ru-RU" sz="2400" b="1" i="1" dirty="0">
              <a:solidFill>
                <a:srgbClr val="000066"/>
              </a:solidFill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832774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548680"/>
            <a:ext cx="4154970" cy="587727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210" t="19381" r="48421" b="12217"/>
          <a:stretch/>
        </p:blipFill>
        <p:spPr>
          <a:xfrm>
            <a:off x="4716016" y="548680"/>
            <a:ext cx="4129975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884657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37324" t="24720" r="35599" b="6325"/>
          <a:stretch/>
        </p:blipFill>
        <p:spPr>
          <a:xfrm>
            <a:off x="395536" y="692696"/>
            <a:ext cx="4104456" cy="587935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692696"/>
            <a:ext cx="4176464" cy="59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99935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1922" y="548680"/>
            <a:ext cx="8620156" cy="785818"/>
          </a:xfrm>
        </p:spPr>
        <p:txBody>
          <a:bodyPr>
            <a:no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Участие в инновационной (экспериментальной) деятельности</a:t>
            </a:r>
            <a:endParaRPr lang="ru-RU" sz="24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6996" t="20729" r="9051" b="12938"/>
          <a:stretch/>
        </p:blipFill>
        <p:spPr>
          <a:xfrm>
            <a:off x="0" y="1556792"/>
            <a:ext cx="9144000" cy="4064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692696"/>
            <a:ext cx="4343259" cy="59766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024" y="692696"/>
            <a:ext cx="4225235" cy="597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3065368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26351" t="25689" r="25197" b="15375"/>
          <a:stretch/>
        </p:blipFill>
        <p:spPr>
          <a:xfrm>
            <a:off x="107503" y="0"/>
            <a:ext cx="4906373" cy="33569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083" t="24466" r="23165" b="10294"/>
          <a:stretch/>
        </p:blipFill>
        <p:spPr>
          <a:xfrm>
            <a:off x="107502" y="3369498"/>
            <a:ext cx="4906373" cy="341312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25383" t="14505" r="23851" b="19419"/>
          <a:stretch/>
        </p:blipFill>
        <p:spPr>
          <a:xfrm>
            <a:off x="5053693" y="413880"/>
            <a:ext cx="4032448" cy="295232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/>
          <a:srcRect l="24956" t="15914" r="23784" b="18137"/>
          <a:stretch/>
        </p:blipFill>
        <p:spPr>
          <a:xfrm>
            <a:off x="5053693" y="3616952"/>
            <a:ext cx="4032448" cy="2918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58003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788" y="908721"/>
            <a:ext cx="4197002" cy="572875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16016" y="908721"/>
            <a:ext cx="4147384" cy="57287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8982936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1880255" y="-215958"/>
            <a:ext cx="5599516" cy="78488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290480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34621" t="11540" r="33643" b="15370"/>
          <a:stretch/>
        </p:blipFill>
        <p:spPr>
          <a:xfrm>
            <a:off x="504180" y="1052736"/>
            <a:ext cx="3779788" cy="48965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2663" t="24308" r="30874" b="4117"/>
          <a:stretch/>
        </p:blipFill>
        <p:spPr>
          <a:xfrm>
            <a:off x="4427984" y="1196752"/>
            <a:ext cx="4434606" cy="4896544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563888" y="633539"/>
            <a:ext cx="2520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ПРИЛОЖЕНИЕ</a:t>
            </a:r>
            <a:endParaRPr lang="ru-RU" sz="2000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7716233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5705" t="11756" r="14033" b="10359"/>
          <a:stretch/>
        </p:blipFill>
        <p:spPr>
          <a:xfrm>
            <a:off x="143508" y="116632"/>
            <a:ext cx="5580620" cy="347968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8588" t="17616" r="7095" b="22275"/>
          <a:stretch/>
        </p:blipFill>
        <p:spPr>
          <a:xfrm>
            <a:off x="1367136" y="3596312"/>
            <a:ext cx="7776864" cy="31185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309106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3565611"/>
            <a:ext cx="4740019" cy="316159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46" y="3317639"/>
            <a:ext cx="4824537" cy="340956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5028" y="116632"/>
            <a:ext cx="4468960" cy="335172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3" y="116631"/>
            <a:ext cx="4695980" cy="3103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4873016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27049" t="19645" r="25349" b="15375"/>
          <a:stretch/>
        </p:blipFill>
        <p:spPr>
          <a:xfrm>
            <a:off x="57135" y="116632"/>
            <a:ext cx="4032448" cy="309634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27325" t="30534" r="25832" b="15336"/>
          <a:stretch/>
        </p:blipFill>
        <p:spPr>
          <a:xfrm>
            <a:off x="4252461" y="103352"/>
            <a:ext cx="4784035" cy="3109623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9552" y="3229926"/>
            <a:ext cx="8120175" cy="359959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/>
          <a:srcRect l="19288" t="24670" r="25599" b="14464"/>
          <a:stretch/>
        </p:blipFill>
        <p:spPr>
          <a:xfrm>
            <a:off x="0" y="8620"/>
            <a:ext cx="4752528" cy="2952328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35061" t="30646" r="1232" b="21385"/>
          <a:stretch/>
        </p:blipFill>
        <p:spPr>
          <a:xfrm>
            <a:off x="179512" y="2938872"/>
            <a:ext cx="8784976" cy="3919127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15469" t="17574" r="13369" b="6493"/>
          <a:stretch/>
        </p:blipFill>
        <p:spPr>
          <a:xfrm>
            <a:off x="4752528" y="303001"/>
            <a:ext cx="4378966" cy="26282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46087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9676" t="18446" r="42560" b="17542"/>
          <a:stretch/>
        </p:blipFill>
        <p:spPr>
          <a:xfrm>
            <a:off x="29746" y="3013647"/>
            <a:ext cx="4685807" cy="353253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/>
          <a:srcRect l="24175" t="16432" r="22499" b="6461"/>
          <a:stretch/>
        </p:blipFill>
        <p:spPr>
          <a:xfrm>
            <a:off x="4160920" y="2758543"/>
            <a:ext cx="4998453" cy="398974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/>
          <a:srcRect l="8987" t="18437" r="20494" b="7819"/>
          <a:stretch/>
        </p:blipFill>
        <p:spPr>
          <a:xfrm>
            <a:off x="29746" y="188640"/>
            <a:ext cx="4550316" cy="26766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8428" t="33228" r="39314" b="14328"/>
          <a:stretch/>
        </p:blipFill>
        <p:spPr>
          <a:xfrm>
            <a:off x="4606973" y="188640"/>
            <a:ext cx="4552400" cy="25699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074450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539552" y="620688"/>
            <a:ext cx="820891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2. Участие </a:t>
            </a:r>
            <a:r>
              <a:rPr lang="ru-RU" sz="2400" b="1" i="1" dirty="0">
                <a:solidFill>
                  <a:srgbClr val="000066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в инновационной (экспериментальной) деятельности</a:t>
            </a:r>
            <a:endParaRPr lang="ru-RU" b="1" i="1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l="7027" t="23735" r="36055" b="13803"/>
          <a:stretch/>
        </p:blipFill>
        <p:spPr>
          <a:xfrm>
            <a:off x="0" y="1844824"/>
            <a:ext cx="6444208" cy="397790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31615" y="1844824"/>
            <a:ext cx="2712385" cy="397790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2"/>
          <a:srcRect l="35126" t="34692" r="22724" b="18921"/>
          <a:stretch/>
        </p:blipFill>
        <p:spPr>
          <a:xfrm>
            <a:off x="103324" y="3351294"/>
            <a:ext cx="5065429" cy="313574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24383" t="14449" r="22787" b="14509"/>
          <a:stretch/>
        </p:blipFill>
        <p:spPr>
          <a:xfrm>
            <a:off x="4567423" y="3068960"/>
            <a:ext cx="4533254" cy="34290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3325" y="548680"/>
            <a:ext cx="4820958" cy="270892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5"/>
          <a:srcRect l="22903" t="35781" r="21576" b="7464"/>
          <a:stretch/>
        </p:blipFill>
        <p:spPr>
          <a:xfrm>
            <a:off x="4924283" y="562453"/>
            <a:ext cx="4196198" cy="2412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8470456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/>
          <a:srcRect l="11899" t="15374" r="34968" b="21156"/>
          <a:stretch/>
        </p:blipFill>
        <p:spPr>
          <a:xfrm>
            <a:off x="4451970" y="620688"/>
            <a:ext cx="4501008" cy="3024336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/>
          <a:srcRect l="36238" t="14524" r="31671" b="11535"/>
          <a:stretch/>
        </p:blipFill>
        <p:spPr>
          <a:xfrm>
            <a:off x="107504" y="620688"/>
            <a:ext cx="4599365" cy="596101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/>
          <a:srcRect l="20896" t="34176" r="33970" b="13818"/>
          <a:stretch/>
        </p:blipFill>
        <p:spPr>
          <a:xfrm>
            <a:off x="4432528" y="3742238"/>
            <a:ext cx="4380881" cy="2839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1265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345"/>
          <a:stretch/>
        </p:blipFill>
        <p:spPr>
          <a:xfrm>
            <a:off x="2267744" y="1268760"/>
            <a:ext cx="4364033" cy="5040560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539552" y="548680"/>
            <a:ext cx="8229600" cy="792088"/>
          </a:xfrm>
          <a:prstGeom prst="rect">
            <a:avLst/>
          </a:prstGeom>
        </p:spPr>
        <p:txBody>
          <a:bodyPr>
            <a:normAutofit fontScale="975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5000" b="0" kern="120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ru-RU" sz="27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коллектива в конкурсах, фестивалях</a:t>
            </a:r>
            <a:r>
              <a:rPr lang="ru-RU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</a:br>
            <a:r>
              <a:rPr lang="ru-RU" sz="2000" b="1" i="1" dirty="0" smtClean="0">
                <a:solidFill>
                  <a:srgbClr val="000066"/>
                </a:solidFill>
                <a:latin typeface="Arial" pitchFamily="34" charset="0"/>
                <a:cs typeface="Arial" pitchFamily="34" charset="0"/>
              </a:rPr>
              <a:t>                                                                    </a:t>
            </a:r>
            <a:endParaRPr lang="ru-RU" sz="2000" b="1" i="1" u="sng" dirty="0">
              <a:solidFill>
                <a:srgbClr val="000066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271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79208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7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Участие коллектива в конкурсах, фестивалях</a:t>
            </a: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i="1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                        </a:t>
            </a:r>
            <a:r>
              <a:rPr lang="ru-RU" sz="2200" b="1" i="1" u="sng" dirty="0" smtClean="0">
                <a:solidFill>
                  <a:srgbClr val="00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Муниципальный уровень</a:t>
            </a:r>
            <a:endParaRPr lang="ru-RU" sz="2000" b="1" i="1" u="sng" dirty="0">
              <a:solidFill>
                <a:srgbClr val="00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1273192"/>
              </p:ext>
            </p:extLst>
          </p:nvPr>
        </p:nvGraphicFramePr>
        <p:xfrm>
          <a:off x="457200" y="980728"/>
          <a:ext cx="8229600" cy="5599782"/>
        </p:xfrm>
        <a:graphic>
          <a:graphicData uri="http://schemas.openxmlformats.org/drawingml/2006/table">
            <a:tbl>
              <a:tblPr firstRow="1" bandRow="1"/>
              <a:tblGrid>
                <a:gridCol w="1298473">
                  <a:extLst>
                    <a:ext uri="{9D8B030D-6E8A-4147-A177-3AD203B41FA5}">
                      <a16:colId xmlns:a16="http://schemas.microsoft.com/office/drawing/2014/main" xmlns="" val="2728230181"/>
                    </a:ext>
                  </a:extLst>
                </a:gridCol>
                <a:gridCol w="3880499">
                  <a:extLst>
                    <a:ext uri="{9D8B030D-6E8A-4147-A177-3AD203B41FA5}">
                      <a16:colId xmlns:a16="http://schemas.microsoft.com/office/drawing/2014/main" xmlns="" val="3852804778"/>
                    </a:ext>
                  </a:extLst>
                </a:gridCol>
                <a:gridCol w="3050628">
                  <a:extLst>
                    <a:ext uri="{9D8B030D-6E8A-4147-A177-3AD203B41FA5}">
                      <a16:colId xmlns:a16="http://schemas.microsoft.com/office/drawing/2014/main" xmlns="" val="992854869"/>
                    </a:ext>
                  </a:extLst>
                </a:gridCol>
              </a:tblGrid>
              <a:tr h="21472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Год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Название мероприятия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Результат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562009101"/>
                  </a:ext>
                </a:extLst>
              </a:tr>
              <a:tr h="571187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Республиканский фестиваль народного творчества 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Шумбрат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Мордовия!»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за активное участие в организации и 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проведении 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фестиваля народного творчества «</a:t>
                      </a:r>
                      <a:r>
                        <a:rPr lang="ru-RU" sz="12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Шумбрат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, Мордовия!»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2162340120"/>
                  </a:ext>
                </a:extLst>
              </a:tr>
              <a:tr h="644165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2017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XVIII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фестиваль-конкурс народного и современного танца 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Ендолня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степени,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«Мордовский танец», 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III</a:t>
                      </a:r>
                      <a:r>
                        <a:rPr lang="ru-RU" sz="120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218475386"/>
                  </a:ext>
                </a:extLst>
              </a:tr>
              <a:tr h="1803832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2018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IX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фестиваль-конкурс народного и современного танца 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Ендолня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«Современный танец»,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«Мордовские танцы»,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II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«Мордовские танцы»,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3335234762"/>
                  </a:ext>
                </a:extLst>
              </a:tr>
              <a:tr h="1288328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2019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фестиваль-конкурс народного и современного танца «</a:t>
                      </a:r>
                      <a:r>
                        <a:rPr lang="ru-RU" sz="1200" b="1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Ендолня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«Современный танец»,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2 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«Мордовский танец»,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IV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4039613084"/>
                  </a:ext>
                </a:extLst>
              </a:tr>
              <a:tr h="1061614"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ru-RU" sz="1200" b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2020</a:t>
                      </a:r>
                      <a:endParaRPr lang="ru-RU" sz="110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800"/>
                        </a:spcAft>
                      </a:pPr>
                      <a:r>
                        <a:rPr lang="en-US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X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городской фестиваль-конкурс песни и танца «Ретро-шлягер»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1 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специальная номинация «Победная весна</a:t>
                      </a:r>
                      <a:r>
                        <a:rPr lang="ru-RU" sz="1200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»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Диплом Лауреата </a:t>
                      </a:r>
                      <a:r>
                        <a:rPr lang="ru-RU" sz="1200" b="1" dirty="0" smtClean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2 </a:t>
                      </a:r>
                      <a:r>
                        <a:rPr lang="ru-RU" sz="1200" b="1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степени,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номинация «Народный танец»,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  <a:p>
                      <a:pPr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en-US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I</a:t>
                      </a:r>
                      <a:r>
                        <a:rPr lang="ru-RU" sz="12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возрастная категория </a:t>
                      </a:r>
                      <a:endParaRPr lang="ru-RU" sz="1100" dirty="0"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35271" marR="35271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xmlns="" val="1132147366"/>
                  </a:ext>
                </a:extLst>
              </a:tr>
            </a:tbl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Поток">
  <a:themeElements>
    <a:clrScheme name="Модульная">
      <a:dk1>
        <a:sysClr val="windowText" lastClr="000000"/>
      </a:dk1>
      <a:lt1>
        <a:sysClr val="window" lastClr="FFFFFF"/>
      </a:lt1>
      <a:dk2>
        <a:srgbClr val="5A6378"/>
      </a:dk2>
      <a:lt2>
        <a:srgbClr val="D4D4D6"/>
      </a:lt2>
      <a:accent1>
        <a:srgbClr val="F0AD00"/>
      </a:accent1>
      <a:accent2>
        <a:srgbClr val="60B5CC"/>
      </a:accent2>
      <a:accent3>
        <a:srgbClr val="E66C7D"/>
      </a:accent3>
      <a:accent4>
        <a:srgbClr val="6BB76D"/>
      </a:accent4>
      <a:accent5>
        <a:srgbClr val="E88651"/>
      </a:accent5>
      <a:accent6>
        <a:srgbClr val="C64847"/>
      </a:accent6>
      <a:hlink>
        <a:srgbClr val="168BBA"/>
      </a:hlink>
      <a:folHlink>
        <a:srgbClr val="68000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alpha val="48000"/>
                <a:satMod val="105000"/>
              </a:schemeClr>
            </a:outerShdw>
          </a:effectLst>
          <a:scene3d>
            <a:camera prst="orthographicFront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4495</TotalTime>
  <Words>1712</Words>
  <Application>Microsoft Office PowerPoint</Application>
  <PresentationFormat>Экран (4:3)</PresentationFormat>
  <Paragraphs>289</Paragraphs>
  <Slides>71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2</vt:i4>
      </vt:variant>
      <vt:variant>
        <vt:lpstr>Заголовки слайдов</vt:lpstr>
      </vt:variant>
      <vt:variant>
        <vt:i4>71</vt:i4>
      </vt:variant>
    </vt:vector>
  </HeadingPairs>
  <TitlesOfParts>
    <vt:vector size="73" baseType="lpstr">
      <vt:lpstr>Специальное оформление</vt:lpstr>
      <vt:lpstr>Поток</vt:lpstr>
      <vt:lpstr>                                                                                                      Министерство образования РМ Портфолио Пискуновой Елены Валерьевны,  педагога дополнительного образования МУ ДО «Центр эстетического  воспитания детей» г.о. Саранск</vt:lpstr>
      <vt:lpstr>Презентация PowerPoint</vt:lpstr>
      <vt:lpstr>Презентация PowerPoint</vt:lpstr>
      <vt:lpstr>1. Реализация образовательных программ</vt:lpstr>
      <vt:lpstr>Презентация PowerPoint</vt:lpstr>
      <vt:lpstr>2. Участие в инновационной (экспериментальной) деятельности</vt:lpstr>
      <vt:lpstr>Презентация PowerPoint</vt:lpstr>
      <vt:lpstr>Презентация PowerPoint</vt:lpstr>
      <vt:lpstr>3. Участие коллектива в конкурсах, фестивалях                                                                     Муниципальный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Всероссийский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                                                                       Международный уровень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11. Позитивные результаты работы с детьми</vt:lpstr>
      <vt:lpstr>11. Позитивные результаты работы с детьми</vt:lpstr>
      <vt:lpstr>11. Позитивные результаты работы с детьми</vt:lpstr>
      <vt:lpstr>Презентация PowerPoint</vt:lpstr>
      <vt:lpstr>Презентация PowerPoint</vt:lpstr>
      <vt:lpstr>13. Награды и поощрения </vt:lpstr>
      <vt:lpstr>13. Награды и поощрения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Vbyb</dc:title>
  <dc:creator>A</dc:creator>
  <cp:lastModifiedBy>metodist2</cp:lastModifiedBy>
  <cp:revision>314</cp:revision>
  <dcterms:created xsi:type="dcterms:W3CDTF">2013-02-14T19:05:54Z</dcterms:created>
  <dcterms:modified xsi:type="dcterms:W3CDTF">2020-09-07T12:59:28Z</dcterms:modified>
</cp:coreProperties>
</file>