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5"/>
  </p:notesMasterIdLst>
  <p:sldIdLst>
    <p:sldId id="256" r:id="rId3"/>
    <p:sldId id="1867" r:id="rId4"/>
    <p:sldId id="259" r:id="rId5"/>
    <p:sldId id="990" r:id="rId6"/>
    <p:sldId id="1259" r:id="rId7"/>
    <p:sldId id="845" r:id="rId8"/>
    <p:sldId id="1329" r:id="rId9"/>
    <p:sldId id="377" r:id="rId10"/>
    <p:sldId id="378" r:id="rId11"/>
    <p:sldId id="380" r:id="rId12"/>
    <p:sldId id="381" r:id="rId13"/>
    <p:sldId id="385" r:id="rId14"/>
    <p:sldId id="681" r:id="rId15"/>
    <p:sldId id="1428" r:id="rId16"/>
    <p:sldId id="484" r:id="rId17"/>
    <p:sldId id="1427" r:id="rId18"/>
    <p:sldId id="261" r:id="rId19"/>
    <p:sldId id="436" r:id="rId20"/>
    <p:sldId id="1504" r:id="rId21"/>
    <p:sldId id="1505" r:id="rId22"/>
    <p:sldId id="286" r:id="rId23"/>
    <p:sldId id="918" r:id="rId24"/>
    <p:sldId id="485" r:id="rId25"/>
    <p:sldId id="920" r:id="rId26"/>
    <p:sldId id="928" r:id="rId27"/>
    <p:sldId id="930" r:id="rId28"/>
    <p:sldId id="486" r:id="rId29"/>
    <p:sldId id="929" r:id="rId30"/>
    <p:sldId id="262" r:id="rId31"/>
    <p:sldId id="1669" r:id="rId32"/>
    <p:sldId id="487" r:id="rId33"/>
    <p:sldId id="1568" r:id="rId34"/>
    <p:sldId id="283" r:id="rId35"/>
    <p:sldId id="1074" r:id="rId36"/>
    <p:sldId id="263" r:id="rId37"/>
    <p:sldId id="564" r:id="rId38"/>
    <p:sldId id="565" r:id="rId39"/>
    <p:sldId id="533" r:id="rId40"/>
    <p:sldId id="1430" r:id="rId41"/>
    <p:sldId id="489" r:id="rId42"/>
    <p:sldId id="488" r:id="rId43"/>
    <p:sldId id="315" r:id="rId44"/>
    <p:sldId id="265" r:id="rId45"/>
    <p:sldId id="844" r:id="rId46"/>
    <p:sldId id="599" r:id="rId47"/>
    <p:sldId id="266" r:id="rId48"/>
    <p:sldId id="1799" r:id="rId49"/>
    <p:sldId id="809" r:id="rId50"/>
    <p:sldId id="1125" r:id="rId51"/>
    <p:sldId id="775" r:id="rId52"/>
    <p:sldId id="1398" r:id="rId53"/>
    <p:sldId id="743" r:id="rId54"/>
    <p:sldId id="776" r:id="rId55"/>
    <p:sldId id="742" r:id="rId56"/>
    <p:sldId id="774" r:id="rId57"/>
    <p:sldId id="267" r:id="rId58"/>
    <p:sldId id="1837" r:id="rId59"/>
    <p:sldId id="1619" r:id="rId60"/>
    <p:sldId id="326" r:id="rId61"/>
    <p:sldId id="657" r:id="rId62"/>
    <p:sldId id="1429" r:id="rId63"/>
    <p:sldId id="745" r:id="rId64"/>
    <p:sldId id="1646" r:id="rId66"/>
    <p:sldId id="269" r:id="rId67"/>
    <p:sldId id="1953" r:id="rId68"/>
    <p:sldId id="1978" r:id="rId69"/>
    <p:sldId id="291" r:id="rId70"/>
    <p:sldId id="1868" r:id="rId71"/>
    <p:sldId id="636" r:id="rId72"/>
    <p:sldId id="637" r:id="rId73"/>
    <p:sldId id="270" r:id="rId74"/>
    <p:sldId id="653" r:id="rId75"/>
    <p:sldId id="652" r:id="rId76"/>
    <p:sldId id="386" r:id="rId77"/>
    <p:sldId id="306" r:id="rId78"/>
    <p:sldId id="1495" r:id="rId79"/>
    <p:sldId id="654" r:id="rId80"/>
    <p:sldId id="922" r:id="rId81"/>
    <p:sldId id="293" r:id="rId82"/>
    <p:sldId id="651" r:id="rId83"/>
    <p:sldId id="302" r:id="rId84"/>
    <p:sldId id="931" r:id="rId85"/>
    <p:sldId id="925" r:id="rId86"/>
    <p:sldId id="656" r:id="rId87"/>
    <p:sldId id="655" r:id="rId88"/>
    <p:sldId id="916" r:id="rId89"/>
  </p:sldIdLst>
  <p:sldSz cx="9144000" cy="6858000" type="screen4x3"/>
  <p:notesSz cx="6797675" cy="9926955"/>
  <p:defaultTextStyle>
    <a:defPPr>
      <a:defRPr lang="ru-RU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993300"/>
    <a:srgbClr val="AEDFF0"/>
    <a:srgbClr val="B0EBEE"/>
    <a:srgbClr val="FFCCFF"/>
    <a:srgbClr val="FF99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6878"/>
    <p:restoredTop sz="93605"/>
  </p:normalViewPr>
  <p:slideViewPr>
    <p:cSldViewPr showGuides="1">
      <p:cViewPr>
        <p:scale>
          <a:sx n="66" d="100"/>
          <a:sy n="66" d="100"/>
        </p:scale>
        <p:origin x="-1272" y="-162"/>
      </p:cViewPr>
      <p:guideLst>
        <p:guide orient="horz" pos="2159"/>
        <p:guide pos="29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2" Type="http://schemas.openxmlformats.org/officeDocument/2006/relationships/tableStyles" Target="tableStyles.xml"/><Relationship Id="rId91" Type="http://schemas.openxmlformats.org/officeDocument/2006/relationships/viewProps" Target="viewProps.xml"/><Relationship Id="rId90" Type="http://schemas.openxmlformats.org/officeDocument/2006/relationships/presProps" Target="presProps.xml"/><Relationship Id="rId9" Type="http://schemas.openxmlformats.org/officeDocument/2006/relationships/slide" Target="slides/slide7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6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5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748" cy="540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6573" y="0"/>
            <a:ext cx="2919748" cy="540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5855" y="1347119"/>
            <a:ext cx="6466170" cy="363722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788" y="5186407"/>
            <a:ext cx="5390305" cy="424342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236233"/>
            <a:ext cx="2919748" cy="540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6573" y="10236233"/>
            <a:ext cx="2919748" cy="540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CCFF"/>
            </a:gs>
            <a:gs pos="100000">
              <a:srgbClr val="AEDFF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Образец заголовка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Образец текста</a:t>
            </a:r>
            <a:endParaRPr dirty="0"/>
          </a:p>
          <a:p>
            <a:pPr lvl="1"/>
            <a:r>
              <a:rPr dirty="0"/>
              <a:t>Второй уровень</a:t>
            </a:r>
            <a:endParaRPr dirty="0"/>
          </a:p>
          <a:p>
            <a:pPr lvl="2"/>
            <a:r>
              <a:rPr dirty="0"/>
              <a:t>Третий уровень</a:t>
            </a:r>
            <a:endParaRPr dirty="0"/>
          </a:p>
          <a:p>
            <a:pPr lvl="3"/>
            <a:r>
              <a:rPr dirty="0"/>
              <a:t>Четвертый уровень</a:t>
            </a:r>
            <a:endParaRPr dirty="0"/>
          </a:p>
          <a:p>
            <a:pPr lvl="4"/>
            <a:r>
              <a:rPr dirty="0"/>
              <a:t>Пятый уровень</a:t>
            </a:r>
            <a:endParaRPr dirty="0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hyperlink" Target="https://upload2.schoolrm.ru/iblock/de0/de05cb7e0d01baf89c4422da4a1dd95c/Opyt.pd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5.jpeg"/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1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7.jpeg"/><Relationship Id="rId1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1.png"/><Relationship Id="rId1" Type="http://schemas.openxmlformats.org/officeDocument/2006/relationships/image" Target="../media/image8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3.jpeg"/><Relationship Id="rId1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8.jpeg"/><Relationship Id="rId1" Type="http://schemas.openxmlformats.org/officeDocument/2006/relationships/image" Target="../media/image87.jpe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image" Target="../media/image9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6.png"/><Relationship Id="rId1" Type="http://schemas.openxmlformats.org/officeDocument/2006/relationships/image" Target="../media/image9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8.jpeg"/><Relationship Id="rId1" Type="http://schemas.openxmlformats.org/officeDocument/2006/relationships/image" Target="../media/image9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0.jpeg"/><Relationship Id="rId1" Type="http://schemas.openxmlformats.org/officeDocument/2006/relationships/image" Target="../media/image9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2.jpeg"/><Relationship Id="rId1" Type="http://schemas.openxmlformats.org/officeDocument/2006/relationships/image" Target="../media/image10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4.jpeg"/><Relationship Id="rId1" Type="http://schemas.openxmlformats.org/officeDocument/2006/relationships/image" Target="../media/image103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image" Target="../media/image105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8.jpeg"/></Relationships>
</file>

<file path=ppt/slides/_rels/slide6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image" Target="../media/image109.jpe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image" Target="../media/image112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6.jpeg"/><Relationship Id="rId1" Type="http://schemas.openxmlformats.org/officeDocument/2006/relationships/image" Target="../media/image115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7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9.jpeg"/><Relationship Id="rId1" Type="http://schemas.openxmlformats.org/officeDocument/2006/relationships/image" Target="../media/image11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1.jpeg"/><Relationship Id="rId1" Type="http://schemas.openxmlformats.org/officeDocument/2006/relationships/image" Target="../media/image1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3.jpeg"/><Relationship Id="rId1" Type="http://schemas.openxmlformats.org/officeDocument/2006/relationships/image" Target="../media/image122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5.jpeg"/><Relationship Id="rId1" Type="http://schemas.openxmlformats.org/officeDocument/2006/relationships/image" Target="../media/image12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7.jpeg"/><Relationship Id="rId1" Type="http://schemas.openxmlformats.org/officeDocument/2006/relationships/image" Target="../media/image126.jpeg"/></Relationships>
</file>

<file path=ppt/slides/_rels/slide7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image" Target="../media/image12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2.jpeg"/><Relationship Id="rId1" Type="http://schemas.openxmlformats.org/officeDocument/2006/relationships/image" Target="../media/image13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4.jpeg"/><Relationship Id="rId1" Type="http://schemas.openxmlformats.org/officeDocument/2006/relationships/image" Target="../media/image13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6.jpeg"/><Relationship Id="rId1" Type="http://schemas.openxmlformats.org/officeDocument/2006/relationships/image" Target="../media/image135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7.jpeg"/></Relationships>
</file>

<file path=ppt/slides/_rels/slide7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1.jpeg"/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image" Target="../media/image1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3.jpeg"/><Relationship Id="rId1" Type="http://schemas.openxmlformats.org/officeDocument/2006/relationships/image" Target="../media/image142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4.jpeg"/></Relationships>
</file>

<file path=ppt/slides/_rels/slide8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6.jpeg"/><Relationship Id="rId1" Type="http://schemas.openxmlformats.org/officeDocument/2006/relationships/image" Target="../media/image14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8.png"/><Relationship Id="rId1" Type="http://schemas.openxmlformats.org/officeDocument/2006/relationships/image" Target="../media/image14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0.jpeg"/><Relationship Id="rId1" Type="http://schemas.openxmlformats.org/officeDocument/2006/relationships/image" Target="../media/image14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2.jpeg"/><Relationship Id="rId1" Type="http://schemas.openxmlformats.org/officeDocument/2006/relationships/image" Target="../media/image15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50" name="Rectangle 10"/>
          <p:cNvSpPr/>
          <p:nvPr/>
        </p:nvSpPr>
        <p:spPr>
          <a:xfrm>
            <a:off x="228600" y="304800"/>
            <a:ext cx="8763000" cy="79489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endParaRPr b="1" i="1" u="sng" dirty="0">
              <a:solidFill>
                <a:srgbClr val="CC0000"/>
              </a:solidFill>
              <a:latin typeface="Arial" panose="020B0604020202020204" pitchFamily="34" charset="0"/>
            </a:endParaRPr>
          </a:p>
          <a:p>
            <a:pPr algn="ctr"/>
            <a:r>
              <a:rPr sz="2400" b="1" i="1" u="sng" dirty="0">
                <a:solidFill>
                  <a:srgbClr val="C00000"/>
                </a:solidFill>
                <a:latin typeface="Georgia" panose="02040502050405020303" pitchFamily="18" charset="0"/>
              </a:rPr>
              <a:t>Министерство  образования  </a:t>
            </a:r>
            <a:endParaRPr sz="2400" b="1" i="1" u="sng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algn="ctr"/>
            <a:r>
              <a:rPr sz="2400" b="1" i="1" u="sng" dirty="0">
                <a:solidFill>
                  <a:srgbClr val="C00000"/>
                </a:solidFill>
                <a:latin typeface="Georgia" panose="02040502050405020303" pitchFamily="18" charset="0"/>
              </a:rPr>
              <a:t>Республики Мордовия</a:t>
            </a:r>
            <a:endParaRPr sz="3200" b="1" i="1" dirty="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r>
              <a:rPr sz="3200" b="1" i="1" dirty="0">
                <a:solidFill>
                  <a:srgbClr val="3333CC"/>
                </a:solidFill>
                <a:latin typeface="Arial" panose="020B0604020202020204" pitchFamily="34" charset="0"/>
              </a:rPr>
              <a:t> </a:t>
            </a:r>
            <a:r>
              <a:rPr sz="2800" b="1" i="1" dirty="0">
                <a:solidFill>
                  <a:srgbClr val="3333CC"/>
                </a:solidFill>
                <a:latin typeface="Arial" panose="020B0604020202020204" pitchFamily="34" charset="0"/>
              </a:rPr>
              <a:t> </a:t>
            </a:r>
            <a:r>
              <a:rPr sz="28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Портфолио </a:t>
            </a:r>
            <a:br>
              <a:rPr sz="28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8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ln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Основиной </a:t>
            </a:r>
            <a:r>
              <a:rPr sz="2800" b="1" i="1" dirty="0">
                <a:ln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ln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Надежды Викторовны</a:t>
            </a:r>
            <a:r>
              <a:rPr sz="2800" b="1" i="1" dirty="0">
                <a:ln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sz="2800" b="1" i="1" dirty="0">
                <a:ln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8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старшего воспитателя </a:t>
            </a:r>
            <a:endParaRPr sz="2800" b="1" i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28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28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</a:t>
            </a:r>
            <a:r>
              <a:rPr lang="ru-RU" sz="28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</a:t>
            </a:r>
            <a:r>
              <a:rPr lang="ru-RU" sz="28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  <a:r>
              <a:rPr sz="28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sz="28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8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г.о. Саранск</a:t>
            </a:r>
            <a:endParaRPr sz="2800" b="1" i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.1975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sz="1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высшее, </a:t>
            </a:r>
            <a:endParaRPr sz="1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МГПИ им. М.Е. Евсевьева, </a:t>
            </a:r>
            <a:r>
              <a:rPr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sz="1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 «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Дошкольная педагогика и психология</a:t>
            </a:r>
            <a:r>
              <a:rPr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sz="1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ЭВ №58125           Регистрационный номер № 162</a:t>
            </a:r>
            <a:endParaRPr sz="1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(по специальности): 2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sz="1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</a:t>
            </a:r>
            <a:r>
              <a:rPr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лет</a:t>
            </a:r>
            <a:endParaRPr lang="ru-RU" sz="1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 должности старшего воспитателя: 15 лет</a:t>
            </a:r>
            <a:endParaRPr sz="1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</a:t>
            </a:r>
            <a:r>
              <a:rPr lang="en-US" altLang="x-none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</a:t>
            </a:r>
            <a:endParaRPr sz="1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</a:t>
            </a:r>
            <a:r>
              <a:rPr lang="ru-RU" altLang="ru-RU" sz="1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Приказ № 252  от 22.03.2018</a:t>
            </a:r>
            <a:r>
              <a:rPr lang="en-US" altLang="ru-RU" sz="1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1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г.</a:t>
            </a:r>
            <a:endParaRPr lang="ru-RU" altLang="ru-RU" sz="1800" b="1" i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18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Wingdings 2" panose="05020102010507070707" pitchFamily="18" charset="2"/>
            </a:pPr>
            <a:endParaRPr sz="1400" b="1" i="1" dirty="0">
              <a:solidFill>
                <a:srgbClr val="993300"/>
              </a:solidFill>
              <a:latin typeface="Arial" panose="020B0604020202020204" pitchFamily="34" charset="0"/>
            </a:endParaRPr>
          </a:p>
          <a:p>
            <a:endParaRPr b="1" i="1" dirty="0">
              <a:solidFill>
                <a:srgbClr val="993300"/>
              </a:solidFill>
              <a:latin typeface="Arial" panose="020B0604020202020204" pitchFamily="34" charset="0"/>
            </a:endParaRPr>
          </a:p>
          <a:p>
            <a:endParaRPr b="1" i="1" dirty="0">
              <a:solidFill>
                <a:srgbClr val="993300"/>
              </a:solidFill>
              <a:latin typeface="Arial" panose="020B0604020202020204" pitchFamily="34" charset="0"/>
            </a:endParaRPr>
          </a:p>
          <a:p>
            <a:endParaRPr b="1" i="1" dirty="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endParaRPr b="1" i="1" dirty="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endParaRPr b="1" i="1" dirty="0">
              <a:solidFill>
                <a:srgbClr val="3333CC"/>
              </a:solidFill>
              <a:latin typeface="Arial" panose="020B0604020202020204" pitchFamily="34" charset="0"/>
            </a:endParaRPr>
          </a:p>
        </p:txBody>
      </p:sp>
      <p:pic>
        <p:nvPicPr>
          <p:cNvPr id="2051" name="Picture 4" descr="C:\Users\Nadejda\Pictures\20211029_210724_796 (2).jpeg20211029_210724_796 (2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664960" y="1371600"/>
            <a:ext cx="2319655" cy="4430395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49275"/>
            <a:ext cx="4430395" cy="6332855"/>
          </a:xfrm>
          <a:prstGeom prst="rect">
            <a:avLst/>
          </a:prstGeom>
        </p:spPr>
      </p:pic>
      <p:pic>
        <p:nvPicPr>
          <p:cNvPr id="3" name="Изображение 2" descr="22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485" y="497205"/>
            <a:ext cx="4566285" cy="643699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2742883" y="0"/>
            <a:ext cx="313817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ru-RU" altLang="en-US" sz="2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Муниципальный уровень</a:t>
            </a:r>
            <a:endParaRPr lang="ru-RU" altLang="en-US" sz="2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Замещающее содержимое 6" descr="2037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057400" y="457200"/>
            <a:ext cx="4568825" cy="6274435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3002598" y="0"/>
            <a:ext cx="313817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ru-RU" altLang="en-US" sz="2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Муниципальный уровень</a:t>
            </a:r>
            <a:endParaRPr lang="ru-RU" altLang="en-US"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Замещающее содержимое 6" descr="Зеленеева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521970"/>
            <a:ext cx="4227655" cy="6312256"/>
          </a:xfrm>
          <a:prstGeom prst="rect">
            <a:avLst/>
          </a:prstGeom>
        </p:spPr>
      </p:pic>
      <p:pic>
        <p:nvPicPr>
          <p:cNvPr id="2" name="Замещающее содержимое 1" descr="Грант Зеленеева_page-000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525780"/>
            <a:ext cx="4463215" cy="630850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/>
        </p:nvSpPr>
        <p:spPr>
          <a:xfrm>
            <a:off x="457200" y="144145"/>
            <a:ext cx="8229600" cy="51308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cene3d>
              <a:camera prst="orthographicFront"/>
              <a:lightRig rig="threePt" dir="t"/>
            </a:scene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Республиканский уровень</a:t>
            </a:r>
            <a:endParaRPr lang="ru-RU" altLang="en-US" sz="2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524510"/>
          </a:xfrm>
        </p:spPr>
        <p:txBody>
          <a:bodyPr/>
          <a:p>
            <a:r>
              <a:rPr lang="ru-RU" alt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Республиканский уровень</a:t>
            </a:r>
            <a:br>
              <a:rPr lang="ru-RU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endParaRPr lang="ru-RU" altLang="en-US"/>
          </a:p>
        </p:txBody>
      </p:sp>
      <p:pic>
        <p:nvPicPr>
          <p:cNvPr id="5" name="Замещающее содержимое 4" descr="2276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1590" y="645795"/>
            <a:ext cx="4440555" cy="6139815"/>
          </a:xfrm>
          <a:prstGeom prst="rect">
            <a:avLst/>
          </a:prstGeom>
        </p:spPr>
      </p:pic>
      <p:pic>
        <p:nvPicPr>
          <p:cNvPr id="10" name="Замещающее содержимое 9" descr="2139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25035" y="610235"/>
            <a:ext cx="4496435" cy="61747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Изображение 4" descr="22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548465" y="-472265"/>
            <a:ext cx="3345530" cy="4594860"/>
          </a:xfrm>
          <a:prstGeom prst="rect">
            <a:avLst/>
          </a:prstGeom>
        </p:spPr>
      </p:pic>
      <p:pic>
        <p:nvPicPr>
          <p:cNvPr id="6" name="Изображение 5" descr="2287"/>
          <p:cNvPicPr>
            <a:picLocks noChangeAspect="1"/>
          </p:cNvPicPr>
          <p:nvPr/>
        </p:nvPicPr>
        <p:blipFill>
          <a:blip r:embed="rId2"/>
          <a:srcRect l="2028" t="5482" r="6660" b="6121"/>
          <a:stretch>
            <a:fillRect/>
          </a:stretch>
        </p:blipFill>
        <p:spPr>
          <a:xfrm>
            <a:off x="-76200" y="3581400"/>
            <a:ext cx="4577080" cy="3227705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3657600" y="0"/>
            <a:ext cx="331089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altLang="en-US" sz="2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Республиканский  уровень</a:t>
            </a:r>
            <a:endParaRPr lang="ru-RU" altLang="en-US" sz="2000"/>
          </a:p>
        </p:txBody>
      </p:sp>
      <p:pic>
        <p:nvPicPr>
          <p:cNvPr id="2" name="Изображение 1" descr="О проведении респ семинара _page-0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04800"/>
            <a:ext cx="4560913" cy="64465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Замещающее содержимое 6" descr="Хрипунова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3375530" cy="477393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3375025" y="149860"/>
            <a:ext cx="36842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Республиканский  уровень</a:t>
            </a:r>
            <a:endParaRPr lang="ru-RU" altLang="en-US" sz="2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" name="Замещающее содержимое 1" descr="2281"/>
          <p:cNvPicPr>
            <a:picLocks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200400" y="914400"/>
            <a:ext cx="3159069" cy="4496791"/>
          </a:xfrm>
          <a:prstGeom prst="rect">
            <a:avLst/>
          </a:prstGeom>
        </p:spPr>
      </p:pic>
      <p:pic>
        <p:nvPicPr>
          <p:cNvPr id="4" name="Замещающее содержимое 1" descr="Сафронская1_page-0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362200"/>
            <a:ext cx="2972733" cy="449122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Муждународный уровень</a:t>
            </a:r>
            <a:br>
              <a:rPr lang="ru-RU" alt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</a:br>
            <a:endParaRPr lang="ru-RU" altLang="en-US" sz="2000"/>
          </a:p>
        </p:txBody>
      </p:sp>
      <p:pic>
        <p:nvPicPr>
          <p:cNvPr id="4" name="Замещающее содержимое 3" descr="228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5400000">
            <a:off x="1788049" y="-187625"/>
            <a:ext cx="5905946" cy="810999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327025" y="2133600"/>
            <a:ext cx="8610600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p>
            <a:pPr algn="ctr">
              <a:lnSpc>
                <a:spcPct val="150000"/>
              </a:lnSpc>
              <a:buNone/>
            </a:pPr>
            <a:r>
              <a:rPr sz="3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Georgia" panose="02040502050405020303" pitchFamily="18" charset="0"/>
              </a:rPr>
              <a:t>2. Эффективность деятельности</a:t>
            </a:r>
            <a:endParaRPr sz="32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Georgia" panose="02040502050405020303" pitchFamily="18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sz="3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Georgia" panose="02040502050405020303" pitchFamily="18" charset="0"/>
              </a:rPr>
              <a:t> по аттестации педагогов на квалификационные категории</a:t>
            </a:r>
            <a:endParaRPr sz="32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9219" name="Rectangle 8"/>
          <p:cNvSpPr/>
          <p:nvPr/>
        </p:nvSpPr>
        <p:spPr>
          <a:xfrm>
            <a:off x="228600" y="2590800"/>
            <a:ext cx="8686800" cy="1477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3333CC"/>
                </a:solidFill>
                <a:latin typeface="Arial" panose="020B0604020202020204" pitchFamily="34" charset="0"/>
              </a:rPr>
              <a:t>  </a:t>
            </a:r>
            <a:endParaRPr b="1" dirty="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endParaRPr b="1" dirty="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endParaRPr b="1" dirty="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endParaRPr b="1" dirty="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r>
              <a:rPr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endParaRPr b="1" i="1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Изображение 2" descr="1Аттестация педагогов_page-0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6935" y="0"/>
            <a:ext cx="48494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23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8200" y="533400"/>
            <a:ext cx="4545368" cy="6240780"/>
          </a:xfrm>
          <a:prstGeom prst="rect">
            <a:avLst/>
          </a:prstGeom>
        </p:spPr>
      </p:pic>
      <p:pic>
        <p:nvPicPr>
          <p:cNvPr id="4" name="Изображение 3" descr="23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4495420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228600" y="228600"/>
            <a:ext cx="9172575" cy="1143000"/>
          </a:xfrm>
        </p:spPr>
        <p:txBody>
          <a:bodyPr/>
          <a:p>
            <a:br>
              <a:rPr sz="2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Georgia" panose="02040502050405020303" pitchFamily="18" charset="0"/>
                <a:sym typeface="+mn-ea"/>
              </a:rPr>
            </a:br>
            <a:r>
              <a:rPr sz="2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Georgia" panose="02040502050405020303" pitchFamily="18" charset="0"/>
                <a:sym typeface="+mn-ea"/>
                <a:hlinkClick r:id="rId1" action="ppaction://hlinkfile"/>
              </a:rPr>
              <a:t>Представление педагогического опыта </a:t>
            </a:r>
            <a:br>
              <a:rPr sz="2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Georgia" panose="02040502050405020303" pitchFamily="18" charset="0"/>
                <a:sym typeface="+mn-ea"/>
                <a:hlinkClick r:id="rId1" action="ppaction://hlinkfile"/>
              </a:rPr>
            </a:br>
            <a:r>
              <a:rPr sz="2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Georgia" panose="02040502050405020303" pitchFamily="18" charset="0"/>
                <a:sym typeface="+mn-ea"/>
                <a:hlinkClick r:id="rId1" action="ppaction://hlinkfile"/>
              </a:rPr>
              <a:t>«Сопровождение профессиональной успешности педагога посредством</a:t>
            </a:r>
            <a:r>
              <a:rPr lang="ru-RU" sz="2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Georgia" panose="02040502050405020303" pitchFamily="18" charset="0"/>
                <a:sym typeface="+mn-ea"/>
                <a:hlinkClick r:id="rId1" action="ppaction://hlinkfile"/>
              </a:rPr>
              <a:t> </a:t>
            </a:r>
            <a:r>
              <a:rPr sz="2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Georgia" panose="02040502050405020303" pitchFamily="18" charset="0"/>
                <a:sym typeface="+mn-ea"/>
                <a:hlinkClick r:id="rId1" action="ppaction://hlinkfile"/>
              </a:rPr>
              <a:t>использования технологии сотрудничества»</a:t>
            </a:r>
            <a:br>
              <a:rPr sz="2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Georgia" panose="02040502050405020303" pitchFamily="18" charset="0"/>
                <a:sym typeface="+mn-ea"/>
                <a:hlinkClick r:id="rId1" action="ppaction://hlinkfile"/>
              </a:rPr>
            </a:br>
            <a:endParaRPr lang="ru-RU" altLang="en-US" sz="2400"/>
          </a:p>
        </p:txBody>
      </p:sp>
      <p:pic>
        <p:nvPicPr>
          <p:cNvPr id="4" name="Замещающее содержимое 3" descr="Вывод отчета на печать - Антиплагиат_page-0001 (2)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596390"/>
            <a:ext cx="6487795" cy="526161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Изображение 2" descr="23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8200" y="304800"/>
            <a:ext cx="4445471" cy="6103620"/>
          </a:xfrm>
          <a:prstGeom prst="rect">
            <a:avLst/>
          </a:prstGeom>
        </p:spPr>
      </p:pic>
      <p:pic>
        <p:nvPicPr>
          <p:cNvPr id="4" name="Изображение 3" descr="23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4495419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Заголовок 1"/>
          <p:cNvSpPr>
            <a:spLocks noGrp="1"/>
          </p:cNvSpPr>
          <p:nvPr>
            <p:ph type="ctrTitle"/>
          </p:nvPr>
        </p:nvSpPr>
        <p:spPr>
          <a:xfrm>
            <a:off x="762000" y="2362200"/>
            <a:ext cx="7772400" cy="1600200"/>
          </a:xfrm>
        </p:spPr>
        <p:txBody>
          <a:bodyPr vert="horz" wrap="square" lIns="91440" tIns="45720" rIns="91440" bIns="45720" numCol="1" anchor="ctr" anchorCtr="0" compatLnSpc="1"/>
          <a:p>
            <a:pPr>
              <a:lnSpc>
                <a:spcPct val="150000"/>
              </a:lnSpc>
              <a:buClrTx/>
              <a:buSzTx/>
              <a:buFontTx/>
              <a:buNone/>
            </a:pPr>
            <a:r>
              <a:rPr sz="3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Georgia" panose="02040502050405020303" pitchFamily="18" charset="0"/>
              </a:rPr>
              <a:t>3.Организация взаимодействия образовательной организации с научными, образовательными, социальными институтами</a:t>
            </a:r>
            <a:br>
              <a:rPr sz="3200" b="1" i="1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endParaRPr sz="32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1 Деловое   сотрудничество_page-0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228600"/>
            <a:ext cx="4463338" cy="6309360"/>
          </a:xfrm>
          <a:prstGeom prst="rect">
            <a:avLst/>
          </a:prstGeom>
        </p:spPr>
      </p:pic>
      <p:pic>
        <p:nvPicPr>
          <p:cNvPr id="3" name="Изображение 2" descr="1 Деловое   сотрудничество_page-0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28600"/>
            <a:ext cx="4463872" cy="630936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22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2400" y="635"/>
            <a:ext cx="4740910" cy="6889750"/>
          </a:xfrm>
          <a:prstGeom prst="rect">
            <a:avLst/>
          </a:prstGeom>
        </p:spPr>
      </p:pic>
      <p:pic>
        <p:nvPicPr>
          <p:cNvPr id="6" name="Изображение 5" descr="22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0"/>
            <a:ext cx="49949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22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2400" y="304800"/>
            <a:ext cx="4596649" cy="6311189"/>
          </a:xfrm>
          <a:prstGeom prst="rect">
            <a:avLst/>
          </a:prstGeom>
        </p:spPr>
      </p:pic>
      <p:pic>
        <p:nvPicPr>
          <p:cNvPr id="3" name="Изображение 2" descr="22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52400"/>
            <a:ext cx="4663248" cy="640262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228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57200"/>
            <a:ext cx="4445471" cy="6103620"/>
          </a:xfrm>
          <a:prstGeom prst="rect">
            <a:avLst/>
          </a:prstGeom>
        </p:spPr>
      </p:pic>
      <p:pic>
        <p:nvPicPr>
          <p:cNvPr id="3" name="Изображение 2" descr="2288"/>
          <p:cNvPicPr>
            <a:picLocks noChangeAspect="1"/>
          </p:cNvPicPr>
          <p:nvPr/>
        </p:nvPicPr>
        <p:blipFill>
          <a:blip r:embed="rId2"/>
          <a:srcRect r="4375" b="4072"/>
          <a:stretch>
            <a:fillRect/>
          </a:stretch>
        </p:blipFill>
        <p:spPr>
          <a:xfrm>
            <a:off x="4648200" y="369570"/>
            <a:ext cx="4441825" cy="611822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Изображение 2" descr="2290"/>
          <p:cNvPicPr>
            <a:picLocks noChangeAspect="1"/>
          </p:cNvPicPr>
          <p:nvPr/>
        </p:nvPicPr>
        <p:blipFill>
          <a:blip r:embed="rId1"/>
          <a:srcRect l="-2105" r="6343"/>
          <a:stretch>
            <a:fillRect/>
          </a:stretch>
        </p:blipFill>
        <p:spPr>
          <a:xfrm>
            <a:off x="-76200" y="152400"/>
            <a:ext cx="4592320" cy="6531610"/>
          </a:xfrm>
          <a:prstGeom prst="rect">
            <a:avLst/>
          </a:prstGeom>
        </p:spPr>
      </p:pic>
      <p:pic>
        <p:nvPicPr>
          <p:cNvPr id="4" name="Изображение 3" descr="2291"/>
          <p:cNvPicPr>
            <a:picLocks noChangeAspect="1"/>
          </p:cNvPicPr>
          <p:nvPr/>
        </p:nvPicPr>
        <p:blipFill>
          <a:blip r:embed="rId2"/>
          <a:srcRect l="2372" r="5535"/>
          <a:stretch>
            <a:fillRect/>
          </a:stretch>
        </p:blipFill>
        <p:spPr>
          <a:xfrm>
            <a:off x="4648200" y="120650"/>
            <a:ext cx="4437380" cy="661606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2285"/>
          <p:cNvPicPr>
            <a:picLocks noChangeAspect="1"/>
          </p:cNvPicPr>
          <p:nvPr/>
        </p:nvPicPr>
        <p:blipFill>
          <a:blip r:embed="rId1"/>
          <a:srcRect l="-5912" t="2426"/>
          <a:stretch>
            <a:fillRect/>
          </a:stretch>
        </p:blipFill>
        <p:spPr>
          <a:xfrm>
            <a:off x="4495800" y="445770"/>
            <a:ext cx="4895201" cy="6557825"/>
          </a:xfrm>
          <a:prstGeom prst="rect">
            <a:avLst/>
          </a:prstGeom>
        </p:spPr>
      </p:pic>
      <p:pic>
        <p:nvPicPr>
          <p:cNvPr id="3" name="Изображение 2" descr="2297"/>
          <p:cNvPicPr>
            <a:picLocks noChangeAspect="1"/>
          </p:cNvPicPr>
          <p:nvPr/>
        </p:nvPicPr>
        <p:blipFill>
          <a:blip r:embed="rId2"/>
          <a:srcRect t="3611" r="2613"/>
          <a:stretch>
            <a:fillRect/>
          </a:stretch>
        </p:blipFill>
        <p:spPr>
          <a:xfrm>
            <a:off x="0" y="445770"/>
            <a:ext cx="4718177" cy="641204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Изображение 4" descr="догопор с ТПМ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3600" y="137160"/>
            <a:ext cx="4795113" cy="658368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Rectangle 5"/>
          <p:cNvSpPr/>
          <p:nvPr/>
        </p:nvSpPr>
        <p:spPr>
          <a:xfrm>
            <a:off x="304800" y="144463"/>
            <a:ext cx="8458200" cy="3603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Wingdings 2" panose="05020102010507070707" pitchFamily="18" charset="2"/>
              <a:buChar char=""/>
            </a:pPr>
            <a:endParaRPr sz="2200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152400" y="1812925"/>
            <a:ext cx="8839200" cy="230695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p>
            <a:pPr algn="ctr">
              <a:lnSpc>
                <a:spcPct val="150000"/>
              </a:lnSpc>
              <a:buNone/>
            </a:pPr>
            <a:r>
              <a:rPr sz="3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Georgia" panose="02040502050405020303" pitchFamily="18" charset="0"/>
              </a:rPr>
              <a:t>4. Результаты личного участия</a:t>
            </a:r>
            <a:endParaRPr sz="32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Georgia" panose="02040502050405020303" pitchFamily="18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sz="3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Georgia" panose="02040502050405020303" pitchFamily="18" charset="0"/>
              </a:rPr>
              <a:t> в инновационной (экспериментальной) деятельности</a:t>
            </a:r>
            <a:endParaRPr sz="32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16388" name="Rectangle 7"/>
          <p:cNvSpPr/>
          <p:nvPr/>
        </p:nvSpPr>
        <p:spPr>
          <a:xfrm>
            <a:off x="381000" y="3429000"/>
            <a:ext cx="8305800" cy="1347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</a:pPr>
            <a:r>
              <a:rPr sz="2400" b="1" i="1" dirty="0">
                <a:solidFill>
                  <a:srgbClr val="3333CC"/>
                </a:solidFill>
                <a:latin typeface="Arial" panose="020B0604020202020204" pitchFamily="34" charset="0"/>
              </a:rPr>
              <a:t> </a:t>
            </a:r>
            <a:endParaRPr sz="2400" b="1" i="1" dirty="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</a:pPr>
            <a:r>
              <a:rPr sz="2400" b="1" i="1" dirty="0">
                <a:solidFill>
                  <a:srgbClr val="3333CC"/>
                </a:solidFill>
                <a:latin typeface="Arial" panose="020B0604020202020204" pitchFamily="34" charset="0"/>
              </a:rPr>
              <a:t>  </a:t>
            </a:r>
            <a:endParaRPr sz="2400" b="1" i="1" dirty="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</a:pPr>
            <a:r>
              <a:rPr sz="2400" b="1" i="1" dirty="0">
                <a:solidFill>
                  <a:srgbClr val="3333CC"/>
                </a:solidFill>
                <a:latin typeface="Arial" panose="020B0604020202020204" pitchFamily="34" charset="0"/>
              </a:rPr>
              <a:t> </a:t>
            </a:r>
            <a:endParaRPr sz="2400" b="1" i="1" dirty="0">
              <a:solidFill>
                <a:srgbClr val="3333CC"/>
              </a:solidFill>
              <a:latin typeface="Arial" panose="020B0604020202020204" pitchFamily="34" charset="0"/>
            </a:endParaRPr>
          </a:p>
        </p:txBody>
      </p:sp>
      <p:sp>
        <p:nvSpPr>
          <p:cNvPr id="16389" name="Rectangle 9"/>
          <p:cNvSpPr/>
          <p:nvPr/>
        </p:nvSpPr>
        <p:spPr>
          <a:xfrm>
            <a:off x="1066800" y="1825625"/>
            <a:ext cx="77724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>
              <a:buClr>
                <a:srgbClr val="000000"/>
              </a:buClr>
              <a:buSzPct val="100000"/>
            </a:pPr>
            <a:r>
              <a:rPr sz="2400" i="1" dirty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endParaRPr sz="2400" b="1" i="1" dirty="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eaLnBrk="1">
              <a:buClr>
                <a:srgbClr val="000000"/>
              </a:buClr>
              <a:buSzPct val="100000"/>
            </a:pPr>
            <a:r>
              <a:rPr sz="2400" b="1" i="1" dirty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endParaRPr sz="2400" b="1" i="1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228600" y="1600200"/>
            <a:ext cx="8745538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p>
            <a:pPr algn="ctr">
              <a:buNone/>
            </a:pPr>
            <a:r>
              <a:rPr sz="3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Georgia" panose="02040502050405020303" pitchFamily="18" charset="0"/>
              </a:rPr>
              <a:t>1. Методическое сопровождение материалов деятельности образовательной организации или отдельных педагогов на конкурсах, конференциях, семинарах</a:t>
            </a:r>
            <a:endParaRPr sz="32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Спрака иннов_page-0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2200" y="152400"/>
            <a:ext cx="4706474" cy="665226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департамент 1 стр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6200" y="0"/>
            <a:ext cx="4091527" cy="6117663"/>
          </a:xfrm>
          <a:prstGeom prst="rect">
            <a:avLst/>
          </a:prstGeom>
        </p:spPr>
      </p:pic>
      <p:pic>
        <p:nvPicPr>
          <p:cNvPr id="5" name="Изображение 4" descr="департамент 2 стр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10000" y="2819400"/>
            <a:ext cx="5244128" cy="399947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инновация_page-0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2400" y="171450"/>
            <a:ext cx="4609433" cy="6515100"/>
          </a:xfrm>
          <a:prstGeom prst="rect">
            <a:avLst/>
          </a:prstGeom>
        </p:spPr>
      </p:pic>
      <p:pic>
        <p:nvPicPr>
          <p:cNvPr id="3" name="Изображение 2" descr="Титул_page-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795" y="152400"/>
            <a:ext cx="4609433" cy="65151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2286000"/>
            <a:ext cx="8458200" cy="1295400"/>
          </a:xfrm>
        </p:spPr>
        <p:txBody>
          <a:bodyPr vert="horz" wrap="square" lIns="91440" tIns="45720" rIns="91440" bIns="45720" numCol="1" anchor="ctr" anchorCtr="0" compatLnSpc="1"/>
          <a:p>
            <a:pPr>
              <a:lnSpc>
                <a:spcPct val="150000"/>
              </a:lnSpc>
              <a:buClrTx/>
              <a:buSzTx/>
              <a:buFontTx/>
              <a:buNone/>
            </a:pPr>
            <a:r>
              <a:rPr sz="3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Georgia" panose="02040502050405020303" pitchFamily="18" charset="0"/>
              </a:rPr>
              <a:t>5.Обеспечение  информационной открытости  деятельности образовательной  организации</a:t>
            </a:r>
            <a:endParaRPr sz="32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Georgia" panose="02040502050405020303" pitchFamily="18" charset="0"/>
              <a:ea typeface="Andale Sans U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сайт_page-0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2400" y="229235"/>
            <a:ext cx="4657954" cy="6583680"/>
          </a:xfrm>
          <a:prstGeom prst="rect">
            <a:avLst/>
          </a:prstGeom>
        </p:spPr>
      </p:pic>
      <p:pic>
        <p:nvPicPr>
          <p:cNvPr id="5" name="Изображение 4" descr="сайт_page-0002"/>
          <p:cNvPicPr>
            <a:picLocks noChangeAspect="1"/>
          </p:cNvPicPr>
          <p:nvPr/>
        </p:nvPicPr>
        <p:blipFill>
          <a:blip r:embed="rId2"/>
          <a:srcRect l="2408" r="4188"/>
          <a:stretch>
            <a:fillRect/>
          </a:stretch>
        </p:blipFill>
        <p:spPr>
          <a:xfrm>
            <a:off x="4724400" y="229235"/>
            <a:ext cx="4350715" cy="658368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Заголовок 1"/>
          <p:cNvSpPr>
            <a:spLocks noGrp="1"/>
          </p:cNvSpPr>
          <p:nvPr>
            <p:ph type="ctrTitle"/>
          </p:nvPr>
        </p:nvSpPr>
        <p:spPr>
          <a:xfrm>
            <a:off x="609600" y="2133600"/>
            <a:ext cx="7772400" cy="1143000"/>
          </a:xfrm>
        </p:spPr>
        <p:txBody>
          <a:bodyPr vert="horz" wrap="square" lIns="91440" tIns="45720" rIns="91440" bIns="45720" anchor="ctr" anchorCtr="0"/>
          <a:p>
            <a:pPr>
              <a:lnSpc>
                <a:spcPct val="150000"/>
              </a:lnSpc>
              <a:buClrTx/>
              <a:buSzTx/>
              <a:buFontTx/>
            </a:pPr>
            <a:r>
              <a:rPr sz="3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Georgia" panose="02040502050405020303" pitchFamily="18" charset="0"/>
              </a:rPr>
              <a:t>6. Наличие собственных публикаций</a:t>
            </a:r>
            <a:endParaRPr sz="32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5883"/>
            <a:ext cx="8229600" cy="114300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ru-RU" alt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Портал сети Интернет</a:t>
            </a:r>
            <a:endParaRPr lang="ru-RU" altLang="en-US" sz="2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Замещающее содержимое 4" descr="2108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133600" y="914400"/>
            <a:ext cx="4264025" cy="585089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Screenshot 2022-11-18 at 17-21-34 Методика проведения народных игр. — Социальная сеть педагогов Республики Мордовия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76200"/>
            <a:ext cx="5154295" cy="4451985"/>
          </a:xfrm>
          <a:prstGeom prst="rect">
            <a:avLst/>
          </a:prstGeom>
        </p:spPr>
      </p:pic>
      <p:pic>
        <p:nvPicPr>
          <p:cNvPr id="5" name="Изображение 4" descr="Screenshot 2022-11-22 at 17-27-38 Методическое сопровождение педагогов дошкольного образовательного учреждения при вне[...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514600"/>
            <a:ext cx="5504815" cy="435292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2112"/>
          <p:cNvPicPr>
            <a:picLocks noChangeAspect="1"/>
          </p:cNvPicPr>
          <p:nvPr/>
        </p:nvPicPr>
        <p:blipFill>
          <a:blip r:embed="rId1"/>
          <a:srcRect l="-9840" b="-1123"/>
          <a:stretch>
            <a:fillRect/>
          </a:stretch>
        </p:blipFill>
        <p:spPr>
          <a:xfrm>
            <a:off x="4191000" y="457200"/>
            <a:ext cx="5103495" cy="6858000"/>
          </a:xfrm>
          <a:prstGeom prst="rect">
            <a:avLst/>
          </a:prstGeom>
        </p:spPr>
      </p:pic>
      <p:pic>
        <p:nvPicPr>
          <p:cNvPr id="6" name="Изображение 5" descr="21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381000"/>
            <a:ext cx="4673600" cy="685800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2514600" y="-17780"/>
            <a:ext cx="358013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alt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Республиканский  уровень</a:t>
            </a:r>
            <a:endParaRPr lang="ru-RU" altLang="en-US" sz="2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Текстовое поле 8"/>
          <p:cNvSpPr txBox="1"/>
          <p:nvPr/>
        </p:nvSpPr>
        <p:spPr>
          <a:xfrm>
            <a:off x="2667000" y="0"/>
            <a:ext cx="358013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alt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Республиканский  уровень</a:t>
            </a:r>
            <a:endParaRPr lang="ru-RU" altLang="en-US" sz="2000"/>
          </a:p>
        </p:txBody>
      </p:sp>
      <p:pic>
        <p:nvPicPr>
          <p:cNvPr id="3" name="Изображение 2" descr="22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62600" y="1828800"/>
            <a:ext cx="3730473" cy="5122103"/>
          </a:xfrm>
          <a:prstGeom prst="rect">
            <a:avLst/>
          </a:prstGeom>
        </p:spPr>
      </p:pic>
      <p:pic>
        <p:nvPicPr>
          <p:cNvPr id="4" name="Изображение 3" descr="22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609600"/>
            <a:ext cx="3596339" cy="4937760"/>
          </a:xfrm>
          <a:prstGeom prst="rect">
            <a:avLst/>
          </a:prstGeom>
        </p:spPr>
      </p:pic>
      <p:pic>
        <p:nvPicPr>
          <p:cNvPr id="5" name="Изображение 4" descr="2292"/>
          <p:cNvPicPr>
            <a:picLocks noChangeAspect="1"/>
          </p:cNvPicPr>
          <p:nvPr/>
        </p:nvPicPr>
        <p:blipFill>
          <a:blip r:embed="rId3"/>
          <a:srcRect l="3506" t="1836" r="8922" b="2451"/>
          <a:stretch>
            <a:fillRect/>
          </a:stretch>
        </p:blipFill>
        <p:spPr>
          <a:xfrm>
            <a:off x="87630" y="76200"/>
            <a:ext cx="2077205" cy="3064074"/>
          </a:xfrm>
          <a:prstGeom prst="rect">
            <a:avLst/>
          </a:prstGeom>
        </p:spPr>
      </p:pic>
      <p:pic>
        <p:nvPicPr>
          <p:cNvPr id="7" name="Изображение 6" descr="2293"/>
          <p:cNvPicPr>
            <a:picLocks noChangeAspect="1"/>
          </p:cNvPicPr>
          <p:nvPr/>
        </p:nvPicPr>
        <p:blipFill>
          <a:blip r:embed="rId4"/>
          <a:srcRect l="8670" t="5769" r="8327" b="5657"/>
          <a:stretch>
            <a:fillRect/>
          </a:stretch>
        </p:blipFill>
        <p:spPr>
          <a:xfrm>
            <a:off x="87630" y="3352800"/>
            <a:ext cx="2114414" cy="309794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ВГ18_page-0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609600"/>
            <a:ext cx="4387619" cy="6201583"/>
          </a:xfrm>
          <a:prstGeom prst="rect">
            <a:avLst/>
          </a:prstGeom>
        </p:spPr>
      </p:pic>
      <p:pic>
        <p:nvPicPr>
          <p:cNvPr id="7" name="Изображение 6" descr="Воспит.года Столярова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2000" y="542290"/>
            <a:ext cx="4421505" cy="626872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2362200" y="76200"/>
            <a:ext cx="320865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ru-RU" altLang="en-US" sz="2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Муниципальный  уровень</a:t>
            </a:r>
            <a:endParaRPr lang="ru-RU" altLang="en-US" sz="2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sym typeface="+mn-e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Изображение 6" descr="227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24400" y="762000"/>
            <a:ext cx="4345573" cy="5966460"/>
          </a:xfrm>
          <a:prstGeom prst="rect">
            <a:avLst/>
          </a:prstGeom>
        </p:spPr>
      </p:pic>
      <p:pic>
        <p:nvPicPr>
          <p:cNvPr id="2" name="Изображение 1" descr="22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597355" cy="3566160"/>
          </a:xfrm>
          <a:prstGeom prst="rect">
            <a:avLst/>
          </a:prstGeom>
        </p:spPr>
      </p:pic>
      <p:pic>
        <p:nvPicPr>
          <p:cNvPr id="3" name="Изображение 2" descr="2299"/>
          <p:cNvPicPr>
            <a:picLocks noChangeAspect="1"/>
          </p:cNvPicPr>
          <p:nvPr/>
        </p:nvPicPr>
        <p:blipFill>
          <a:blip r:embed="rId3"/>
          <a:srcRect l="8360" t="4193" r="8721"/>
          <a:stretch>
            <a:fillRect/>
          </a:stretch>
        </p:blipFill>
        <p:spPr>
          <a:xfrm>
            <a:off x="2209800" y="1486535"/>
            <a:ext cx="2448941" cy="3884972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3581400" y="304800"/>
            <a:ext cx="358013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alt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Республиканский  уровень</a:t>
            </a:r>
            <a:endParaRPr lang="ru-RU" altLang="en-US" sz="20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Текстовое поле 3"/>
          <p:cNvSpPr txBox="1"/>
          <p:nvPr/>
        </p:nvSpPr>
        <p:spPr>
          <a:xfrm>
            <a:off x="2819400" y="76200"/>
            <a:ext cx="34245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Российский уровень </a:t>
            </a:r>
            <a:endParaRPr lang="ru-RU" altLang="en-US" sz="2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Изображение 5" descr="diplom_3619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0" y="533400"/>
            <a:ext cx="4535353" cy="6415430"/>
          </a:xfrm>
          <a:prstGeom prst="rect">
            <a:avLst/>
          </a:prstGeom>
        </p:spPr>
      </p:pic>
      <p:pic>
        <p:nvPicPr>
          <p:cNvPr id="7" name="Изображение 6" descr="Обложка_Сборника_АПРель_20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533400"/>
            <a:ext cx="4456255" cy="632841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228600" y="228600"/>
            <a:ext cx="349694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ru-RU" alt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Международный  уровень</a:t>
            </a:r>
            <a:endParaRPr lang="ru-RU" altLang="en-US" sz="2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Изображение 2" descr="п2 001"/>
          <p:cNvPicPr>
            <a:picLocks noChangeAspect="1"/>
          </p:cNvPicPr>
          <p:nvPr/>
        </p:nvPicPr>
        <p:blipFill>
          <a:blip r:embed="rId1"/>
          <a:srcRect l="-9131"/>
          <a:stretch>
            <a:fillRect/>
          </a:stretch>
        </p:blipFill>
        <p:spPr>
          <a:xfrm>
            <a:off x="-304800" y="1600200"/>
            <a:ext cx="3694430" cy="5370195"/>
          </a:xfrm>
          <a:prstGeom prst="rect">
            <a:avLst/>
          </a:prstGeom>
        </p:spPr>
      </p:pic>
      <p:pic>
        <p:nvPicPr>
          <p:cNvPr id="4" name="Изображение 3" descr="п3 0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5200" y="1600200"/>
            <a:ext cx="3447415" cy="5344160"/>
          </a:xfrm>
          <a:prstGeom prst="rect">
            <a:avLst/>
          </a:prstGeom>
        </p:spPr>
      </p:pic>
      <p:pic>
        <p:nvPicPr>
          <p:cNvPr id="5" name="Изображение 4" descr="Свидетельство о публикации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52400"/>
            <a:ext cx="4130675" cy="291973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Заголовок 1"/>
          <p:cNvSpPr>
            <a:spLocks noGrp="1"/>
          </p:cNvSpPr>
          <p:nvPr>
            <p:ph type="ctrTitle"/>
          </p:nvPr>
        </p:nvSpPr>
        <p:spPr>
          <a:xfrm>
            <a:off x="762000" y="2209800"/>
            <a:ext cx="7772400" cy="1295400"/>
          </a:xfrm>
        </p:spPr>
        <p:txBody>
          <a:bodyPr vert="horz" wrap="square" lIns="91440" tIns="45720" rIns="91440" bIns="45720" anchor="ctr" anchorCtr="0"/>
          <a:p>
            <a:pPr>
              <a:lnSpc>
                <a:spcPct val="150000"/>
              </a:lnSpc>
              <a:buClrTx/>
              <a:buSzTx/>
              <a:buFontTx/>
            </a:pPr>
            <a:r>
              <a:rPr sz="3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Georgia" panose="02040502050405020303" pitchFamily="18" charset="0"/>
              </a:rPr>
              <a:t>7.Наличие авторских программ, методических пособий, методических рекомендаций</a:t>
            </a:r>
            <a:endParaRPr sz="32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227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152400"/>
            <a:ext cx="4437919" cy="6540773"/>
          </a:xfrm>
          <a:prstGeom prst="rect">
            <a:avLst/>
          </a:prstGeom>
        </p:spPr>
      </p:pic>
      <p:pic>
        <p:nvPicPr>
          <p:cNvPr id="5" name="Изображение 4" descr="227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2000" y="170180"/>
            <a:ext cx="4625632" cy="6517342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Изображение 2" descr="тиул_page-0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0" y="152400"/>
            <a:ext cx="4541520" cy="6556375"/>
          </a:xfrm>
          <a:prstGeom prst="rect">
            <a:avLst/>
          </a:prstGeom>
        </p:spPr>
      </p:pic>
      <p:pic>
        <p:nvPicPr>
          <p:cNvPr id="4" name="Изображение 3" descr="ПАСПОРТ ПРОГРАММ1_page-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0" y="179705"/>
            <a:ext cx="4597400" cy="649859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800100" y="990600"/>
            <a:ext cx="7543800" cy="452310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 algn="ctr">
              <a:lnSpc>
                <a:spcPct val="150000"/>
              </a:lnSpc>
              <a:buNone/>
            </a:pPr>
            <a:r>
              <a:rPr sz="3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Georgia" panose="02040502050405020303" pitchFamily="18" charset="0"/>
              </a:rPr>
              <a:t>8.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sz="32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8_page-0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6200"/>
            <a:ext cx="4512392" cy="6377940"/>
          </a:xfrm>
          <a:prstGeom prst="rect">
            <a:avLst/>
          </a:prstGeom>
        </p:spPr>
      </p:pic>
      <p:pic>
        <p:nvPicPr>
          <p:cNvPr id="5" name="Изображение 4" descr="8_page-0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44780"/>
            <a:ext cx="4512392" cy="637794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Таблица 2"/>
          <p:cNvGraphicFramePr/>
          <p:nvPr/>
        </p:nvGraphicFramePr>
        <p:xfrm>
          <a:off x="4572000" y="2194560"/>
          <a:ext cx="0" cy="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0"/>
                <a:gridCol w="0"/>
                <a:gridCol w="0"/>
                <a:gridCol w="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/>
          <p:nvPr/>
        </p:nvGraphicFramePr>
        <p:xfrm>
          <a:off x="4572000" y="2194560"/>
          <a:ext cx="0" cy="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0"/>
                <a:gridCol w="0"/>
                <a:gridCol w="0"/>
                <a:gridCol w="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Текстовое поле 5"/>
          <p:cNvSpPr txBox="1"/>
          <p:nvPr/>
        </p:nvSpPr>
        <p:spPr>
          <a:xfrm>
            <a:off x="2514600" y="76200"/>
            <a:ext cx="521017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ru-RU" alt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Уровень образовательной организации</a:t>
            </a:r>
            <a:endParaRPr lang="ru-RU" altLang="en-US" sz="2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" name="Изображение 1" descr="Пелсовет 2_page-0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533400"/>
            <a:ext cx="4415351" cy="624078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645" y="474980"/>
            <a:ext cx="4444519" cy="6281776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семинар 22_page-0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0" y="533400"/>
            <a:ext cx="4463268" cy="6308506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1905000" y="76200"/>
            <a:ext cx="521017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ru-RU" alt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Уровень образовательной организации</a:t>
            </a:r>
            <a:endParaRPr lang="ru-RU" altLang="en-US" sz="2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Изображение 2" descr="семинар_page-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533400"/>
            <a:ext cx="4512392" cy="63779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Изображение 2" descr="2284"/>
          <p:cNvPicPr>
            <a:picLocks noChangeAspect="1"/>
          </p:cNvPicPr>
          <p:nvPr/>
        </p:nvPicPr>
        <p:blipFill>
          <a:blip r:embed="rId1"/>
          <a:srcRect l="7005" t="5157" r="5645" b="4880"/>
          <a:stretch>
            <a:fillRect/>
          </a:stretch>
        </p:blipFill>
        <p:spPr>
          <a:xfrm>
            <a:off x="-76200" y="304800"/>
            <a:ext cx="3079115" cy="435483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2821305" y="76200"/>
            <a:ext cx="320865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ru-RU" altLang="en-US" sz="2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Муниципальный  уровень</a:t>
            </a:r>
            <a:endParaRPr lang="ru-RU" altLang="en-US" sz="2000"/>
          </a:p>
        </p:txBody>
      </p:sp>
      <p:pic>
        <p:nvPicPr>
          <p:cNvPr id="5" name="Изображение 4" descr="2285"/>
          <p:cNvPicPr>
            <a:picLocks noChangeAspect="1"/>
          </p:cNvPicPr>
          <p:nvPr/>
        </p:nvPicPr>
        <p:blipFill>
          <a:blip r:embed="rId2"/>
          <a:srcRect l="8188" t="4435" r="3963" b="7241"/>
          <a:stretch>
            <a:fillRect/>
          </a:stretch>
        </p:blipFill>
        <p:spPr>
          <a:xfrm>
            <a:off x="2895600" y="1295400"/>
            <a:ext cx="2795270" cy="4191635"/>
          </a:xfrm>
          <a:prstGeom prst="rect">
            <a:avLst/>
          </a:prstGeom>
        </p:spPr>
      </p:pic>
      <p:pic>
        <p:nvPicPr>
          <p:cNvPr id="2" name="Изображение 1" descr="ВГ19_page-0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870" y="1905000"/>
            <a:ext cx="3493464" cy="493776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22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28600"/>
            <a:ext cx="4389120" cy="3196742"/>
          </a:xfrm>
          <a:prstGeom prst="rect">
            <a:avLst/>
          </a:prstGeom>
        </p:spPr>
      </p:pic>
      <p:pic>
        <p:nvPicPr>
          <p:cNvPr id="4" name="Изображение 3" descr="22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3581400"/>
            <a:ext cx="4482026" cy="3264408"/>
          </a:xfrm>
          <a:prstGeom prst="rect">
            <a:avLst/>
          </a:prstGeom>
        </p:spPr>
      </p:pic>
      <p:pic>
        <p:nvPicPr>
          <p:cNvPr id="5" name="Изображение 4" descr="22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310" y="348615"/>
            <a:ext cx="4740968" cy="6509339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3352800" y="76200"/>
            <a:ext cx="348805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alt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Муниципальный  уровень</a:t>
            </a:r>
            <a:endParaRPr lang="ru-RU" altLang="en-US" sz="2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семинар титул 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8600" y="304800"/>
            <a:ext cx="4686859" cy="6446520"/>
          </a:xfrm>
          <a:prstGeom prst="rect">
            <a:avLst/>
          </a:prstGeom>
        </p:spPr>
      </p:pic>
      <p:pic>
        <p:nvPicPr>
          <p:cNvPr id="3" name="Изображение 2" descr="ПРОГРАММА СЕМИНАРА_29.03.2018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04800"/>
            <a:ext cx="4559122" cy="644652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3048000" y="76200"/>
            <a:ext cx="365061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alt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Республиканский   уровень</a:t>
            </a:r>
            <a:endParaRPr lang="ru-RU" altLang="en-US" sz="2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sym typeface="+mn-e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207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66040" y="-76200"/>
            <a:ext cx="3068955" cy="4073525"/>
          </a:xfrm>
          <a:prstGeom prst="rect">
            <a:avLst/>
          </a:prstGeom>
        </p:spPr>
      </p:pic>
      <p:pic>
        <p:nvPicPr>
          <p:cNvPr id="5" name="Изображение 4" descr="208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86400" y="-76200"/>
            <a:ext cx="3641090" cy="4860290"/>
          </a:xfrm>
          <a:prstGeom prst="rect">
            <a:avLst/>
          </a:prstGeom>
        </p:spPr>
      </p:pic>
      <p:pic>
        <p:nvPicPr>
          <p:cNvPr id="6" name="Изображение 5" descr="2110 - копия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" y="3595370"/>
            <a:ext cx="4598035" cy="3263265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2667000" y="152400"/>
            <a:ext cx="31064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Российский  уровень</a:t>
            </a:r>
            <a:endParaRPr lang="ru-RU" altLang="en-US" sz="2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Изображение 2" descr="227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181600" y="76200"/>
            <a:ext cx="3920131" cy="5091303"/>
          </a:xfrm>
          <a:prstGeom prst="rect">
            <a:avLst/>
          </a:prstGeom>
        </p:spPr>
      </p:pic>
      <p:pic>
        <p:nvPicPr>
          <p:cNvPr id="2" name="Изображение 1" descr="23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97436" cy="4801972"/>
          </a:xfrm>
          <a:prstGeom prst="rect">
            <a:avLst/>
          </a:prstGeom>
        </p:spPr>
      </p:pic>
      <p:pic>
        <p:nvPicPr>
          <p:cNvPr id="5" name="Изображение 4" descr="23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209800"/>
            <a:ext cx="3497436" cy="4801972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2819400" y="76200"/>
            <a:ext cx="286321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alt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Российский уровень </a:t>
            </a:r>
            <a:endParaRPr lang="ru-RU" altLang="en-US" sz="20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33_page-0001"/>
          <p:cNvPicPr>
            <a:picLocks noChangeAspect="1"/>
          </p:cNvPicPr>
          <p:nvPr/>
        </p:nvPicPr>
        <p:blipFill>
          <a:blip r:embed="rId1"/>
          <a:srcRect t="-2731"/>
          <a:stretch>
            <a:fillRect/>
          </a:stretch>
        </p:blipFill>
        <p:spPr>
          <a:xfrm>
            <a:off x="4800600" y="457200"/>
            <a:ext cx="4233545" cy="6353175"/>
          </a:xfrm>
          <a:prstGeom prst="rect">
            <a:avLst/>
          </a:prstGeom>
        </p:spPr>
      </p:pic>
      <p:pic>
        <p:nvPicPr>
          <p:cNvPr id="2" name="Изображение 1" descr="1 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0"/>
            <a:ext cx="4335031" cy="624078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2971800" y="58420"/>
            <a:ext cx="349694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alt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Международный  уровень</a:t>
            </a:r>
            <a:endParaRPr lang="ru-RU" altLang="en-US" sz="2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Евсевьева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648200" y="457200"/>
            <a:ext cx="4436758" cy="6358179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990600" y="152400"/>
            <a:ext cx="349694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alt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Международный  уровень</a:t>
            </a:r>
            <a:endParaRPr lang="ru-RU" altLang="en-US" sz="2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Изображение 3" descr="МГПИ_page-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00"/>
            <a:ext cx="4940672" cy="349346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376238" y="1752600"/>
            <a:ext cx="8391525" cy="30460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 algn="ctr">
              <a:lnSpc>
                <a:spcPct val="150000"/>
              </a:lnSpc>
              <a:buNone/>
            </a:pPr>
            <a:r>
              <a:rPr sz="3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Georgia" panose="02040502050405020303" pitchFamily="18" charset="0"/>
              </a:rPr>
              <a:t>9. Проведение старшим воспитателем   открытых занятий, мастер-классов, мероприятий</a:t>
            </a:r>
            <a:endParaRPr sz="32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31747" name="Rectangle 5"/>
          <p:cNvSpPr/>
          <p:nvPr/>
        </p:nvSpPr>
        <p:spPr>
          <a:xfrm>
            <a:off x="228600" y="1981200"/>
            <a:ext cx="8686800" cy="11636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endParaRPr lang="en-US" altLang="x-none" i="1" dirty="0">
              <a:solidFill>
                <a:srgbClr val="993300"/>
              </a:solidFill>
              <a:latin typeface="Arial" panose="020B0604020202020204" pitchFamily="34" charset="0"/>
            </a:endParaRPr>
          </a:p>
          <a:p>
            <a:endParaRPr lang="en-US" altLang="x-none" i="1" dirty="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Wingdings 2" panose="05020102010507070707" pitchFamily="18" charset="2"/>
            </a:pPr>
            <a:endParaRPr sz="2400" i="1" dirty="0">
              <a:solidFill>
                <a:srgbClr val="9933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9Справка_page-0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0" y="228600"/>
            <a:ext cx="4560913" cy="6446520"/>
          </a:xfrm>
          <a:prstGeom prst="rect">
            <a:avLst/>
          </a:prstGeom>
        </p:spPr>
      </p:pic>
      <p:pic>
        <p:nvPicPr>
          <p:cNvPr id="5" name="Изображение 4" descr="9Справка_page-0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28600"/>
            <a:ext cx="4560913" cy="644652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мастер-класс Школы мол вос 2020"/>
          <p:cNvPicPr>
            <a:picLocks noChangeAspect="1"/>
          </p:cNvPicPr>
          <p:nvPr/>
        </p:nvPicPr>
        <p:blipFill>
          <a:blip r:embed="rId1"/>
          <a:srcRect t="3663" r="4469"/>
          <a:stretch>
            <a:fillRect/>
          </a:stretch>
        </p:blipFill>
        <p:spPr>
          <a:xfrm>
            <a:off x="0" y="624840"/>
            <a:ext cx="4486589" cy="6210384"/>
          </a:xfrm>
          <a:prstGeom prst="rect">
            <a:avLst/>
          </a:prstGeom>
        </p:spPr>
      </p:pic>
      <p:pic>
        <p:nvPicPr>
          <p:cNvPr id="3" name="Изображение 2" descr="приказ день открт дверей"/>
          <p:cNvPicPr>
            <a:picLocks noChangeAspect="1"/>
          </p:cNvPicPr>
          <p:nvPr/>
        </p:nvPicPr>
        <p:blipFill>
          <a:blip r:embed="rId2"/>
          <a:srcRect t="-1995" r="-4153"/>
          <a:stretch>
            <a:fillRect/>
          </a:stretch>
        </p:blipFill>
        <p:spPr>
          <a:xfrm>
            <a:off x="4648200" y="407670"/>
            <a:ext cx="4682490" cy="642747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Мастер класс 2020_page-0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551180"/>
            <a:ext cx="4463872" cy="630936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2186940" y="152400"/>
            <a:ext cx="521017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ru-RU" alt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Уровень образовательной организации</a:t>
            </a:r>
            <a:endParaRPr lang="ru-RU" altLang="en-US" sz="2000"/>
          </a:p>
        </p:txBody>
      </p:sp>
      <p:pic>
        <p:nvPicPr>
          <p:cNvPr id="5" name="Изображение 4" descr="Мастер класс2021_page-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533400"/>
            <a:ext cx="4463872" cy="63093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IMG_20201016_1658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24200" y="2667635"/>
            <a:ext cx="3137537" cy="4183380"/>
          </a:xfrm>
          <a:prstGeom prst="rect">
            <a:avLst/>
          </a:prstGeom>
        </p:spPr>
      </p:pic>
      <p:pic>
        <p:nvPicPr>
          <p:cNvPr id="3" name="Изображение 2" descr="IMG_20201016_1658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2973224" cy="4046220"/>
          </a:xfrm>
          <a:prstGeom prst="rect">
            <a:avLst/>
          </a:prstGeom>
        </p:spPr>
      </p:pic>
      <p:pic>
        <p:nvPicPr>
          <p:cNvPr id="4" name="Изображение 3" descr="IMG_20201016_1705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600835"/>
            <a:ext cx="2997577" cy="4046220"/>
          </a:xfrm>
          <a:prstGeom prst="rect">
            <a:avLst/>
          </a:prstGeom>
        </p:spPr>
      </p:pic>
      <p:pic>
        <p:nvPicPr>
          <p:cNvPr id="5" name="Изображение 4" descr="ВГ20_page-00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0"/>
            <a:ext cx="3250863" cy="459486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2713355" y="76200"/>
            <a:ext cx="320865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ru-RU" altLang="en-US" sz="2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Муниципальный  уровень</a:t>
            </a:r>
            <a:endParaRPr lang="ru-RU" altLang="en-US" sz="2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sym typeface="+mn-ea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22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0" y="229235"/>
            <a:ext cx="4695167" cy="6446520"/>
          </a:xfrm>
          <a:prstGeom prst="rect">
            <a:avLst/>
          </a:prstGeom>
        </p:spPr>
      </p:pic>
      <p:pic>
        <p:nvPicPr>
          <p:cNvPr id="3" name="Изображение 2" descr="219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00" y="305435"/>
            <a:ext cx="4446905" cy="3070860"/>
          </a:xfrm>
          <a:prstGeom prst="rect">
            <a:avLst/>
          </a:prstGeom>
        </p:spPr>
      </p:pic>
      <p:pic>
        <p:nvPicPr>
          <p:cNvPr id="6" name="Изображение 5" descr="219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200" y="3582035"/>
            <a:ext cx="4370601" cy="302895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2743200" y="76200"/>
            <a:ext cx="35585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alt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Муниципальный   уровень</a:t>
            </a:r>
            <a:endParaRPr lang="ru-RU" altLang="en-US" sz="20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228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0" y="457200"/>
            <a:ext cx="4695216" cy="644652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2743200" y="228600"/>
            <a:ext cx="35585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alt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Муниципальный   уровень</a:t>
            </a:r>
            <a:endParaRPr lang="ru-RU" altLang="en-US" sz="20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Изображение 4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0" y="-152400"/>
            <a:ext cx="3295015" cy="4740275"/>
          </a:xfrm>
          <a:prstGeom prst="rect">
            <a:avLst/>
          </a:prstGeom>
        </p:spPr>
      </p:pic>
      <p:pic>
        <p:nvPicPr>
          <p:cNvPr id="6" name="Изображение 5" descr="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95600" y="609600"/>
            <a:ext cx="3688080" cy="5290185"/>
          </a:xfrm>
          <a:prstGeom prst="rect">
            <a:avLst/>
          </a:prstGeom>
        </p:spPr>
      </p:pic>
      <p:pic>
        <p:nvPicPr>
          <p:cNvPr id="8" name="Изображение 7" descr="справка студент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2362200"/>
            <a:ext cx="3696236" cy="5074920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5029200" y="152400"/>
            <a:ext cx="365061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alt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Республиканский   уровень</a:t>
            </a:r>
            <a:endParaRPr lang="ru-RU" altLang="en-US" sz="20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Текстовое поле 4"/>
          <p:cNvSpPr txBox="1"/>
          <p:nvPr/>
        </p:nvSpPr>
        <p:spPr>
          <a:xfrm>
            <a:off x="5486400" y="76200"/>
            <a:ext cx="365061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alt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Республиканский   уровень</a:t>
            </a:r>
            <a:endParaRPr lang="ru-RU" altLang="en-US" sz="2000"/>
          </a:p>
        </p:txBody>
      </p:sp>
      <p:pic>
        <p:nvPicPr>
          <p:cNvPr id="2" name="Изображение 1" descr="Приказ_page-0001"/>
          <p:cNvPicPr>
            <a:picLocks noChangeAspect="1"/>
          </p:cNvPicPr>
          <p:nvPr/>
        </p:nvPicPr>
        <p:blipFill>
          <a:blip r:embed="rId1"/>
          <a:srcRect l="7197" t="2222" r="4140"/>
          <a:stretch>
            <a:fillRect/>
          </a:stretch>
        </p:blipFill>
        <p:spPr>
          <a:xfrm>
            <a:off x="0" y="0"/>
            <a:ext cx="3270501" cy="4962144"/>
          </a:xfrm>
          <a:prstGeom prst="rect">
            <a:avLst/>
          </a:prstGeom>
        </p:spPr>
      </p:pic>
      <p:pic>
        <p:nvPicPr>
          <p:cNvPr id="3" name="Изображение 2" descr="Приказ_page-0003"/>
          <p:cNvPicPr>
            <a:picLocks noChangeAspect="1"/>
          </p:cNvPicPr>
          <p:nvPr/>
        </p:nvPicPr>
        <p:blipFill>
          <a:blip r:embed="rId2"/>
          <a:srcRect l="9172" t="3333" r="1083"/>
          <a:stretch>
            <a:fillRect/>
          </a:stretch>
        </p:blipFill>
        <p:spPr>
          <a:xfrm>
            <a:off x="3352800" y="381000"/>
            <a:ext cx="3220976" cy="4773168"/>
          </a:xfrm>
          <a:prstGeom prst="rect">
            <a:avLst/>
          </a:prstGeom>
        </p:spPr>
      </p:pic>
      <p:pic>
        <p:nvPicPr>
          <p:cNvPr id="8" name="Изображение 7" descr="приказ 001"/>
          <p:cNvPicPr>
            <a:picLocks noChangeAspect="1"/>
          </p:cNvPicPr>
          <p:nvPr/>
        </p:nvPicPr>
        <p:blipFill>
          <a:blip r:embed="rId3"/>
          <a:srcRect l="5680" t="1111" r="2776" b="4880"/>
          <a:stretch>
            <a:fillRect/>
          </a:stretch>
        </p:blipFill>
        <p:spPr>
          <a:xfrm>
            <a:off x="5486400" y="1635760"/>
            <a:ext cx="3697149" cy="5222196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8" name="Заголовок 1"/>
          <p:cNvSpPr>
            <a:spLocks noGrp="1"/>
          </p:cNvSpPr>
          <p:nvPr>
            <p:ph type="ctrTitle"/>
          </p:nvPr>
        </p:nvSpPr>
        <p:spPr>
          <a:xfrm>
            <a:off x="685800" y="2438400"/>
            <a:ext cx="7772400" cy="1066800"/>
          </a:xfrm>
        </p:spPr>
        <p:txBody>
          <a:bodyPr vert="horz" wrap="square" lIns="91440" tIns="45720" rIns="91440" bIns="45720" anchor="ctr" anchorCtr="0"/>
          <a:p>
            <a:pPr>
              <a:buClrTx/>
              <a:buSzTx/>
              <a:buFontTx/>
            </a:pPr>
            <a:r>
              <a:rPr sz="3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Georgia" panose="02040502050405020303" pitchFamily="18" charset="0"/>
              </a:rPr>
              <a:t>10. Экспертная деятельность</a:t>
            </a:r>
            <a:endParaRPr sz="32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Аттест_page-0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8200" y="152400"/>
            <a:ext cx="4461536" cy="6309360"/>
          </a:xfrm>
          <a:prstGeom prst="rect">
            <a:avLst/>
          </a:prstGeom>
        </p:spPr>
      </p:pic>
      <p:pic>
        <p:nvPicPr>
          <p:cNvPr id="2" name="Изображение 1" descr="Атт.Приказ_page-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4463872" cy="630936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23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232410"/>
            <a:ext cx="8778240" cy="6393485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6" name="Заголовок 1"/>
          <p:cNvSpPr>
            <a:spLocks noGrp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 vert="horz" wrap="square" lIns="91440" tIns="45720" rIns="91440" bIns="45720" anchor="ctr" anchorCtr="0"/>
          <a:p>
            <a:pPr>
              <a:lnSpc>
                <a:spcPct val="150000"/>
              </a:lnSpc>
              <a:buClrTx/>
              <a:buSzTx/>
              <a:buFontTx/>
            </a:pPr>
            <a:r>
              <a:rPr sz="3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Georgia" panose="02040502050405020303" pitchFamily="18" charset="0"/>
              </a:rPr>
              <a:t>11. Общественно-педагогическая активность: участие в работе педагогических сообществ, комиссиях, жюри конкурсов</a:t>
            </a:r>
            <a:endParaRPr sz="32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отчетно -выборное собрани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0" y="274320"/>
            <a:ext cx="4695215" cy="6446520"/>
          </a:xfrm>
          <a:prstGeom prst="rect">
            <a:avLst/>
          </a:prstGeom>
        </p:spPr>
      </p:pic>
      <p:pic>
        <p:nvPicPr>
          <p:cNvPr id="2" name="Изображение 1" descr="11_page-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320"/>
            <a:ext cx="4560913" cy="644652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Изображение 4" descr="6"/>
          <p:cNvPicPr>
            <a:picLocks noChangeAspect="1"/>
          </p:cNvPicPr>
          <p:nvPr/>
        </p:nvPicPr>
        <p:blipFill>
          <a:blip r:embed="rId1"/>
          <a:srcRect l="-2995"/>
          <a:stretch>
            <a:fillRect/>
          </a:stretch>
        </p:blipFill>
        <p:spPr>
          <a:xfrm>
            <a:off x="0" y="191135"/>
            <a:ext cx="4520565" cy="6541770"/>
          </a:xfrm>
          <a:prstGeom prst="rect">
            <a:avLst/>
          </a:prstGeom>
        </p:spPr>
      </p:pic>
      <p:pic>
        <p:nvPicPr>
          <p:cNvPr id="2" name="Изображение 1" descr="1 (2)"/>
          <p:cNvPicPr>
            <a:picLocks noChangeAspect="1"/>
          </p:cNvPicPr>
          <p:nvPr/>
        </p:nvPicPr>
        <p:blipFill>
          <a:blip r:embed="rId2"/>
          <a:srcRect l="-1781" r="-7287" b="-3127"/>
          <a:stretch>
            <a:fillRect/>
          </a:stretch>
        </p:blipFill>
        <p:spPr>
          <a:xfrm>
            <a:off x="4876800" y="120650"/>
            <a:ext cx="4450929" cy="682326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Изображение 2" descr="2280"/>
          <p:cNvPicPr>
            <a:picLocks noChangeAspect="1"/>
          </p:cNvPicPr>
          <p:nvPr/>
        </p:nvPicPr>
        <p:blipFill>
          <a:blip r:embed="rId1"/>
          <a:srcRect r="8747" b="2657"/>
          <a:stretch>
            <a:fillRect/>
          </a:stretch>
        </p:blipFill>
        <p:spPr>
          <a:xfrm>
            <a:off x="4800600" y="457200"/>
            <a:ext cx="4284548" cy="627521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3126105" y="88900"/>
            <a:ext cx="320865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ru-RU" altLang="en-US" sz="2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Муниципальный  уровень</a:t>
            </a:r>
            <a:endParaRPr lang="ru-RU" altLang="en-US" sz="2000"/>
          </a:p>
        </p:txBody>
      </p:sp>
      <p:pic>
        <p:nvPicPr>
          <p:cNvPr id="2" name="Изображение 1" descr="ВГ21_page-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33400"/>
            <a:ext cx="4415351" cy="624078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2 (2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04800" y="0"/>
            <a:ext cx="4770120" cy="6858000"/>
          </a:xfrm>
          <a:prstGeom prst="rect">
            <a:avLst/>
          </a:prstGeom>
        </p:spPr>
      </p:pic>
      <p:pic>
        <p:nvPicPr>
          <p:cNvPr id="3" name="Изображение 2" descr="Янгляева Ирина Валерьевна_page-00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58360" y="-76200"/>
            <a:ext cx="44729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8" name="Заголовок 1"/>
          <p:cNvSpPr>
            <a:spLocks noGrp="1"/>
          </p:cNvSpPr>
          <p:nvPr>
            <p:ph type="ctrTitle"/>
          </p:nvPr>
        </p:nvSpPr>
        <p:spPr>
          <a:xfrm>
            <a:off x="762000" y="2057400"/>
            <a:ext cx="7772400" cy="990600"/>
          </a:xfrm>
        </p:spPr>
        <p:txBody>
          <a:bodyPr vert="horz" wrap="square" lIns="91440" tIns="45720" rIns="91440" bIns="45720" anchor="ctr" anchorCtr="0"/>
          <a:p>
            <a:pPr>
              <a:lnSpc>
                <a:spcPct val="150000"/>
              </a:lnSpc>
              <a:buClrTx/>
              <a:buSzTx/>
              <a:buFontTx/>
            </a:pPr>
            <a:r>
              <a:rPr sz="3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Georgia" panose="02040502050405020303" pitchFamily="18" charset="0"/>
              </a:rPr>
              <a:t>12.  Личное участие в профессиональных конкурсах</a:t>
            </a:r>
            <a:endParaRPr sz="32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Текстовое поле 3"/>
          <p:cNvSpPr txBox="1"/>
          <p:nvPr/>
        </p:nvSpPr>
        <p:spPr>
          <a:xfrm>
            <a:off x="3124200" y="76200"/>
            <a:ext cx="294957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altLang="en-US" sz="2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Портал  сети  Интернет</a:t>
            </a:r>
            <a:endParaRPr lang="ru-RU" altLang="en-US" sz="2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Изображение 4" descr="изображение_viber_2022-10-20_08-40-33-1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8600" y="3224530"/>
            <a:ext cx="5257189" cy="3633216"/>
          </a:xfrm>
          <a:prstGeom prst="rect">
            <a:avLst/>
          </a:prstGeom>
        </p:spPr>
      </p:pic>
      <p:pic>
        <p:nvPicPr>
          <p:cNvPr id="6" name="Изображение 5" descr="пак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762000"/>
            <a:ext cx="4274821" cy="603504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изображение_viber_2022-09-28_11-50-11-7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80060"/>
            <a:ext cx="4508850" cy="637794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3048000" y="0"/>
            <a:ext cx="3488055" cy="3987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ru-RU" alt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Муниципальный  уровень</a:t>
            </a:r>
            <a:endParaRPr lang="ru-RU" altLang="en-US" sz="2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Замещающее содержимое 2" descr="205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48200" y="457200"/>
            <a:ext cx="4450117" cy="653087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0" y="5638800"/>
            <a:ext cx="6830695" cy="869315"/>
          </a:xfrm>
        </p:spPr>
        <p:txBody>
          <a:bodyPr/>
          <a:p>
            <a:pPr algn="ctr"/>
            <a:r>
              <a:rPr lang="ru-RU" alt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                                   </a:t>
            </a:r>
            <a:endParaRPr lang="ru-RU" altLang="en-US" sz="2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Замещающее содержимое 4" descr="IMG_20220304_174717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3471623" cy="4629150"/>
          </a:xfrm>
          <a:prstGeom prst="rect">
            <a:avLst/>
          </a:prstGeom>
        </p:spPr>
      </p:pic>
      <p:pic>
        <p:nvPicPr>
          <p:cNvPr id="6" name="Замещающее содержимое 5" descr="IMG_20220304_174733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65655" y="2590800"/>
            <a:ext cx="3344345" cy="4650334"/>
          </a:xfrm>
          <a:prstGeom prst="rect">
            <a:avLst/>
          </a:prstGeom>
        </p:spPr>
      </p:pic>
      <p:pic>
        <p:nvPicPr>
          <p:cNvPr id="3" name="Изображение 2" descr="Конкурс Эколята_page-0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-76200"/>
            <a:ext cx="3687546" cy="521208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2738755" y="0"/>
            <a:ext cx="378079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 </a:t>
            </a:r>
            <a:r>
              <a:rPr lang="ru-RU" alt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Муниципальный   уровень</a:t>
            </a:r>
            <a:endParaRPr lang="ru-RU" altLang="en-US" sz="2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sym typeface="+mn-ea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582295"/>
          </a:xfrm>
        </p:spPr>
        <p:txBody>
          <a:bodyPr vert="horz" wrap="square" lIns="91440" tIns="45720" rIns="91440" bIns="45720" anchor="ctr" anchorCtr="0"/>
          <a:p>
            <a:r>
              <a:rPr lang="ru-RU" sz="2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Республиканский уровень</a:t>
            </a:r>
            <a:endParaRPr lang="ru-RU" sz="20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Замещающее содержимое 3" descr="2109"/>
          <p:cNvPicPr>
            <a:picLocks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4724400" y="381000"/>
            <a:ext cx="4376420" cy="6408420"/>
          </a:xfrm>
          <a:prstGeom prst="rect">
            <a:avLst/>
          </a:prstGeom>
        </p:spPr>
      </p:pic>
      <p:pic>
        <p:nvPicPr>
          <p:cNvPr id="2" name="Изображение 1" descr="Диплом_page-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81000"/>
            <a:ext cx="4560913" cy="644652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2296"/>
          <p:cNvPicPr>
            <a:picLocks noChangeAspect="1"/>
          </p:cNvPicPr>
          <p:nvPr/>
        </p:nvPicPr>
        <p:blipFill>
          <a:blip r:embed="rId1"/>
          <a:srcRect l="1513" t="4826" r="9713" b="4542"/>
          <a:stretch>
            <a:fillRect/>
          </a:stretch>
        </p:blipFill>
        <p:spPr>
          <a:xfrm>
            <a:off x="4495800" y="609600"/>
            <a:ext cx="4541003" cy="621551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971800" y="152400"/>
            <a:ext cx="3650615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Республиканский   уровень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</a:br>
            <a:endParaRPr lang="ru-RU" altLang="en-US" sz="2000"/>
          </a:p>
        </p:txBody>
      </p:sp>
      <p:pic>
        <p:nvPicPr>
          <p:cNvPr id="2" name="Изображение 1" descr="Об участии в республиканском конкурсе_page-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900"/>
            <a:ext cx="4415351" cy="624078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Птичий дом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489450" y="532765"/>
            <a:ext cx="4654550" cy="6303645"/>
          </a:xfrm>
          <a:prstGeom prst="rect">
            <a:avLst/>
          </a:prstGeom>
        </p:spPr>
      </p:pic>
      <p:pic>
        <p:nvPicPr>
          <p:cNvPr id="5" name="Изображение 4" descr="Page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76200" y="614045"/>
            <a:ext cx="4469130" cy="622236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2743200" y="152400"/>
            <a:ext cx="331089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2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Республиканский  уровень</a:t>
            </a:r>
            <a:endParaRPr lang="ru-RU" altLang="en-US" sz="20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228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286000" y="304800"/>
            <a:ext cx="4415841" cy="6515481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819400" y="0"/>
            <a:ext cx="331089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2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Республиканский  уровень</a:t>
            </a:r>
            <a:endParaRPr lang="ru-RU" altLang="en-US" sz="200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6" name="Заголовок 1"/>
          <p:cNvSpPr>
            <a:spLocks noGrp="1"/>
          </p:cNvSpPr>
          <p:nvPr>
            <p:ph type="ctrTitle"/>
          </p:nvPr>
        </p:nvSpPr>
        <p:spPr>
          <a:xfrm>
            <a:off x="685800" y="-152400"/>
            <a:ext cx="7772400" cy="721360"/>
          </a:xfrm>
        </p:spPr>
        <p:txBody>
          <a:bodyPr vert="horz" wrap="square" lIns="91440" tIns="45720" rIns="91440" bIns="45720" anchor="ctr" anchorCtr="0"/>
          <a:p>
            <a:pPr>
              <a:buClrTx/>
              <a:buSzTx/>
              <a:buFontTx/>
            </a:pP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Российский   уровень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" name="Изображение 1" descr="207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57200"/>
            <a:ext cx="4291582" cy="2988183"/>
          </a:xfrm>
          <a:prstGeom prst="rect">
            <a:avLst/>
          </a:prstGeom>
        </p:spPr>
      </p:pic>
      <p:pic>
        <p:nvPicPr>
          <p:cNvPr id="4" name="Изображение 3" descr="Page5 - копи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24250"/>
            <a:ext cx="4664812" cy="3307156"/>
          </a:xfrm>
          <a:prstGeom prst="rect">
            <a:avLst/>
          </a:prstGeom>
        </p:spPr>
      </p:pic>
      <p:pic>
        <p:nvPicPr>
          <p:cNvPr id="5" name="Изображение 4" descr="Page1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514090"/>
            <a:ext cx="4703385" cy="3327319"/>
          </a:xfrm>
          <a:prstGeom prst="rect">
            <a:avLst/>
          </a:prstGeom>
        </p:spPr>
      </p:pic>
      <p:pic>
        <p:nvPicPr>
          <p:cNvPr id="6" name="Изображение 5" descr="ВОВ 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411480"/>
            <a:ext cx="4703445" cy="30797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Изображение 5" descr="22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8200" y="533400"/>
            <a:ext cx="4486275" cy="6388100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2713355" y="76200"/>
            <a:ext cx="320865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ru-RU" altLang="en-US" sz="2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Муниципальный  уровень</a:t>
            </a:r>
            <a:endParaRPr lang="ru-RU" altLang="en-US" sz="2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sym typeface="+mn-ea"/>
            </a:endParaRPr>
          </a:p>
        </p:txBody>
      </p:sp>
      <p:pic>
        <p:nvPicPr>
          <p:cNvPr id="3" name="Изображение 2" descr="ВГ22_page-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33400"/>
            <a:ext cx="4512392" cy="637794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41680" y="228600"/>
            <a:ext cx="4711065" cy="1143000"/>
          </a:xfrm>
        </p:spPr>
        <p:txBody>
          <a:bodyPr/>
          <a:p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Российский   уровень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endParaRPr lang="ru-RU" altLang="en-US" sz="2000"/>
          </a:p>
        </p:txBody>
      </p:sp>
      <p:pic>
        <p:nvPicPr>
          <p:cNvPr id="4" name="Замещающее содержимое 3" descr="Доплом_участника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6200" y="1969770"/>
            <a:ext cx="4916805" cy="3476625"/>
          </a:xfrm>
          <a:prstGeom prst="rect">
            <a:avLst/>
          </a:prstGeom>
        </p:spPr>
      </p:pic>
      <p:pic>
        <p:nvPicPr>
          <p:cNvPr id="2" name="Замещающее содержимое 1" descr="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66030" y="665480"/>
            <a:ext cx="4050030" cy="5725795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609600" y="2362200"/>
            <a:ext cx="8229600" cy="1143000"/>
          </a:xfrm>
        </p:spPr>
        <p:txBody>
          <a:bodyPr vert="horz" wrap="square" lIns="91440" tIns="45720" rIns="91440" bIns="45720" anchor="ctr" anchorCtr="0"/>
          <a:p>
            <a:r>
              <a:rPr sz="3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Georgia" panose="02040502050405020303" pitchFamily="18" charset="0"/>
              </a:rPr>
              <a:t>13.Награды и поощрения</a:t>
            </a:r>
            <a:endParaRPr sz="32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профсоюз 20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0" y="152400"/>
            <a:ext cx="4818689" cy="661605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 descr="228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675" y="533400"/>
            <a:ext cx="4305935" cy="5913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Замещающее содержимое 5" descr="228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0" y="457200"/>
            <a:ext cx="4060190" cy="59893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дворец культуры 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11480"/>
            <a:ext cx="4428490" cy="6432550"/>
          </a:xfrm>
          <a:prstGeom prst="rect">
            <a:avLst/>
          </a:prstGeom>
        </p:spPr>
      </p:pic>
      <p:pic>
        <p:nvPicPr>
          <p:cNvPr id="5" name="Изображение 4" descr="Лу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235" y="411480"/>
            <a:ext cx="4511040" cy="639191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 descr="БЛ._page-000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28600" y="533400"/>
            <a:ext cx="4339590" cy="6136640"/>
          </a:xfrm>
          <a:prstGeom prst="rect">
            <a:avLst/>
          </a:prstGeom>
        </p:spPr>
      </p:pic>
      <p:pic>
        <p:nvPicPr>
          <p:cNvPr id="6" name="Замещающее содержимое 5" descr="ГИБДД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24400" y="480060"/>
            <a:ext cx="4498400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1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95800" y="381000"/>
            <a:ext cx="4545368" cy="6240780"/>
          </a:xfrm>
          <a:prstGeom prst="rect">
            <a:avLst/>
          </a:prstGeom>
        </p:spPr>
      </p:pic>
      <p:pic>
        <p:nvPicPr>
          <p:cNvPr id="5" name="Изображение 4" descr="10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00" y="457200"/>
            <a:ext cx="4194787" cy="62407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400" y="-76200"/>
            <a:ext cx="8489315" cy="636905"/>
          </a:xfrm>
        </p:spPr>
        <p:txBody>
          <a:bodyPr/>
          <a:p>
            <a:pPr algn="ctr"/>
            <a:r>
              <a:rPr lang="ru-RU" altLang="en-US" sz="2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Муниципальный уровень</a:t>
            </a:r>
            <a:endParaRPr lang="ru-RU" altLang="en-US" sz="2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Замещающее содержимое 4" descr="Рисунок2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-76200" y="393700"/>
            <a:ext cx="4329430" cy="6692900"/>
          </a:xfrm>
          <a:prstGeom prst="rect">
            <a:avLst/>
          </a:prstGeom>
        </p:spPr>
      </p:pic>
      <p:pic>
        <p:nvPicPr>
          <p:cNvPr id="6" name="Замещающее содержимое 5" descr="220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50715" y="393700"/>
            <a:ext cx="4787900" cy="65754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2866</Words>
  <Application>WPS Presentation</Application>
  <PresentationFormat>Экран (4:3)</PresentationFormat>
  <Paragraphs>288</Paragraphs>
  <Slides>86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86</vt:i4>
      </vt:variant>
    </vt:vector>
  </HeadingPairs>
  <TitlesOfParts>
    <vt:vector size="100" baseType="lpstr">
      <vt:lpstr>Arial</vt:lpstr>
      <vt:lpstr>SimSun</vt:lpstr>
      <vt:lpstr>Wingdings</vt:lpstr>
      <vt:lpstr>Georgia</vt:lpstr>
      <vt:lpstr>Times New Roman</vt:lpstr>
      <vt:lpstr>Wingdings 2</vt:lpstr>
      <vt:lpstr>Microsoft YaHei</vt:lpstr>
      <vt:lpstr>Arial Unicode MS</vt:lpstr>
      <vt:lpstr>Calibri</vt:lpstr>
      <vt:lpstr>Candara</vt:lpstr>
      <vt:lpstr>Symbol</vt:lpstr>
      <vt:lpstr>Andale Sans UI</vt:lpstr>
      <vt:lpstr>Segoe Print</vt:lpstr>
      <vt:lpstr>Оформление по умолчанию</vt:lpstr>
      <vt:lpstr>PowerPoint 演示文稿</vt:lpstr>
      <vt:lpstr> Представление педагогического опыта  «Сопровождение профессиональной успешности педагога посредством использования технологии сотрудничества»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Муниципальный уровень</vt:lpstr>
      <vt:lpstr>PowerPoint 演示文稿</vt:lpstr>
      <vt:lpstr>PowerPoint 演示文稿</vt:lpstr>
      <vt:lpstr>PowerPoint 演示文稿</vt:lpstr>
      <vt:lpstr>Республиканский уровень </vt:lpstr>
      <vt:lpstr>PowerPoint 演示文稿</vt:lpstr>
      <vt:lpstr>PowerPoint 演示文稿</vt:lpstr>
      <vt:lpstr>Муждународный уровень </vt:lpstr>
      <vt:lpstr>PowerPoint 演示文稿</vt:lpstr>
      <vt:lpstr>PowerPoint 演示文稿</vt:lpstr>
      <vt:lpstr>PowerPoint 演示文稿</vt:lpstr>
      <vt:lpstr>PowerPoint 演示文稿</vt:lpstr>
      <vt:lpstr>3.Организация взаимодействия образовательной организации с научными, образовательными, социальными институтами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5.Обеспечение  информационной открытости  деятельности образовательной  организации</vt:lpstr>
      <vt:lpstr>PowerPoint 演示文稿</vt:lpstr>
      <vt:lpstr>6. Наличие собственных публикаций</vt:lpstr>
      <vt:lpstr>Портал сети Интернет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7.Наличие авторских программ, методических пособий, методических рекомендаций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10. Экспертная деятельность</vt:lpstr>
      <vt:lpstr>PowerPoint 演示文稿</vt:lpstr>
      <vt:lpstr>PowerPoint 演示文稿</vt:lpstr>
      <vt:lpstr>11. Общественно-педагогическая активность: участие в работе педагогических сообществ, комиссиях, жюри конкурсов</vt:lpstr>
      <vt:lpstr>PowerPoint 演示文稿</vt:lpstr>
      <vt:lpstr>PowerPoint 演示文稿</vt:lpstr>
      <vt:lpstr>PowerPoint 演示文稿</vt:lpstr>
      <vt:lpstr>12.  Личное участие в профессиональных конкурсах</vt:lpstr>
      <vt:lpstr>PowerPoint 演示文稿</vt:lpstr>
      <vt:lpstr>PowerPoint 演示文稿</vt:lpstr>
      <vt:lpstr>                                      </vt:lpstr>
      <vt:lpstr>Республиканский уровень</vt:lpstr>
      <vt:lpstr>PowerPoint 演示文稿</vt:lpstr>
      <vt:lpstr>PowerPoint 演示文稿</vt:lpstr>
      <vt:lpstr>PowerPoint 演示文稿</vt:lpstr>
      <vt:lpstr>Российский   уровень</vt:lpstr>
      <vt:lpstr>Российский   уровень </vt:lpstr>
      <vt:lpstr>13.Награды и поощрения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Администратор</dc:creator>
  <cp:lastModifiedBy>WPS_1670145138</cp:lastModifiedBy>
  <cp:revision>282</cp:revision>
  <cp:lastPrinted>2015-09-17T05:26:00Z</cp:lastPrinted>
  <dcterms:created xsi:type="dcterms:W3CDTF">2014-04-13T13:36:00Z</dcterms:created>
  <dcterms:modified xsi:type="dcterms:W3CDTF">2022-12-24T19:10:05Z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ICV">
    <vt:lpwstr>7CD1D2F326804AF2A95CD4872E3C5AAD</vt:lpwstr>
  </property>
  <property fmtid="{D5CDD505-2E9C-101B-9397-08002B2CF9AE}" pid="4" name="KSOProductBuildVer">
    <vt:lpwstr>1049-11.2.0.11388</vt:lpwstr>
  </property>
</Properties>
</file>