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3"/>
  </p:notesMasterIdLst>
  <p:sldIdLst>
    <p:sldId id="272" r:id="rId2"/>
    <p:sldId id="257" r:id="rId3"/>
    <p:sldId id="258" r:id="rId4"/>
    <p:sldId id="259" r:id="rId5"/>
    <p:sldId id="260" r:id="rId6"/>
    <p:sldId id="275" r:id="rId7"/>
    <p:sldId id="297" r:id="rId8"/>
    <p:sldId id="277" r:id="rId9"/>
    <p:sldId id="276" r:id="rId10"/>
    <p:sldId id="288" r:id="rId11"/>
    <p:sldId id="261" r:id="rId12"/>
    <p:sldId id="262" r:id="rId13"/>
    <p:sldId id="298" r:id="rId14"/>
    <p:sldId id="309" r:id="rId15"/>
    <p:sldId id="308" r:id="rId16"/>
    <p:sldId id="280" r:id="rId17"/>
    <p:sldId id="289" r:id="rId18"/>
    <p:sldId id="310" r:id="rId19"/>
    <p:sldId id="264" r:id="rId20"/>
    <p:sldId id="265" r:id="rId21"/>
    <p:sldId id="291" r:id="rId22"/>
    <p:sldId id="266" r:id="rId23"/>
    <p:sldId id="267" r:id="rId24"/>
    <p:sldId id="268" r:id="rId25"/>
    <p:sldId id="295" r:id="rId26"/>
    <p:sldId id="311" r:id="rId27"/>
    <p:sldId id="294" r:id="rId28"/>
    <p:sldId id="299" r:id="rId29"/>
    <p:sldId id="302" r:id="rId30"/>
    <p:sldId id="301" r:id="rId31"/>
    <p:sldId id="269" r:id="rId32"/>
    <p:sldId id="300" r:id="rId33"/>
    <p:sldId id="312" r:id="rId34"/>
    <p:sldId id="270" r:id="rId35"/>
    <p:sldId id="293" r:id="rId36"/>
    <p:sldId id="303" r:id="rId37"/>
    <p:sldId id="292" r:id="rId38"/>
    <p:sldId id="271" r:id="rId39"/>
    <p:sldId id="304" r:id="rId40"/>
    <p:sldId id="306" r:id="rId41"/>
    <p:sldId id="305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60"/>
  </p:normalViewPr>
  <p:slideViewPr>
    <p:cSldViewPr snapToGrid="0">
      <p:cViewPr>
        <p:scale>
          <a:sx n="50" d="100"/>
          <a:sy n="50" d="100"/>
        </p:scale>
        <p:origin x="-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BD8A4-9899-4F04-8A3D-DA15C2CCC45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86635-20F2-439B-89AC-E782D27C91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93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86635-20F2-439B-89AC-E782D27C919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664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86635-20F2-439B-89AC-E782D27C919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38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4C25-AF9E-4883-943F-303DDAA4200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E02105-4E8E-4925-87BD-AEB619EE25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4C25-AF9E-4883-943F-303DDAA4200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105-4E8E-4925-87BD-AEB619EE25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4C25-AF9E-4883-943F-303DDAA4200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105-4E8E-4925-87BD-AEB619EE25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4C25-AF9E-4883-943F-303DDAA4200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105-4E8E-4925-87BD-AEB619EE25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4C25-AF9E-4883-943F-303DDAA4200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105-4E8E-4925-87BD-AEB619EE25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4C25-AF9E-4883-943F-303DDAA4200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105-4E8E-4925-87BD-AEB619EE25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4C25-AF9E-4883-943F-303DDAA4200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105-4E8E-4925-87BD-AEB619EE25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4C25-AF9E-4883-943F-303DDAA4200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105-4E8E-4925-87BD-AEB619EE25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4C25-AF9E-4883-943F-303DDAA4200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105-4E8E-4925-87BD-AEB619EE25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4C25-AF9E-4883-943F-303DDAA4200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105-4E8E-4925-87BD-AEB619EE25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4C25-AF9E-4883-943F-303DDAA4200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105-4E8E-4925-87BD-AEB619EE25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1884C25-AF9E-4883-943F-303DDAA4200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8E02105-4E8E-4925-87BD-AEB619EE25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users/2710687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hyperlink" Target="https://www.maam.ru/users/wsgrb4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05" y="243173"/>
            <a:ext cx="3045565" cy="4568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-138543" y="2"/>
            <a:ext cx="10165412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Министерство образования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 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Республики Мордовия</a:t>
            </a:r>
            <a:r>
              <a:rPr lang="ru-RU" sz="4000" b="1" i="1" dirty="0">
                <a:solidFill>
                  <a:srgbClr val="002060"/>
                </a:solidFill>
                <a:latin typeface="Century Schoolbook" pitchFamily="18" charset="0"/>
              </a:rPr>
              <a:t/>
            </a:r>
            <a:br>
              <a:rPr lang="ru-RU" sz="4000" b="1" i="1" dirty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Century Schoolbook" pitchFamily="18" charset="0"/>
              </a:rPr>
              <a:t>ПОРТФОЛИО</a:t>
            </a:r>
            <a:r>
              <a:rPr lang="ru-RU" sz="2700" b="1" dirty="0" smtClean="0">
                <a:solidFill>
                  <a:srgbClr val="C00000"/>
                </a:solidFill>
                <a:latin typeface="Century Schoolbook" pitchFamily="18" charset="0"/>
              </a:rPr>
              <a:t> </a:t>
            </a:r>
            <a:r>
              <a:rPr lang="ru-RU" sz="2200" i="1" dirty="0">
                <a:solidFill>
                  <a:srgbClr val="C00000"/>
                </a:solidFill>
                <a:latin typeface="Century Schoolbook" pitchFamily="18" charset="0"/>
              </a:rPr>
              <a:t/>
            </a:r>
            <a:br>
              <a:rPr lang="ru-RU" sz="2200" i="1" dirty="0">
                <a:solidFill>
                  <a:srgbClr val="C00000"/>
                </a:solidFill>
                <a:latin typeface="Century Schoolbook" pitchFamily="18" charset="0"/>
              </a:rPr>
            </a:br>
            <a:r>
              <a:rPr lang="en-US" sz="2700" i="1" dirty="0">
                <a:solidFill>
                  <a:srgbClr val="C00000"/>
                </a:solidFill>
                <a:latin typeface="Century Schoolbook" pitchFamily="18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Century Schoolbook" pitchFamily="18" charset="0"/>
              </a:rPr>
              <a:t>Оськиной Татьяны Викторовны</a:t>
            </a:r>
            <a:endParaRPr lang="ru-RU" sz="2700" b="1" dirty="0">
              <a:solidFill>
                <a:srgbClr val="C00000"/>
              </a:solidFill>
              <a:latin typeface="Century Schoolbook" pitchFamily="18" charset="0"/>
            </a:endParaRPr>
          </a:p>
          <a:p>
            <a:pPr algn="ctr"/>
            <a:r>
              <a:rPr lang="en-US" sz="2200" b="1" i="1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инструктора по физической культуре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муниципального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дошкольного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образовательного учреждения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/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          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городского округа Саранск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«Детский сад № 85 комбинированного вида»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055" y="3160939"/>
            <a:ext cx="9615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Дата рождения: 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09.12.1974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г.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Профессиональное образование: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высшее, 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МГПИ  им. М. Е. </a:t>
            </a:r>
            <a:r>
              <a:rPr lang="ru-RU" b="1" u="sng" dirty="0" err="1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Евсевьева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, 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Специальность  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«Дошкольная педагогика и психология»</a:t>
            </a:r>
            <a:endParaRPr lang="ru-RU" b="1" u="sng" dirty="0">
              <a:solidFill>
                <a:schemeClr val="accent1">
                  <a:lumMod val="50000"/>
                </a:schemeClr>
              </a:solidFill>
              <a:latin typeface="Century Schoolbook" pitchFamily="18" charset="0"/>
            </a:endParaRP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Квалификация  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«Методист дошкольного воспитания, 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воспитатель в детском саду», </a:t>
            </a:r>
            <a:endParaRPr lang="ru-RU" b="1" u="sng" dirty="0">
              <a:solidFill>
                <a:schemeClr val="accent1">
                  <a:lumMod val="50000"/>
                </a:schemeClr>
              </a:solidFill>
              <a:latin typeface="Century Schoolbook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Диплом 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ЭВ № 586137 от 28 июня 1996г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Общий трудовой стаж: 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24 года</a:t>
            </a:r>
            <a:endParaRPr lang="ru-RU" b="1" u="sng" dirty="0">
              <a:solidFill>
                <a:schemeClr val="accent1">
                  <a:lumMod val="50000"/>
                </a:schemeClr>
              </a:solidFill>
              <a:latin typeface="Century Schoolbook" pitchFamily="18" charset="0"/>
            </a:endParaRP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Стаж педагогической работы 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(по специальности): 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15 лет</a:t>
            </a:r>
            <a:endParaRPr lang="ru-RU" b="1" u="sng" dirty="0">
              <a:solidFill>
                <a:schemeClr val="accent1">
                  <a:lumMod val="50000"/>
                </a:schemeClr>
              </a:solidFill>
              <a:latin typeface="Century Schoolbook" pitchFamily="18" charset="0"/>
            </a:endParaRP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Наличие квалификационной категории: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высшая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Дата последней аттестации: 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приказ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от МО РМ 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</a:rPr>
              <a:t>№ 516 от  23.05.2018 г.</a:t>
            </a:r>
            <a:r>
              <a:rPr lang="ru-RU" b="1" u="sng" dirty="0" smtClean="0">
                <a:solidFill>
                  <a:srgbClr val="002060"/>
                </a:solidFill>
                <a:latin typeface="Century Schoolbook" pitchFamily="18" charset="0"/>
              </a:rPr>
              <a:t>  </a:t>
            </a:r>
            <a:endParaRPr lang="ru-RU" b="1" u="sng" dirty="0"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1450" y="1295400"/>
            <a:ext cx="12363450" cy="67351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Победы и призовые места в очных российских мероприятиях</a:t>
            </a:r>
            <a:endParaRPr lang="ru-RU" sz="2800" b="1" u="sng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" r="2059" b="2899"/>
          <a:stretch/>
        </p:blipFill>
        <p:spPr>
          <a:xfrm>
            <a:off x="383540" y="2426208"/>
            <a:ext cx="5194300" cy="3624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3467" r="2516" b="4202"/>
          <a:stretch/>
        </p:blipFill>
        <p:spPr>
          <a:xfrm>
            <a:off x="6527799" y="2426208"/>
            <a:ext cx="5156201" cy="3733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15480" y="332656"/>
            <a:ext cx="7011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4. Результаты участия воспитанников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80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9" y="0"/>
            <a:ext cx="9372599" cy="734061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5. </a:t>
            </a:r>
            <a:r>
              <a:rPr lang="ru-RU" sz="2400" b="1" dirty="0"/>
              <a:t>Наличие публикаций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699278"/>
            <a:ext cx="10488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tx2">
                    <a:lumMod val="75000"/>
                  </a:schemeClr>
                </a:solidFill>
              </a:rPr>
              <a:t>Материалы, прошедшие экспертизу на сайтах, порталах сети Интернет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50" y="1246581"/>
            <a:ext cx="3843816" cy="5431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12" y="1149046"/>
            <a:ext cx="3891228" cy="5498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669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942" y="189552"/>
            <a:ext cx="10789920" cy="102385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 smtClean="0"/>
              <a:t>6. </a:t>
            </a:r>
            <a:r>
              <a:rPr lang="ru-RU" sz="2400" b="1" dirty="0"/>
              <a:t>Наличие авторских программ, методических пособий, методических рекомендаций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75" y="1286050"/>
            <a:ext cx="3824654" cy="527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ст.воспитатель\Рабочий стол\грац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6931" y="1277007"/>
            <a:ext cx="3891455" cy="5356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0092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068" y="0"/>
            <a:ext cx="10789920" cy="102385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 smtClean="0"/>
              <a:t>6. </a:t>
            </a:r>
            <a:r>
              <a:rPr lang="ru-RU" sz="2400" b="1" dirty="0"/>
              <a:t>Наличие авторских программ, методических пособий, методических рекомендаций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56" y="1506584"/>
            <a:ext cx="3736731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50" y="1506584"/>
            <a:ext cx="3733800" cy="513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ст.воспитатель\Рабочий стол\школа мяча.jpg"/>
          <p:cNvPicPr>
            <a:picLocks noChangeAspect="1" noChangeArrowheads="1"/>
          </p:cNvPicPr>
          <p:nvPr/>
        </p:nvPicPr>
        <p:blipFill>
          <a:blip r:embed="rId4"/>
          <a:srcRect l="5849" t="2762" r="4699" b="3366"/>
          <a:stretch>
            <a:fillRect/>
          </a:stretch>
        </p:blipFill>
        <p:spPr bwMode="auto">
          <a:xfrm>
            <a:off x="413541" y="1488963"/>
            <a:ext cx="3575136" cy="5164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3672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45075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оськ 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017" y="1649007"/>
            <a:ext cx="3636782" cy="500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оськ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8191" y="1508077"/>
            <a:ext cx="3747886" cy="515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276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97" y="0"/>
            <a:ext cx="11582400" cy="145075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 descr="оськ 001 — копия.jpg"/>
          <p:cNvPicPr>
            <a:picLocks noChangeAspect="1"/>
          </p:cNvPicPr>
          <p:nvPr/>
        </p:nvPicPr>
        <p:blipFill>
          <a:blip r:embed="rId2" cstate="print"/>
          <a:srcRect l="1869" t="6287"/>
          <a:stretch>
            <a:fillRect/>
          </a:stretch>
        </p:blipFill>
        <p:spPr>
          <a:xfrm>
            <a:off x="248720" y="1786179"/>
            <a:ext cx="6984124" cy="4845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откры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803" y="1210194"/>
            <a:ext cx="3974211" cy="5470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276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941" y="1"/>
            <a:ext cx="11582400" cy="137842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58750" y="1358485"/>
            <a:ext cx="3583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solidFill>
                  <a:schemeClr val="tx2">
                    <a:lumMod val="75000"/>
                  </a:schemeClr>
                </a:solidFill>
              </a:rPr>
              <a:t>Республиканский уровень</a:t>
            </a:r>
            <a:endParaRPr lang="ru-RU" sz="2000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2061" t="21985" r="23623" b="16583"/>
          <a:stretch/>
        </p:blipFill>
        <p:spPr>
          <a:xfrm>
            <a:off x="8352430" y="1480543"/>
            <a:ext cx="3615330" cy="513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пк\Desktop\Новая папка\аттестация 23\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01" y="1548713"/>
            <a:ext cx="3667363" cy="5083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27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91" t="22081" r="21727" b="8869"/>
          <a:stretch/>
        </p:blipFill>
        <p:spPr>
          <a:xfrm>
            <a:off x="300887" y="1583140"/>
            <a:ext cx="3707211" cy="5109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9319" t="22445" r="22821" b="5797"/>
          <a:stretch/>
        </p:blipFill>
        <p:spPr>
          <a:xfrm>
            <a:off x="4398704" y="1624084"/>
            <a:ext cx="3488877" cy="5054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93" y="1505398"/>
            <a:ext cx="3724707" cy="51597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4925" y="0"/>
            <a:ext cx="11514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7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44628" y="791572"/>
            <a:ext cx="3435098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u="sng" dirty="0" smtClean="0"/>
              <a:t>Международный  </a:t>
            </a:r>
            <a:r>
              <a:rPr lang="ru-RU" sz="2000" u="sng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44257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976" y="191069"/>
            <a:ext cx="11804073" cy="626943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2800" b="1" dirty="0" smtClean="0"/>
              <a:t>8</a:t>
            </a:r>
            <a:r>
              <a:rPr lang="ru-RU" sz="2400" b="1" dirty="0" smtClean="0"/>
              <a:t>. </a:t>
            </a:r>
            <a:r>
              <a:rPr lang="ru-RU" sz="2400" b="1" dirty="0"/>
              <a:t>Проведение, мастер-классов, открытых занятий, мероприятий</a:t>
            </a:r>
          </a:p>
        </p:txBody>
      </p:sp>
      <p:pic>
        <p:nvPicPr>
          <p:cNvPr id="5" name="Рисунок 4" descr="оськ 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98" y="968991"/>
            <a:ext cx="4084997" cy="5622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открыт 00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9530" y="1050878"/>
            <a:ext cx="3980889" cy="547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7945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32012"/>
            <a:ext cx="11804073" cy="468971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2400" b="1" dirty="0" smtClean="0"/>
              <a:t>8. </a:t>
            </a:r>
            <a:r>
              <a:rPr lang="ru-RU" sz="2400" b="1" dirty="0"/>
              <a:t>Проведение, мастер-классов, открытых занятий, мероприятий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>
          <a:xfrm>
            <a:off x="386740" y="1162050"/>
            <a:ext cx="4109060" cy="545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056116" y="887105"/>
            <a:ext cx="5878946" cy="432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u="sng" dirty="0" smtClean="0"/>
              <a:t>Муниципальный уровень</a:t>
            </a:r>
            <a:endParaRPr lang="ru-RU" sz="2000" b="1" u="sng" dirty="0"/>
          </a:p>
        </p:txBody>
      </p:sp>
      <p:pic>
        <p:nvPicPr>
          <p:cNvPr id="2050" name="Picture 2" descr="C:\Documents and Settings\ст.воспитатель\Рабочий стол\занят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0510" y="1218022"/>
            <a:ext cx="4114800" cy="5371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794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0"/>
            <a:ext cx="11804073" cy="75368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 Формы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организации физкультурных занятий</a:t>
            </a:r>
          </a:p>
        </p:txBody>
      </p:sp>
      <p:pic>
        <p:nvPicPr>
          <p:cNvPr id="5" name="Рисунок 4" descr="оськ 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49" y="799905"/>
            <a:ext cx="4252455" cy="58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65" y="190500"/>
            <a:ext cx="11101239" cy="99355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 smtClean="0"/>
              <a:t>9</a:t>
            </a:r>
            <a:r>
              <a:rPr lang="ru-RU" sz="2400" b="1" dirty="0" smtClean="0"/>
              <a:t>. </a:t>
            </a:r>
            <a:r>
              <a:rPr lang="ru-RU" sz="2400" b="1" dirty="0"/>
              <a:t>Общественно-педагогическая  активность педагога: участие в комиссиях, педагогических сообществах, в жюри конкурсов.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2813" y="1300968"/>
            <a:ext cx="5226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tx2">
                    <a:lumMod val="75000"/>
                  </a:schemeClr>
                </a:solidFill>
              </a:rPr>
              <a:t>Член педагогических Интернет сообществ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66" y="1846259"/>
            <a:ext cx="3326753" cy="4705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02222" y="2271236"/>
            <a:ext cx="3945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hlinkClick r:id="rId3"/>
              </a:rPr>
              <a:t>https://www.maam.ru/users/2710687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222" y="2650450"/>
            <a:ext cx="4263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www.maam.ru/users/wsgrb45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пк\Desktop\Новая папка\аттестация 23\зарегестрирован участником пед.сообщества  на МАА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57" y="1800111"/>
            <a:ext cx="3359181" cy="475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355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979" y="0"/>
            <a:ext cx="11196774" cy="99355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 smtClean="0"/>
              <a:t>9. </a:t>
            </a:r>
            <a:r>
              <a:rPr lang="ru-RU" sz="2400" b="1" dirty="0"/>
              <a:t>Общественно-педагогическая 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4" y="1314936"/>
            <a:ext cx="3948940" cy="543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50" y="1288564"/>
            <a:ext cx="3968100" cy="546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1288564"/>
            <a:ext cx="3938954" cy="5421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5626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8285" y="73267"/>
            <a:ext cx="10058400" cy="71212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10. </a:t>
            </a:r>
            <a:r>
              <a:rPr lang="ru-RU" sz="2400" b="1" dirty="0"/>
              <a:t>Экспертная деятельность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0"/>
          <a:stretch/>
        </p:blipFill>
        <p:spPr>
          <a:xfrm>
            <a:off x="6673755" y="372797"/>
            <a:ext cx="5065879" cy="6290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252869" y="801124"/>
            <a:ext cx="3536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solidFill>
                  <a:schemeClr val="tx2">
                    <a:lumMod val="75000"/>
                  </a:schemeClr>
                </a:solidFill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38066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561" y="341194"/>
            <a:ext cx="4279317" cy="656705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11. </a:t>
            </a:r>
            <a:r>
              <a:rPr lang="ru-RU" sz="2400" b="1" dirty="0"/>
              <a:t>Наставничество</a:t>
            </a:r>
          </a:p>
        </p:txBody>
      </p:sp>
      <p:pic>
        <p:nvPicPr>
          <p:cNvPr id="4" name="Рисунок 3" descr="ось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536" y="930166"/>
            <a:ext cx="4138303" cy="5696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ст.воспитатель\Рабочий стол\наставничеств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8462" y="914400"/>
            <a:ext cx="4157773" cy="57228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6618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740" y="152400"/>
            <a:ext cx="10429703" cy="100826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 smtClean="0"/>
              <a:t>12. </a:t>
            </a:r>
            <a:r>
              <a:rPr lang="ru-RU" sz="2400" b="1" dirty="0"/>
              <a:t>Результаты участия в инновационной (экспериментальной)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5" y="1300802"/>
            <a:ext cx="3866659" cy="532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:\Рабочий стол\1инн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829" y="1344162"/>
            <a:ext cx="3638550" cy="5347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оськ 0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714" y="1364775"/>
            <a:ext cx="3866866" cy="5322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1563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740" y="152400"/>
            <a:ext cx="10429703" cy="100826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/>
              <a:t>12. </a:t>
            </a:r>
            <a:r>
              <a:rPr lang="ru-RU" sz="2800" b="1" dirty="0"/>
              <a:t>Результаты участия в инновационной (экспериментальной)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9731" y="1343561"/>
            <a:ext cx="3547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chemeClr val="tx2">
                    <a:lumMod val="75000"/>
                  </a:schemeClr>
                </a:solidFill>
              </a:rPr>
              <a:t>Интернет ресурсы</a:t>
            </a:r>
            <a:endParaRPr lang="ru-RU" sz="28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926" y="1736265"/>
            <a:ext cx="3516703" cy="4969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6" y="1866781"/>
            <a:ext cx="3424339" cy="4838700"/>
          </a:xfrm>
          <a:prstGeom prst="rect">
            <a:avLst/>
          </a:prstGeom>
        </p:spPr>
      </p:pic>
      <p:pic>
        <p:nvPicPr>
          <p:cNvPr id="2050" name="Picture 2" descr="C:\Users\пк\Desktop\Новая папка\1568617-016-015-se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83" y="1946182"/>
            <a:ext cx="3368147" cy="475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732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740" y="152400"/>
            <a:ext cx="10429703" cy="100826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 smtClean="0"/>
              <a:t>12. </a:t>
            </a:r>
            <a:r>
              <a:rPr lang="ru-RU" sz="2400" b="1" dirty="0"/>
              <a:t>Результаты участия в инновационной (экспериментальной) деятельности</a:t>
            </a:r>
          </a:p>
        </p:txBody>
      </p:sp>
      <p:pic>
        <p:nvPicPr>
          <p:cNvPr id="1026" name="Picture 2" descr="C:\Documents and Settings\ст.воспитатель\Рабочий стол\проект ось.jpg"/>
          <p:cNvPicPr>
            <a:picLocks noChangeAspect="1" noChangeArrowheads="1"/>
          </p:cNvPicPr>
          <p:nvPr/>
        </p:nvPicPr>
        <p:blipFill rotWithShape="1">
          <a:blip r:embed="rId2"/>
          <a:srcRect t="2422"/>
          <a:stretch/>
        </p:blipFill>
        <p:spPr bwMode="auto">
          <a:xfrm>
            <a:off x="7014342" y="990600"/>
            <a:ext cx="3799490" cy="545168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0" y="1231401"/>
            <a:ext cx="3684732" cy="52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63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740" y="152400"/>
            <a:ext cx="10429703" cy="100826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/>
              <a:t>12. </a:t>
            </a:r>
            <a:r>
              <a:rPr lang="ru-RU" sz="2800" b="1" dirty="0"/>
              <a:t>Результаты участия в инновационной (экспериментальной)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79162" y="1174373"/>
            <a:ext cx="4346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</a:rPr>
              <a:t>Республиканский уровень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1405205"/>
            <a:ext cx="3704922" cy="523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581202"/>
            <a:ext cx="3580470" cy="506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225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740" y="152400"/>
            <a:ext cx="10429703" cy="100826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/>
              <a:t>12. </a:t>
            </a:r>
            <a:r>
              <a:rPr lang="ru-RU" sz="2800" b="1" dirty="0"/>
              <a:t>Результаты участия в инновационной (экспериментальной)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79162" y="1174373"/>
            <a:ext cx="4028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Всероссийский </a:t>
            </a:r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</a:rPr>
              <a:t>уровень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636038"/>
            <a:ext cx="7010400" cy="4957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432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70510" y="133350"/>
            <a:ext cx="10429703" cy="100826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/>
              <a:t>12. </a:t>
            </a:r>
            <a:r>
              <a:rPr lang="ru-RU" sz="2800" b="1" dirty="0"/>
              <a:t>Результаты участия в инновационной (экспериментальной)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2111" y="1203453"/>
            <a:ext cx="4288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Международный </a:t>
            </a:r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</a:rPr>
              <a:t>уровень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124" y="819150"/>
            <a:ext cx="4120475" cy="583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27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310" y="0"/>
            <a:ext cx="10709564" cy="64285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Результаты анализа текущей документации</a:t>
            </a:r>
          </a:p>
        </p:txBody>
      </p:sp>
      <p:pic>
        <p:nvPicPr>
          <p:cNvPr id="3" name="Рисунок 2" descr="оськ 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273" y="882869"/>
            <a:ext cx="4234389" cy="5828512"/>
          </a:xfrm>
          <a:prstGeom prst="rect">
            <a:avLst/>
          </a:prstGeom>
        </p:spPr>
      </p:pic>
      <p:pic>
        <p:nvPicPr>
          <p:cNvPr id="4" name="Рисунок 3" descr="оськ 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225" y="914399"/>
            <a:ext cx="4193500" cy="57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59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1281" y="171450"/>
            <a:ext cx="12689031" cy="68875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/>
              <a:t>13. </a:t>
            </a:r>
            <a:r>
              <a:rPr lang="ru-RU" sz="2800" b="1" dirty="0"/>
              <a:t>Степень осуществления </a:t>
            </a:r>
            <a:r>
              <a:rPr lang="ru-RU" sz="2800" b="1" dirty="0" smtClean="0"/>
              <a:t>просветительской  функции</a:t>
            </a:r>
            <a:endParaRPr lang="ru-RU" sz="2800" b="1" dirty="0"/>
          </a:p>
        </p:txBody>
      </p:sp>
      <p:pic>
        <p:nvPicPr>
          <p:cNvPr id="4099" name="Picture 3" descr="C:\Users\пк\Desktop\Новая папка\1568631-016-015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081" y="1106397"/>
            <a:ext cx="3929352" cy="555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ст.воспитатель\Рабочий стол\справ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2647" y="1106397"/>
            <a:ext cx="4319751" cy="534451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25133" y="920051"/>
            <a:ext cx="3074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Интернет ресурсы</a:t>
            </a:r>
            <a:endParaRPr lang="ru-RU" sz="24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41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1281" y="171450"/>
            <a:ext cx="12689031" cy="68875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/>
              <a:t>13. </a:t>
            </a:r>
            <a:r>
              <a:rPr lang="ru-RU" sz="2800" b="1" dirty="0"/>
              <a:t>Степень осуществления </a:t>
            </a:r>
            <a:r>
              <a:rPr lang="ru-RU" sz="2800" b="1" dirty="0" smtClean="0"/>
              <a:t>просветительской  функции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14" y="1428750"/>
            <a:ext cx="3792090" cy="5219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334" y="1428750"/>
            <a:ext cx="3819769" cy="5257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07253" y="844034"/>
            <a:ext cx="7297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</a:rPr>
              <a:t>Результат участия на муниципальном уровне</a:t>
            </a:r>
          </a:p>
        </p:txBody>
      </p:sp>
    </p:spTree>
    <p:extLst>
      <p:ext uri="{BB962C8B-B14F-4D97-AF65-F5344CB8AC3E}">
        <p14:creationId xmlns:p14="http://schemas.microsoft.com/office/powerpoint/2010/main" val="2942726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1281" y="171450"/>
            <a:ext cx="12689031" cy="68875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/>
              <a:t>13. </a:t>
            </a:r>
            <a:r>
              <a:rPr lang="ru-RU" sz="2800" b="1" dirty="0"/>
              <a:t>Степень осуществления </a:t>
            </a:r>
            <a:r>
              <a:rPr lang="ru-RU" sz="2800" b="1" dirty="0" smtClean="0"/>
              <a:t>просветительской  функции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7253" y="844034"/>
            <a:ext cx="7297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</a:rPr>
              <a:t>Результат участия на муниципальном уровне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85900"/>
            <a:ext cx="3833281" cy="527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909" y="1505949"/>
            <a:ext cx="3755583" cy="5169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027" y="1505950"/>
            <a:ext cx="3755583" cy="5169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6441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1281" y="171450"/>
            <a:ext cx="12689031" cy="68875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/>
              <a:t>13. </a:t>
            </a:r>
            <a:r>
              <a:rPr lang="ru-RU" sz="2800" b="1" dirty="0"/>
              <a:t>Степень осуществления </a:t>
            </a:r>
            <a:r>
              <a:rPr lang="ru-RU" sz="2800" b="1" dirty="0" smtClean="0"/>
              <a:t>просветительской  функции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7253" y="844034"/>
            <a:ext cx="7297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</a:rPr>
              <a:t>Результат участия на муниципальном уровне</a:t>
            </a:r>
          </a:p>
        </p:txBody>
      </p:sp>
      <p:pic>
        <p:nvPicPr>
          <p:cNvPr id="1026" name="Picture 2" descr="C:\Documents and Settings\ст.воспитатель\Рабочий стол\ось.jpg"/>
          <p:cNvPicPr>
            <a:picLocks noChangeAspect="1" noChangeArrowheads="1"/>
          </p:cNvPicPr>
          <p:nvPr/>
        </p:nvPicPr>
        <p:blipFill>
          <a:blip r:embed="rId2"/>
          <a:srcRect l="3617" t="1730" b="1745"/>
          <a:stretch>
            <a:fillRect/>
          </a:stretch>
        </p:blipFill>
        <p:spPr bwMode="auto">
          <a:xfrm>
            <a:off x="4729657" y="1362400"/>
            <a:ext cx="3767957" cy="5296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441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51" y="209550"/>
            <a:ext cx="11346872" cy="5943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/>
              <a:t>14. </a:t>
            </a:r>
            <a:r>
              <a:rPr lang="ru-RU" sz="2800" b="1" dirty="0"/>
              <a:t>Участие педагога в </a:t>
            </a:r>
            <a:r>
              <a:rPr lang="ru-RU" sz="2800" b="1" dirty="0" smtClean="0"/>
              <a:t>профессиональных </a:t>
            </a:r>
            <a:r>
              <a:rPr lang="ru-RU" sz="2800" b="1" dirty="0"/>
              <a:t>конкурсах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5" y="1419006"/>
            <a:ext cx="3706550" cy="523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310640" y="904547"/>
            <a:ext cx="957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В конкурсах </a:t>
            </a:r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</a:rPr>
              <a:t>на порталах сети Интернет различных уровней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59" y="1588822"/>
            <a:ext cx="3586401" cy="506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2204864"/>
            <a:ext cx="5318760" cy="3763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089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51" y="209550"/>
            <a:ext cx="11346872" cy="5943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/>
              <a:t>14. </a:t>
            </a:r>
            <a:r>
              <a:rPr lang="ru-RU" sz="2800" b="1" dirty="0"/>
              <a:t>Участие педагога в </a:t>
            </a:r>
            <a:r>
              <a:rPr lang="ru-RU" sz="2800" b="1" dirty="0" smtClean="0"/>
              <a:t>профессиональных </a:t>
            </a:r>
            <a:r>
              <a:rPr lang="ru-RU" sz="2800" b="1" dirty="0"/>
              <a:t>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29957" y="740955"/>
            <a:ext cx="4346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Республиканский уровень </a:t>
            </a:r>
            <a:endParaRPr lang="ru-RU" sz="24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пк\Desktop\Новая папка\аттестация 23\ДИПЛОМ 2 СТЕПЕНИ_Оськина_85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4" y="1362956"/>
            <a:ext cx="3766945" cy="532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490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51" y="209550"/>
            <a:ext cx="11346872" cy="5943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/>
              <a:t>14. </a:t>
            </a:r>
            <a:r>
              <a:rPr lang="ru-RU" sz="2800" b="1" dirty="0"/>
              <a:t>Участие педагога в </a:t>
            </a:r>
            <a:r>
              <a:rPr lang="ru-RU" sz="2800" b="1" dirty="0" smtClean="0"/>
              <a:t>профессиональных </a:t>
            </a:r>
            <a:r>
              <a:rPr lang="ru-RU" sz="2800" b="1" dirty="0"/>
              <a:t>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29957" y="740955"/>
            <a:ext cx="4346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</a:rPr>
              <a:t>Республиканский</a:t>
            </a:r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 уровень </a:t>
            </a:r>
            <a:endParaRPr lang="ru-RU" sz="24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0" y="1385714"/>
            <a:ext cx="6041576" cy="4272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21" y="2381250"/>
            <a:ext cx="5600159" cy="39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27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51" y="209550"/>
            <a:ext cx="11346872" cy="5943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/>
              <a:t>14. </a:t>
            </a:r>
            <a:r>
              <a:rPr lang="ru-RU" sz="2800" b="1" dirty="0"/>
              <a:t>Участие педагога в </a:t>
            </a:r>
            <a:r>
              <a:rPr lang="ru-RU" sz="2800" b="1" dirty="0" smtClean="0"/>
              <a:t>профессиональных </a:t>
            </a:r>
            <a:r>
              <a:rPr lang="ru-RU" sz="2800" b="1" dirty="0"/>
              <a:t>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29957" y="740955"/>
            <a:ext cx="4288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Международный уровень </a:t>
            </a:r>
            <a:endParaRPr lang="ru-RU" sz="24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47" y="1202620"/>
            <a:ext cx="7592433" cy="53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8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444" y="180112"/>
            <a:ext cx="10058400" cy="69826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15. </a:t>
            </a:r>
            <a:r>
              <a:rPr lang="ru-RU" sz="2800" b="1" dirty="0"/>
              <a:t>Награды и поощрения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19" y="933450"/>
            <a:ext cx="4211981" cy="568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02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444" y="180112"/>
            <a:ext cx="10058400" cy="69826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15. </a:t>
            </a:r>
            <a:r>
              <a:rPr lang="ru-RU" sz="2800" b="1" dirty="0"/>
              <a:t>Награды и поощрения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51" y="956415"/>
            <a:ext cx="4034204" cy="5552963"/>
          </a:xfrm>
          <a:prstGeom prst="rect">
            <a:avLst/>
          </a:prstGeom>
        </p:spPr>
      </p:pic>
      <p:pic>
        <p:nvPicPr>
          <p:cNvPr id="4" name="Picture 3" descr="F:\работа с компа\аттестация 2018\Оськина\50 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95" y="902900"/>
            <a:ext cx="4148504" cy="5710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681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909" y="-342898"/>
            <a:ext cx="11707091" cy="145075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Эффективность организации и проведения мероприятий оздоровительного характера</a:t>
            </a:r>
          </a:p>
        </p:txBody>
      </p:sp>
      <p:pic>
        <p:nvPicPr>
          <p:cNvPr id="3" name="Рисунок 2" descr="меропи оздор ха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668" y="1056289"/>
            <a:ext cx="4024139" cy="553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79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444" y="180112"/>
            <a:ext cx="10058400" cy="69826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15. </a:t>
            </a:r>
            <a:r>
              <a:rPr lang="ru-RU" sz="2800" b="1" dirty="0"/>
              <a:t>Награды и поощрения </a:t>
            </a:r>
          </a:p>
        </p:txBody>
      </p:sp>
      <p:pic>
        <p:nvPicPr>
          <p:cNvPr id="7172" name="Picture 4" descr="F:\работа с компа\аттестация 2018\Оськина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26" y="971550"/>
            <a:ext cx="4179603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219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444" y="180112"/>
            <a:ext cx="10058400" cy="69826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15. </a:t>
            </a:r>
            <a:r>
              <a:rPr lang="ru-RU" sz="2800" b="1" dirty="0"/>
              <a:t>Награды и поощрения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1041398"/>
            <a:ext cx="4015154" cy="5526741"/>
          </a:xfrm>
          <a:prstGeom prst="rect">
            <a:avLst/>
          </a:prstGeom>
        </p:spPr>
      </p:pic>
      <p:pic>
        <p:nvPicPr>
          <p:cNvPr id="1026" name="Picture 2" descr="F:\аттестация 2023\грамоты гибдд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08" y="1041398"/>
            <a:ext cx="3896002" cy="536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074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711" y="0"/>
            <a:ext cx="8377498" cy="7213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4.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Результаты участия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воспитанников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35391" y="655093"/>
            <a:ext cx="9067800" cy="893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</a:rPr>
              <a:t>Победы и призовые места в заочных/дистанционных мероприятиях  в сети «Интернет»</a:t>
            </a:r>
            <a:endParaRPr lang="ru-RU" sz="20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1" y="1910688"/>
            <a:ext cx="7220688" cy="4663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9272" t="34081" r="38363" b="10484"/>
          <a:stretch/>
        </p:blipFill>
        <p:spPr>
          <a:xfrm>
            <a:off x="7902055" y="1175829"/>
            <a:ext cx="3995664" cy="557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17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934" y="637099"/>
            <a:ext cx="10496266" cy="4582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</a:rPr>
              <a:t>Победы и призовые места в очных муниципальных мероприятиях</a:t>
            </a:r>
            <a:endParaRPr lang="ru-RU" sz="20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2788" y="236709"/>
            <a:ext cx="6040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4. Результаты участия воспитанников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59" y="1281782"/>
            <a:ext cx="3768520" cy="518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2" y="1289369"/>
            <a:ext cx="3763009" cy="5179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0230202_172913.jpg"/>
          <p:cNvPicPr>
            <a:picLocks noChangeAspect="1"/>
          </p:cNvPicPr>
          <p:nvPr/>
        </p:nvPicPr>
        <p:blipFill>
          <a:blip r:embed="rId4" cstate="print">
            <a:lum bright="10000" contrast="40000"/>
          </a:blip>
          <a:stretch>
            <a:fillRect/>
          </a:stretch>
        </p:blipFill>
        <p:spPr>
          <a:xfrm>
            <a:off x="8185590" y="1141941"/>
            <a:ext cx="3810790" cy="5296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045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287" y="555212"/>
            <a:ext cx="10048164" cy="4582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</a:rPr>
              <a:t>Победы и призовые места в очных республиканских мероприятиях</a:t>
            </a:r>
            <a:endParaRPr lang="ru-RU" sz="20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5492" y="182118"/>
            <a:ext cx="6040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4. Результаты участия воспитанников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16" y="981223"/>
            <a:ext cx="4269454" cy="58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17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2186" y="736978"/>
            <a:ext cx="8483385" cy="397051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Победы и призовые места в очных российских мероприятиях</a:t>
            </a:r>
            <a:endParaRPr lang="ru-RU" sz="2000" b="1" u="sng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37" y="1337329"/>
            <a:ext cx="3890463" cy="5355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r="-1"/>
          <a:stretch/>
        </p:blipFill>
        <p:spPr>
          <a:xfrm>
            <a:off x="272694" y="1337329"/>
            <a:ext cx="3694721" cy="5394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/>
          <a:stretch/>
        </p:blipFill>
        <p:spPr>
          <a:xfrm>
            <a:off x="4176967" y="1393062"/>
            <a:ext cx="3751220" cy="53387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42775" y="168883"/>
            <a:ext cx="6040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4. Результаты участия воспитанников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56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798" y="778774"/>
            <a:ext cx="5240740" cy="65065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Победы и призовые места в очных </a:t>
            </a:r>
            <a:b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российских мероприятиях</a:t>
            </a:r>
            <a:endParaRPr lang="ru-RU" sz="2000" b="1" u="sng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4" y="2151377"/>
            <a:ext cx="6345383" cy="42006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/>
          <a:stretch/>
        </p:blipFill>
        <p:spPr>
          <a:xfrm>
            <a:off x="7451678" y="306542"/>
            <a:ext cx="4456225" cy="63603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3910" y="237120"/>
            <a:ext cx="6040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4. Результаты участия воспитанников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503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928</TotalTime>
  <Words>556</Words>
  <Application>Microsoft Office PowerPoint</Application>
  <PresentationFormat>Произвольный</PresentationFormat>
  <Paragraphs>82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Исполнительная</vt:lpstr>
      <vt:lpstr>Презентация PowerPoint</vt:lpstr>
      <vt:lpstr>1. Формы организации физкультурных занятий</vt:lpstr>
      <vt:lpstr>2. Результаты анализа текущей документации</vt:lpstr>
      <vt:lpstr>3. Эффективность организации и проведения мероприятий оздоровительного характера</vt:lpstr>
      <vt:lpstr>4. Результаты участия воспитанников</vt:lpstr>
      <vt:lpstr>Победы и призовые места в очных муниципальных мероприятиях</vt:lpstr>
      <vt:lpstr>Победы и призовые места в очных республиканских мероприятиях</vt:lpstr>
      <vt:lpstr>Победы и призовые места в очных российских мероприятиях</vt:lpstr>
      <vt:lpstr>Победы и призовые места в очных  российских мероприятиях</vt:lpstr>
      <vt:lpstr>Победы и призовые места в очных российских мероприятиях</vt:lpstr>
      <vt:lpstr>5. Наличие публикаций</vt:lpstr>
      <vt:lpstr>6. Наличие авторских программ, методических пособий, методических рекомендаций</vt:lpstr>
      <vt:lpstr>6. Наличие авторских программ, методических пособий, методических рекомендаций</vt:lpstr>
      <vt:lpstr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Международный  уровень</vt:lpstr>
      <vt:lpstr>8. Проведение, мастер-классов, открытых занятий, мероприятий</vt:lpstr>
      <vt:lpstr>8. Проведение, мастер-классов, открытых занятий, мероприятий</vt:lpstr>
      <vt:lpstr>9. Общественно-педагогическая  активность педагога: участие в комиссиях, педагогических сообществах, в жюри конкурсов.</vt:lpstr>
      <vt:lpstr>9. Общественно-педагогическая  активность педагога: участие в комиссиях, педагогических сообществах, в жюри конкурсов.</vt:lpstr>
      <vt:lpstr>10. Экспертная деятельность</vt:lpstr>
      <vt:lpstr>11. Наставничество</vt:lpstr>
      <vt:lpstr>12. Результаты участия в инновационной (экспериментальной) деятельности</vt:lpstr>
      <vt:lpstr>12. Результаты участия в инновационной (экспериментальной) деятельности</vt:lpstr>
      <vt:lpstr>12. Результаты участия в инновационной (экспериментальной) деятельности</vt:lpstr>
      <vt:lpstr>12. Результаты участия в инновационной (экспериментальной) деятельности</vt:lpstr>
      <vt:lpstr>12. Результаты участия в инновационной (экспериментальной) деятельности</vt:lpstr>
      <vt:lpstr>12. Результаты участия в инновационной (экспериментальной) деятельности</vt:lpstr>
      <vt:lpstr>13. Степень осуществления просветительской  функции</vt:lpstr>
      <vt:lpstr>13. Степень осуществления просветительской  функции</vt:lpstr>
      <vt:lpstr>13. Степень осуществления просветительской  функции</vt:lpstr>
      <vt:lpstr>13. Степень осуществления просветительской  функции</vt:lpstr>
      <vt:lpstr>14. Участие педагога в профессиональных конкурсах</vt:lpstr>
      <vt:lpstr>14. Участие педагога в профессиональных конкурсах</vt:lpstr>
      <vt:lpstr>14. Участие педагога в профессиональных конкурсах</vt:lpstr>
      <vt:lpstr>14. Участие педагога в профессиональных конкурсах</vt:lpstr>
      <vt:lpstr>15. Награды и поощрения </vt:lpstr>
      <vt:lpstr>15. Награды и поощрения </vt:lpstr>
      <vt:lpstr>15. Награды и поощрения </vt:lpstr>
      <vt:lpstr>15. Награды и поощрения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UserAdmin</dc:creator>
  <cp:lastModifiedBy>пк</cp:lastModifiedBy>
  <cp:revision>54</cp:revision>
  <dcterms:created xsi:type="dcterms:W3CDTF">2023-01-18T12:24:01Z</dcterms:created>
  <dcterms:modified xsi:type="dcterms:W3CDTF">2023-02-15T03:59:54Z</dcterms:modified>
</cp:coreProperties>
</file>