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5" r:id="rId9"/>
    <p:sldId id="263" r:id="rId10"/>
    <p:sldId id="264" r:id="rId11"/>
    <p:sldId id="283" r:id="rId12"/>
    <p:sldId id="265" r:id="rId13"/>
    <p:sldId id="289" r:id="rId14"/>
    <p:sldId id="266" r:id="rId15"/>
    <p:sldId id="290" r:id="rId16"/>
    <p:sldId id="267" r:id="rId17"/>
    <p:sldId id="291" r:id="rId18"/>
    <p:sldId id="292" r:id="rId19"/>
    <p:sldId id="268" r:id="rId20"/>
    <p:sldId id="269" r:id="rId21"/>
    <p:sldId id="296" r:id="rId22"/>
    <p:sldId id="270" r:id="rId23"/>
    <p:sldId id="284" r:id="rId24"/>
    <p:sldId id="285" r:id="rId25"/>
    <p:sldId id="286" r:id="rId26"/>
    <p:sldId id="287" r:id="rId27"/>
    <p:sldId id="288" r:id="rId28"/>
    <p:sldId id="277" r:id="rId29"/>
    <p:sldId id="278" r:id="rId30"/>
    <p:sldId id="293" r:id="rId31"/>
    <p:sldId id="279" r:id="rId32"/>
    <p:sldId id="280" r:id="rId33"/>
    <p:sldId id="294" r:id="rId34"/>
    <p:sldId id="281" r:id="rId35"/>
    <p:sldId id="282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hPercent val="65"/>
      <c:depthPercent val="100"/>
      <c:rAngAx val="1"/>
    </c:view3D>
    <c:floor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spPr>
        <a:noFill/>
        <a:ln w="12700">
          <a:solidFill>
            <a:schemeClr val="tx1"/>
          </a:solidFill>
          <a:prstDash val="solid"/>
        </a:ln>
      </c:spPr>
    </c:sideWall>
    <c:backWall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6190476190476188"/>
          <c:y val="4.3165467625899283E-2"/>
          <c:w val="0.80952380952380965"/>
          <c:h val="0.82254196642685862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3939">
              <a:solidFill>
                <a:schemeClr val="tx1"/>
              </a:solidFill>
              <a:prstDash val="solid"/>
            </a:ln>
          </c:spPr>
          <c:cat>
            <c:strRef>
              <c:f>Sheet1!$B$1:$E$1</c:f>
              <c:strCache>
                <c:ptCount val="3"/>
                <c:pt idx="0">
                  <c:v>2015 - 2016</c:v>
                </c:pt>
                <c:pt idx="1">
                  <c:v>2016 - 2017</c:v>
                </c:pt>
                <c:pt idx="2">
                  <c:v>2017-2018</c:v>
                </c:pt>
              </c:strCache>
            </c:strRef>
          </c:cat>
          <c:val>
            <c:numRef>
              <c:f>Sheet1!$B$2:$E$2</c:f>
              <c:numCache>
                <c:formatCode>0.00%</c:formatCode>
                <c:ptCount val="4"/>
                <c:pt idx="0">
                  <c:v>1</c:v>
                </c:pt>
                <c:pt idx="1">
                  <c:v>1</c:v>
                </c:pt>
                <c:pt idx="2" formatCode="0%">
                  <c:v>1</c:v>
                </c:pt>
              </c:numCache>
            </c:numRef>
          </c:val>
        </c:ser>
        <c:gapDepth val="0"/>
        <c:shape val="box"/>
        <c:axId val="63939328"/>
        <c:axId val="65156224"/>
        <c:axId val="0"/>
      </c:bar3DChart>
      <c:catAx>
        <c:axId val="63939328"/>
        <c:scaling>
          <c:orientation val="minMax"/>
        </c:scaling>
        <c:axPos val="b"/>
        <c:numFmt formatCode="General" sourceLinked="1"/>
        <c:tickLblPos val="low"/>
        <c:spPr>
          <a:ln w="34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76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5156224"/>
        <c:crosses val="autoZero"/>
        <c:auto val="1"/>
        <c:lblAlgn val="ctr"/>
        <c:lblOffset val="100"/>
        <c:tickLblSkip val="1"/>
        <c:tickMarkSkip val="1"/>
      </c:catAx>
      <c:valAx>
        <c:axId val="65156224"/>
        <c:scaling>
          <c:orientation val="minMax"/>
        </c:scaling>
        <c:axPos val="l"/>
        <c:majorGridlines>
          <c:spPr>
            <a:ln w="3485">
              <a:solidFill>
                <a:schemeClr val="tx1"/>
              </a:solidFill>
              <a:prstDash val="solid"/>
            </a:ln>
          </c:spPr>
        </c:majorGridlines>
        <c:numFmt formatCode="0.00%" sourceLinked="1"/>
        <c:tickLblPos val="nextTo"/>
        <c:spPr>
          <a:ln w="348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976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3939328"/>
        <c:crosses val="autoZero"/>
        <c:crossBetween val="between"/>
      </c:valAx>
      <c:spPr>
        <a:noFill/>
        <a:ln w="27878">
          <a:noFill/>
        </a:ln>
      </c:spPr>
    </c:plotArea>
    <c:plotVisOnly val="1"/>
    <c:dispBlanksAs val="gap"/>
  </c:chart>
  <c:spPr>
    <a:noFill/>
    <a:ln>
      <a:noFill/>
    </a:ln>
  </c:spPr>
  <c:txPr>
    <a:bodyPr/>
    <a:lstStyle/>
    <a:p>
      <a:pPr>
        <a:defRPr sz="1976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908720"/>
            <a:ext cx="7772400" cy="866527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  <a:defRPr/>
            </a:pPr>
            <a:r>
              <a:rPr lang="ru-RU" altLang="ru-RU" sz="2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  <a:cs typeface="+mn-cs"/>
              </a:rPr>
              <a:t>МИНИСТЕРСТВО ОБРАЗОВАНИЯ РМ</a:t>
            </a:r>
            <a:br>
              <a:rPr lang="ru-RU" altLang="ru-RU" sz="2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  <a:cs typeface="+mn-cs"/>
              </a:rPr>
            </a:br>
            <a:r>
              <a:rPr lang="ru-RU" altLang="ru-RU" sz="22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  <a:cs typeface="+mn-cs"/>
              </a:rPr>
              <a:t>Портфолио</a:t>
            </a:r>
            <a:r>
              <a:rPr lang="ru-RU" altLang="ru-RU" sz="20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  <a:cs typeface="+mn-cs"/>
              </a:rPr>
              <a:t/>
            </a:r>
            <a:br>
              <a:rPr lang="ru-RU" altLang="ru-RU" sz="20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Che" panose="02030609000101010101" pitchFamily="49" charset="-127"/>
                <a:ea typeface="BatangChe" panose="02030609000101010101" pitchFamily="49" charset="-127"/>
                <a:cs typeface="+mn-cs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1700808"/>
            <a:ext cx="4672608" cy="5157192"/>
          </a:xfrm>
        </p:spPr>
        <p:txBody>
          <a:bodyPr>
            <a:normAutofit lnSpcReduction="10000"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Чернева </a:t>
            </a:r>
          </a:p>
          <a:p>
            <a:r>
              <a:rPr lang="ru-RU" dirty="0" err="1">
                <a:solidFill>
                  <a:schemeClr val="tx1"/>
                </a:solidFill>
              </a:rPr>
              <a:t>Сабира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  <a:p>
            <a:r>
              <a:rPr lang="ru-RU" dirty="0" err="1">
                <a:solidFill>
                  <a:schemeClr val="tx1"/>
                </a:solidFill>
              </a:rPr>
              <a:t>Дилмураджоновна</a:t>
            </a:r>
            <a:endParaRPr lang="ru-RU" dirty="0">
              <a:solidFill>
                <a:schemeClr val="tx1"/>
              </a:solidFill>
            </a:endParaRPr>
          </a:p>
          <a:p>
            <a:pPr lvl="0" fontAlgn="base">
              <a:spcAft>
                <a:spcPct val="0"/>
              </a:spcAft>
              <a:defRPr/>
            </a:pPr>
            <a:endParaRPr lang="ru-RU" altLang="ru-RU" sz="200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fontAlgn="base">
              <a:spcAft>
                <a:spcPct val="0"/>
              </a:spcAft>
              <a:defRPr/>
            </a:pPr>
            <a:endParaRPr lang="ru-RU" altLang="ru-RU" sz="200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fontAlgn="base">
              <a:spcAft>
                <a:spcPct val="0"/>
              </a:spcAft>
              <a:defRPr/>
            </a:pPr>
            <a:endParaRPr lang="ru-RU" altLang="ru-RU" sz="2000" dirty="0">
              <a:solidFill>
                <a:srgbClr val="4F81B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lvl="0" fontAlgn="base">
              <a:spcAft>
                <a:spcPct val="0"/>
              </a:spcAft>
              <a:defRPr/>
            </a:pPr>
            <a:r>
              <a:rPr lang="ru-RU" altLang="ru-RU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Тренер-преподаватель по художественной гимнастике </a:t>
            </a:r>
            <a:r>
              <a:rPr lang="ru-RU" alt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МБУДО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ru-RU" alt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«</a:t>
            </a:r>
            <a:r>
              <a:rPr lang="ru-RU" altLang="ru-RU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Ичалковская</a:t>
            </a:r>
            <a:r>
              <a:rPr lang="ru-RU" alt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ДЮСШ»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ru-RU" altLang="ru-RU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Ичалковского</a:t>
            </a:r>
            <a:r>
              <a:rPr lang="ru-RU" altLang="ru-RU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муниципального района</a:t>
            </a:r>
            <a:endParaRPr lang="fr-FR" altLang="ru-RU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6792"/>
            <a:ext cx="3744416" cy="473902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8355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/>
          <a:lstStyle/>
          <a:p>
            <a:r>
              <a:rPr lang="ru-RU" alt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3. Применение </a:t>
            </a:r>
            <a: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информационно-коммуникационных технологий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Чернева </a:t>
            </a:r>
            <a:r>
              <a:rPr lang="ru-RU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Сабира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Дилмураджоновна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владеет ИКТ, использует в своей работе </a:t>
            </a:r>
            <a:r>
              <a:rPr lang="ru-RU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интернет-ресурсы</a:t>
            </a:r>
            <a:r>
              <a:rPr lang="ru-RU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2000" dirty="0">
              <a:latin typeface="Century Gothic" panose="020B0502020202020204" pitchFamily="34" charset="0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2000" dirty="0">
              <a:latin typeface="Century Gothic" panose="020B0502020202020204" pitchFamily="34" charset="0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2687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учитель\Мои документы\Скан. документ\Справка Чернев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4968552" cy="6237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91523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4. Степень 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обеспечения повышения уровня подготовленности воспитанников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r>
              <a:rPr lang="ru-RU" sz="1800" dirty="0">
                <a:latin typeface="Century Gothic" panose="020B0502020202020204" pitchFamily="34" charset="0"/>
              </a:rPr>
              <a:t>Согласно контрольно-переводным нормативам, обеспечивается уровень подготовленности воспитанников по общей физической подготовке, специальной подготовке и теоретической подготовке, с возможным допущением ошибок в использовании контрольно-переводных нормативов.</a:t>
            </a: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1800" dirty="0">
              <a:latin typeface="Century Gothic" panose="020B0502020202020204" pitchFamily="34" charset="0"/>
            </a:endParaRPr>
          </a:p>
          <a:p>
            <a:pPr marL="0" lvl="0" indent="0" algn="ctr" eaLnBrk="0" fontAlgn="base" hangingPunct="0">
              <a:spcAft>
                <a:spcPct val="0"/>
              </a:spcAft>
              <a:buNone/>
              <a:defRPr/>
            </a:pPr>
            <a:endParaRPr lang="ru-RU" sz="1800" dirty="0" smtClean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51214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учитель\Мои документы\Скан. документ\Справка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44752"/>
            <a:ext cx="4608512" cy="625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5. Сохранность </a:t>
            </a:r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контингента воспитанников на этапах спортивной подготовки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38424" y="1607592"/>
          <a:ext cx="6666731" cy="43628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1022586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учитель\Мои документы\Скан. документ\Справка 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60648"/>
            <a:ext cx="547260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alt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alt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6. Результаты </a:t>
            </a:r>
            <a:r>
              <a:rPr lang="ru-RU" alt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анализа текущей документации</a:t>
            </a:r>
            <a: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alt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328592"/>
          </a:xfrm>
        </p:spPr>
        <p:txBody>
          <a:bodyPr/>
          <a:lstStyle/>
          <a:p>
            <a:pPr lvl="0" algn="ctr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endParaRPr lang="ru-RU" altLang="ru-RU" sz="1400" b="1" dirty="0">
              <a:solidFill>
                <a:srgbClr val="4F81BD">
                  <a:lumMod val="50000"/>
                </a:srgbClr>
              </a:solidFill>
              <a:latin typeface="Century Gothic" pitchFamily="34" charset="0"/>
              <a:cs typeface="Segoe UI" pitchFamily="34" charset="0"/>
              <a:sym typeface="Verdana" pitchFamily="34" charset="0"/>
            </a:endParaRP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400" b="1" dirty="0">
                <a:solidFill>
                  <a:srgbClr val="4F81BD">
                    <a:lumMod val="50000"/>
                  </a:srgbClr>
                </a:solidFill>
                <a:latin typeface="Century Gothic" pitchFamily="34" charset="0"/>
                <a:cs typeface="Segoe UI" pitchFamily="34" charset="0"/>
                <a:sym typeface="Verdana" pitchFamily="34" charset="0"/>
              </a:rPr>
              <a:t>Журнал учета работы учебной группы.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ru-RU" altLang="ru-RU" sz="1300" dirty="0">
                <a:solidFill>
                  <a:srgbClr val="4F81BD">
                    <a:lumMod val="50000"/>
                  </a:srgbClr>
                </a:solidFill>
                <a:latin typeface="Century Gothic" pitchFamily="34" charset="0"/>
                <a:cs typeface="Segoe UI" pitchFamily="34" charset="0"/>
                <a:sym typeface="Verdana" pitchFamily="34" charset="0"/>
              </a:rPr>
              <a:t>Журнал учета работы учебной группы ведется систематически с учетом указаний к ведению журнала.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4F81BD">
                    <a:lumMod val="50000"/>
                  </a:srgbClr>
                </a:solidFill>
                <a:latin typeface="Century Gothic" pitchFamily="34" charset="0"/>
                <a:cs typeface="Segoe UI" pitchFamily="34" charset="0"/>
                <a:sym typeface="Verdana" pitchFamily="34" charset="0"/>
              </a:rPr>
              <a:t>2. Личные дела воспитанников.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ru-RU" altLang="ru-RU" sz="1300" dirty="0">
                <a:solidFill>
                  <a:srgbClr val="4F81BD">
                    <a:lumMod val="50000"/>
                  </a:srgbClr>
                </a:solidFill>
                <a:latin typeface="Century Gothic" pitchFamily="34" charset="0"/>
                <a:cs typeface="Segoe UI" pitchFamily="34" charset="0"/>
                <a:sym typeface="Verdana" pitchFamily="34" charset="0"/>
              </a:rPr>
              <a:t>Заявления, личные дела воспитанников оформлены в соответствии с правилами оформления личных дел.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4F81BD">
                    <a:lumMod val="50000"/>
                  </a:srgbClr>
                </a:solidFill>
                <a:latin typeface="Century Gothic" pitchFamily="34" charset="0"/>
                <a:cs typeface="Segoe UI" pitchFamily="34" charset="0"/>
                <a:sym typeface="Verdana" pitchFamily="34" charset="0"/>
              </a:rPr>
              <a:t>3. Протоколы контрольно-переводных нормативов.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ru-RU" altLang="ru-RU" sz="1300" dirty="0">
                <a:solidFill>
                  <a:srgbClr val="4F81BD">
                    <a:lumMod val="50000"/>
                  </a:srgbClr>
                </a:solidFill>
                <a:latin typeface="Century Gothic" pitchFamily="34" charset="0"/>
                <a:cs typeface="Segoe UI" pitchFamily="34" charset="0"/>
                <a:sym typeface="Verdana" pitchFamily="34" charset="0"/>
              </a:rPr>
              <a:t>Контрольно-переводные нормативы соответствуют требованиям необходимым для перевода воспитанников в следующую учебную группу.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4F81BD">
                    <a:lumMod val="50000"/>
                  </a:srgbClr>
                </a:solidFill>
                <a:latin typeface="Century Gothic" pitchFamily="34" charset="0"/>
                <a:cs typeface="Segoe UI" pitchFamily="34" charset="0"/>
                <a:sym typeface="Verdana" pitchFamily="34" charset="0"/>
              </a:rPr>
              <a:t>4. Планы работы (планы учебной и воспитательной работы)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ru-RU" altLang="ru-RU" sz="1400" b="1" dirty="0">
                <a:solidFill>
                  <a:srgbClr val="4F81BD">
                    <a:lumMod val="50000"/>
                  </a:srgbClr>
                </a:solidFill>
                <a:latin typeface="Century Gothic" pitchFamily="34" charset="0"/>
                <a:cs typeface="Segoe UI" pitchFamily="34" charset="0"/>
                <a:sym typeface="Verdana" pitchFamily="34" charset="0"/>
              </a:rPr>
              <a:t>5. Планы-конспекты тренерских занятий.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r>
              <a:rPr lang="ru-RU" altLang="ru-RU" sz="1300" dirty="0">
                <a:solidFill>
                  <a:srgbClr val="4F81BD">
                    <a:lumMod val="50000"/>
                  </a:srgbClr>
                </a:solidFill>
                <a:latin typeface="Century Gothic" pitchFamily="34" charset="0"/>
                <a:cs typeface="Segoe UI" pitchFamily="34" charset="0"/>
                <a:sym typeface="Verdana" pitchFamily="34" charset="0"/>
              </a:rPr>
              <a:t>Планы конспекты тренерских занятий соответствуют программному материалу.</a:t>
            </a:r>
          </a:p>
          <a:p>
            <a:pPr lvl="0" algn="ctr" fontAlgn="base">
              <a:spcBef>
                <a:spcPts val="1000"/>
              </a:spcBef>
              <a:spcAft>
                <a:spcPct val="0"/>
              </a:spcAft>
              <a:buNone/>
              <a:defRPr/>
            </a:pPr>
            <a:endParaRPr lang="ru-RU" altLang="ru-RU" sz="1000" dirty="0">
              <a:solidFill>
                <a:srgbClr val="404040"/>
              </a:solidFill>
              <a:latin typeface="Century Gothic" pitchFamily="34" charset="0"/>
              <a:cs typeface="Segoe UI" pitchFamily="34" charset="0"/>
              <a:sym typeface="Verdana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11248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учитель\Мои документы\Скан. документ\Справка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5112568" cy="63097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76672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dirty="0" smtClean="0"/>
              <a:t>7.Выполнение воспитанниками требований для присвоения спортивных званий и </a:t>
            </a:r>
            <a:r>
              <a:rPr lang="ru-RU" sz="3200" dirty="0" smtClean="0"/>
              <a:t>разрядов</a:t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-612576" y="1988840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- Не выполнены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32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altLang="ru-RU" sz="32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altLang="ru-RU" sz="3200" dirty="0" smtClean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8. </a:t>
            </a: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Проведение </a:t>
            </a:r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открытых мастер-классов, мероприятий</a:t>
            </a:r>
            <a:r>
              <a:rPr lang="ru-RU" altLang="ru-RU" sz="32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altLang="ru-RU" sz="32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ru-RU" dirty="0" smtClean="0"/>
              <a:t> Не имеет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5666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 algn="l"/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СОДЕРЖАНИЕ</a:t>
            </a:r>
            <a:r>
              <a:rPr lang="ru-RU" alt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5289451"/>
          </a:xfrm>
        </p:spPr>
        <p:txBody>
          <a:bodyPr>
            <a:normAutofit fontScale="85000" lnSpcReduction="20000"/>
          </a:bodyPr>
          <a:lstStyle/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Общие сведения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Характеристика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Повышение квалификации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Участие в инновационной (экспериментальной) деятельности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Применение информационно-коммуникационных технологий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Степень обеспечения повышения уровня подготовленности воспитанников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Сохранность контингента воспитанников на этапах спортивной подготовки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Результаты анализа текущей документации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Проведение открытых мастер-классов, мероприятий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Выступления на научно-практических конференциях, педагогических чтениях, семинарах, секциях, методических объединениях; проведение открытых мастер-классов, мероприятий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Результаты участия воспитанников в официальных соревнованиях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Наличие публикаций, включая интернет-публикации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Система взаимодействия с родителями воспитанников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Наличие авторских программ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Состояние </a:t>
            </a:r>
            <a:r>
              <a:rPr lang="ru-RU" altLang="ru-RU" sz="1500" b="1" u="sng" dirty="0" err="1">
                <a:latin typeface="Century Gothic" pitchFamily="34" charset="0"/>
                <a:cs typeface="Segoe UI" pitchFamily="34" charset="0"/>
                <a:sym typeface="Verdana" pitchFamily="34" charset="0"/>
              </a:rPr>
              <a:t>материальнотехнической</a:t>
            </a: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 базы спортивного зала, спортивной площадки</a:t>
            </a:r>
          </a:p>
          <a:p>
            <a:pPr lvl="0" algn="just" fontAlgn="base">
              <a:spcBef>
                <a:spcPts val="1000"/>
              </a:spcBef>
              <a:spcAft>
                <a:spcPct val="0"/>
              </a:spcAft>
              <a:buFont typeface="Arial" charset="0"/>
              <a:buAutoNum type="arabicPeriod"/>
              <a:defRPr/>
            </a:pPr>
            <a:r>
              <a:rPr lang="ru-RU" altLang="ru-RU" sz="1500" b="1" u="sng" dirty="0">
                <a:latin typeface="Century Gothic" pitchFamily="34" charset="0"/>
                <a:cs typeface="Segoe UI" pitchFamily="34" charset="0"/>
                <a:sym typeface="Verdana" pitchFamily="34" charset="0"/>
              </a:rPr>
              <a:t>Общественно-педагогическая активность педагога: участие в экспертных комиссиях, в жюри конкурсов, депутатская деятельность и т.д.</a:t>
            </a: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3698063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364"/>
            <a:ext cx="8229600" cy="1351427"/>
          </a:xfrm>
        </p:spPr>
        <p:txBody>
          <a:bodyPr>
            <a:normAutofit fontScale="90000"/>
          </a:bodyPr>
          <a:lstStyle/>
          <a:p>
            <a:r>
              <a:rPr lang="ru-RU" alt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alt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alt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alt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alt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9.Выступление </a:t>
            </a:r>
            <a:r>
              <a:rPr lang="ru-RU" alt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на научно-практических конференциях, педагогических чтениях, семинарах, секциях, методических объединениях; проведение мастер-классов, мероприятий</a:t>
            </a:r>
            <a:r>
              <a:rPr lang="ru-RU" altLang="ru-RU" sz="24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/>
            </a:r>
            <a:br>
              <a:rPr lang="ru-RU" altLang="ru-RU" sz="2400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800" dirty="0" smtClean="0"/>
              <a:t>2017 г.</a:t>
            </a:r>
          </a:p>
          <a:p>
            <a:r>
              <a:rPr lang="ru-RU" sz="2800" dirty="0" smtClean="0"/>
              <a:t>МБУДО «Ичалковская ДЮСШ»</a:t>
            </a:r>
          </a:p>
          <a:p>
            <a:r>
              <a:rPr lang="ru-RU" sz="2800" dirty="0" smtClean="0"/>
              <a:t>Районный семинар тренеров - преподавателей</a:t>
            </a:r>
          </a:p>
          <a:p>
            <a:r>
              <a:rPr lang="ru-RU" sz="2800" dirty="0" smtClean="0"/>
              <a:t>«Художественная гимнастика – один из Олимпийских видов спорта»</a:t>
            </a:r>
          </a:p>
          <a:p>
            <a:r>
              <a:rPr lang="ru-RU" sz="2800" dirty="0" smtClean="0"/>
              <a:t>2018 г.</a:t>
            </a:r>
          </a:p>
          <a:p>
            <a:r>
              <a:rPr lang="ru-RU" sz="2800" dirty="0" smtClean="0"/>
              <a:t>МБУДО «Ичалковская ДЮСШ»</a:t>
            </a:r>
          </a:p>
          <a:p>
            <a:r>
              <a:rPr lang="ru-RU" sz="2800" dirty="0" smtClean="0"/>
              <a:t>Районный семинар тренеров - преподавателей</a:t>
            </a:r>
          </a:p>
          <a:p>
            <a:r>
              <a:rPr lang="ru-RU" sz="2800" dirty="0" smtClean="0"/>
              <a:t>Структура учебно-тренировочного занятия по художественной </a:t>
            </a:r>
          </a:p>
          <a:p>
            <a:r>
              <a:rPr lang="ru-RU" sz="2800" dirty="0" smtClean="0"/>
              <a:t>гимнастике.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97135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учитель\Мои документы\Скан. документ\справка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4968552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Autofit/>
          </a:bodyPr>
          <a:lstStyle/>
          <a:p>
            <a:r>
              <a:rPr lang="ru-RU" altLang="ru-RU" sz="24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br>
              <a:rPr lang="ru-RU" altLang="ru-RU" sz="24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altLang="ru-RU" sz="2400" dirty="0" smtClean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10. </a:t>
            </a: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Результаты 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участия воспитанников                                      в официальных соревнованиях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35032963"/>
              </p:ext>
            </p:extLst>
          </p:nvPr>
        </p:nvGraphicFramePr>
        <p:xfrm>
          <a:off x="467544" y="871656"/>
          <a:ext cx="8064896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42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п/п</a:t>
                      </a:r>
                    </a:p>
                    <a:p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</a:t>
                      </a:r>
                      <a:r>
                        <a:rPr lang="ru-RU" sz="1400" baseline="0" dirty="0"/>
                        <a:t> соревнований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Время и место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Занятое </a:t>
                      </a:r>
                      <a:r>
                        <a:rPr lang="ru-RU" sz="1400" dirty="0" smtClean="0"/>
                        <a:t>место</a:t>
                      </a:r>
                    </a:p>
                    <a:p>
                      <a:pPr algn="ctr"/>
                      <a:r>
                        <a:rPr lang="ru-RU" sz="1400" dirty="0" smtClean="0"/>
                        <a:t>Ф.И.О участника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30.05.2016 Спортивный комплекс «Мордовия»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Шалаева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Дарья-1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30.05.2016 Спортивный комплекс «Мордовия»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Глинко</a:t>
                      </a:r>
                      <a:r>
                        <a:rPr lang="ru-RU" sz="1200" dirty="0" smtClean="0"/>
                        <a:t> Ксения-3</a:t>
                      </a:r>
                      <a:r>
                        <a:rPr lang="ru-RU" sz="1200" baseline="0" dirty="0" smtClean="0"/>
                        <a:t> место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 в групповых упражнениях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24.12.2016 Спортивный комплекс «Мордовия»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Бойко Дарья</a:t>
                      </a:r>
                    </a:p>
                    <a:p>
                      <a:r>
                        <a:rPr lang="ru-RU" sz="1200" dirty="0" err="1" smtClean="0"/>
                        <a:t>Дувалкина</a:t>
                      </a:r>
                      <a:r>
                        <a:rPr lang="ru-RU" sz="1200" dirty="0" smtClean="0"/>
                        <a:t> Олеся</a:t>
                      </a:r>
                    </a:p>
                    <a:p>
                      <a:r>
                        <a:rPr lang="ru-RU" sz="1200" dirty="0" err="1" smtClean="0"/>
                        <a:t>Юрченкова</a:t>
                      </a:r>
                      <a:r>
                        <a:rPr lang="ru-RU" sz="1200" baseline="0" dirty="0" smtClean="0"/>
                        <a:t> Валерия</a:t>
                      </a:r>
                    </a:p>
                    <a:p>
                      <a:r>
                        <a:rPr lang="ru-RU" sz="1200" baseline="0" dirty="0" smtClean="0"/>
                        <a:t>Камкина Марина</a:t>
                      </a:r>
                    </a:p>
                    <a:p>
                      <a:r>
                        <a:rPr lang="ru-RU" sz="1200" baseline="0" dirty="0" err="1" smtClean="0"/>
                        <a:t>Янкина</a:t>
                      </a:r>
                      <a:r>
                        <a:rPr lang="ru-RU" sz="1200" baseline="0" dirty="0" smtClean="0"/>
                        <a:t> Евгения- 2 место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23.12.2017 Спортивный комплекс «Мордовия»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Глинко</a:t>
                      </a:r>
                      <a:r>
                        <a:rPr lang="ru-RU" sz="1200" dirty="0" smtClean="0"/>
                        <a:t> Ксения -3 место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 </a:t>
                      </a:r>
                      <a:endParaRPr lang="ru-RU" sz="1200" dirty="0" smtClean="0"/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23.12.2017 Спортивный комплекс «Мордовия»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Малова Анастасия- 3 место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 в групповых упражнениях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23.12.2017 Спортивный комплекс «Мордовия»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/>
                        <a:t>Глинко</a:t>
                      </a:r>
                      <a:r>
                        <a:rPr lang="ru-RU" sz="1200" dirty="0" smtClean="0"/>
                        <a:t> Ксения</a:t>
                      </a:r>
                    </a:p>
                    <a:p>
                      <a:r>
                        <a:rPr lang="ru-RU" sz="1200" dirty="0" err="1" smtClean="0"/>
                        <a:t>Названова</a:t>
                      </a:r>
                      <a:r>
                        <a:rPr lang="ru-RU" sz="1200" dirty="0" smtClean="0"/>
                        <a:t> Олеся</a:t>
                      </a:r>
                    </a:p>
                    <a:p>
                      <a:r>
                        <a:rPr lang="ru-RU" sz="1200" dirty="0" smtClean="0"/>
                        <a:t>Камкина Марина</a:t>
                      </a:r>
                    </a:p>
                    <a:p>
                      <a:r>
                        <a:rPr lang="ru-RU" sz="1200" dirty="0" err="1" smtClean="0"/>
                        <a:t>Янкина</a:t>
                      </a:r>
                      <a:r>
                        <a:rPr lang="ru-RU" sz="1200" dirty="0" smtClean="0"/>
                        <a:t> Евгения</a:t>
                      </a:r>
                    </a:p>
                    <a:p>
                      <a:r>
                        <a:rPr lang="ru-RU" sz="1200" dirty="0" smtClean="0"/>
                        <a:t>Якунина Александра-</a:t>
                      </a:r>
                      <a:r>
                        <a:rPr lang="ru-RU" sz="1200" baseline="0" dirty="0" smtClean="0"/>
                        <a:t> 4 место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85755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48680"/>
          </a:xfrm>
        </p:spPr>
        <p:txBody>
          <a:bodyPr>
            <a:noAutofit/>
          </a:bodyPr>
          <a:lstStyle/>
          <a:p>
            <a:r>
              <a:rPr lang="ru-RU" altLang="ru-RU" sz="24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br>
              <a:rPr lang="ru-RU" altLang="ru-RU" sz="24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Результаты участия воспитанников                                      в официальных соревнованиях</a:t>
            </a:r>
            <a:endParaRPr lang="ru-RU" sz="24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135032963"/>
              </p:ext>
            </p:extLst>
          </p:nvPr>
        </p:nvGraphicFramePr>
        <p:xfrm>
          <a:off x="467544" y="871656"/>
          <a:ext cx="8136904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62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642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п/п</a:t>
                      </a:r>
                    </a:p>
                    <a:p>
                      <a:endParaRPr lang="ru-RU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Наименование</a:t>
                      </a:r>
                      <a:r>
                        <a:rPr lang="ru-RU" sz="1400" baseline="0" dirty="0"/>
                        <a:t> соревнований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Время и место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Занятое </a:t>
                      </a:r>
                      <a:r>
                        <a:rPr lang="ru-RU" sz="1400" dirty="0" smtClean="0"/>
                        <a:t>место</a:t>
                      </a:r>
                    </a:p>
                    <a:p>
                      <a:pPr algn="ctr"/>
                      <a:r>
                        <a:rPr lang="ru-RU" sz="1400" dirty="0" smtClean="0"/>
                        <a:t>Ф.И.О участника</a:t>
                      </a:r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29.12.2018 Спортивный комплекс «Мордовия»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Глинко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Ангелина- 2 место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29.12.2018Спортивный комплекс «Мордовия»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Якунина Евгения -3 </a:t>
                      </a:r>
                      <a:r>
                        <a:rPr lang="ru-RU" sz="1200" baseline="0" dirty="0" smtClean="0"/>
                        <a:t>место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 в групповых упражнениях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29.12.2018Спортивный комплекс «Мордовия»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aseline="0" dirty="0" err="1" smtClean="0"/>
                        <a:t>Глинко</a:t>
                      </a:r>
                      <a:r>
                        <a:rPr lang="ru-RU" sz="1200" baseline="0" dirty="0" smtClean="0"/>
                        <a:t> Ангелина</a:t>
                      </a:r>
                    </a:p>
                    <a:p>
                      <a:r>
                        <a:rPr lang="ru-RU" sz="1200" baseline="0" dirty="0" err="1" smtClean="0"/>
                        <a:t>Названова</a:t>
                      </a:r>
                      <a:r>
                        <a:rPr lang="ru-RU" sz="1200" baseline="0" dirty="0" smtClean="0"/>
                        <a:t> Олеся</a:t>
                      </a:r>
                    </a:p>
                    <a:p>
                      <a:r>
                        <a:rPr lang="ru-RU" sz="1200" baseline="0" dirty="0" err="1" smtClean="0"/>
                        <a:t>Корешкова</a:t>
                      </a:r>
                      <a:r>
                        <a:rPr lang="ru-RU" sz="1200" baseline="0" dirty="0" smtClean="0"/>
                        <a:t> Виктория</a:t>
                      </a:r>
                    </a:p>
                    <a:p>
                      <a:r>
                        <a:rPr lang="ru-RU" sz="1200" baseline="0" dirty="0" smtClean="0"/>
                        <a:t>Якунина Евгения-</a:t>
                      </a:r>
                    </a:p>
                    <a:p>
                      <a:r>
                        <a:rPr lang="ru-RU" sz="1200" baseline="0" dirty="0" smtClean="0"/>
                        <a:t>2 место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10.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 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29.12.2018Спортивный комплекс «Мордовия»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Якунина</a:t>
                      </a:r>
                      <a:r>
                        <a:rPr lang="ru-RU" sz="1200" baseline="0" dirty="0" smtClean="0"/>
                        <a:t> Александра - 1 место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242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11.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Первенство ГБУ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РМ ДОД «Академия И. 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Виннер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 художественной гимнастике» </a:t>
                      </a:r>
                      <a:endParaRPr lang="ru-RU" sz="1200" dirty="0" smtClean="0"/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29.12.2018Спортивный комплекс «Мордовия»</a:t>
                      </a:r>
                    </a:p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Камкина</a:t>
                      </a:r>
                      <a:r>
                        <a:rPr lang="ru-RU" sz="1200" baseline="0" dirty="0" smtClean="0"/>
                        <a:t> Марина - </a:t>
                      </a:r>
                      <a:r>
                        <a:rPr lang="ru-RU" sz="1200" dirty="0" smtClean="0"/>
                        <a:t>3 место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385755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E:\аттестация\Грамоты скан\грамоты - 00гот1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3059832" cy="4395270"/>
          </a:xfrm>
          <a:prstGeom prst="rect">
            <a:avLst/>
          </a:prstGeom>
          <a:noFill/>
        </p:spPr>
      </p:pic>
      <p:pic>
        <p:nvPicPr>
          <p:cNvPr id="1027" name="Picture 3" descr="E:\аттестация\Грамоты скан\грамоты - 0010гот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268760"/>
            <a:ext cx="2952328" cy="4686914"/>
          </a:xfrm>
          <a:prstGeom prst="rect">
            <a:avLst/>
          </a:prstGeom>
          <a:noFill/>
        </p:spPr>
      </p:pic>
      <p:pic>
        <p:nvPicPr>
          <p:cNvPr id="1028" name="Picture 4" descr="E:\аттестация\Грамоты скан\грамоты - 000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430399"/>
            <a:ext cx="3059832" cy="44276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аттестация\Грамоты скан\грамоты - 000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2903286" cy="4536505"/>
          </a:xfrm>
          <a:prstGeom prst="rect">
            <a:avLst/>
          </a:prstGeom>
          <a:noFill/>
        </p:spPr>
      </p:pic>
      <p:pic>
        <p:nvPicPr>
          <p:cNvPr id="2051" name="Picture 3" descr="E:\аттестация\Грамоты скан\грамоты - 0008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340768"/>
            <a:ext cx="2952328" cy="4320480"/>
          </a:xfrm>
          <a:prstGeom prst="rect">
            <a:avLst/>
          </a:prstGeom>
          <a:noFill/>
        </p:spPr>
      </p:pic>
      <p:pic>
        <p:nvPicPr>
          <p:cNvPr id="2052" name="Picture 4" descr="E:\аттестация\Грамоты скан\грамоты - 0009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7" y="2492897"/>
            <a:ext cx="2987824" cy="43651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аттестация\Грамоты скан\грамоты - 000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2699792" cy="4392488"/>
          </a:xfrm>
          <a:prstGeom prst="rect">
            <a:avLst/>
          </a:prstGeom>
          <a:noFill/>
        </p:spPr>
      </p:pic>
      <p:pic>
        <p:nvPicPr>
          <p:cNvPr id="3075" name="Picture 3" descr="E:\аттестация\Грамоты скан\грамоты - 000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268760"/>
            <a:ext cx="2736304" cy="4536504"/>
          </a:xfrm>
          <a:prstGeom prst="rect">
            <a:avLst/>
          </a:prstGeom>
          <a:noFill/>
        </p:spPr>
      </p:pic>
      <p:pic>
        <p:nvPicPr>
          <p:cNvPr id="3076" name="Picture 4" descr="E:\аттестация\Грамоты скан\грамоты - 0005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348880"/>
            <a:ext cx="2646812" cy="45091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E:\аттестация\Грамоты скан\грамоты - 000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48472" cy="6007109"/>
          </a:xfrm>
          <a:prstGeom prst="rect">
            <a:avLst/>
          </a:prstGeom>
          <a:noFill/>
        </p:spPr>
      </p:pic>
      <p:pic>
        <p:nvPicPr>
          <p:cNvPr id="4099" name="Picture 3" descr="E:\аттестация\Грамоты скан\грамоты - 000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4140" y="692696"/>
            <a:ext cx="4369860" cy="6132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11. Наличие 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публикаций, включая интернет-публикации</a:t>
            </a:r>
            <a:endParaRPr lang="ru-RU" dirty="0"/>
          </a:p>
        </p:txBody>
      </p:sp>
      <p:pic>
        <p:nvPicPr>
          <p:cNvPr id="2050" name="Picture 2" descr="C:\Documents and Settings\учитель\Мои документы\Скан. документ\статья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600400" cy="48245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17359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12. Система 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взаимодействия с родителями воспитанников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54987505"/>
              </p:ext>
            </p:extLst>
          </p:nvPr>
        </p:nvGraphicFramePr>
        <p:xfrm>
          <a:off x="457200" y="1600200"/>
          <a:ext cx="8229600" cy="3628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64853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УТГ </a:t>
                      </a:r>
                      <a:r>
                        <a:rPr kumimoji="0" lang="ru-RU" sz="1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г/о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НП 2 г/о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96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1. Родительские собрания в каждой группе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Один раз в квартал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Один раз в квартал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749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Посещение родителями занятий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 приглашению тренера-преподавателя и по инициативе родителей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По приглашению тренера-преподавателя и по инициативе родителей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963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Туристический поход на природу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летом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летом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6406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</a:rPr>
                        <a:t>4. Поездки на турниры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Согласно календарю МБУДО «Ичалковская ДЮСШ»</a:t>
                      </a:r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entury Gothic" panose="020B0502020202020204" pitchFamily="34" charset="0"/>
                        </a:rPr>
                        <a:t>Согласно календарю МБУДО «Ичалковская ДЮСШ»</a:t>
                      </a:r>
                    </a:p>
                  </a:txBody>
                  <a:tcPr marT="45724" marB="45724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0785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ОБЩИЕ СВЕДЕНИЯ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1412776"/>
            <a:ext cx="6264696" cy="4525963"/>
          </a:xfrm>
        </p:spPr>
        <p:txBody>
          <a:bodyPr>
            <a:normAutofit/>
          </a:bodyPr>
          <a:lstStyle/>
          <a:p>
            <a:pPr marL="274320" lvl="0" indent="-274320">
              <a:buClr>
                <a:srgbClr val="0BD0D9"/>
              </a:buClr>
              <a:buSzPct val="95000"/>
              <a:buNone/>
              <a:defRPr/>
            </a:pPr>
            <a:r>
              <a:rPr lang="ru-RU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Che" panose="02030609000101010101" pitchFamily="49" charset="-127"/>
              </a:rPr>
              <a:t>Дата рождения</a:t>
            </a:r>
            <a:r>
              <a:rPr lang="ru-RU" sz="1800" b="1" u="sng" dirty="0">
                <a:latin typeface="+mj-lt"/>
                <a:ea typeface="BatangChe" panose="02030609000101010101" pitchFamily="49" charset="-127"/>
              </a:rPr>
              <a:t>: </a:t>
            </a:r>
            <a:r>
              <a:rPr lang="ru-RU" sz="1800" b="1" dirty="0">
                <a:latin typeface="+mj-lt"/>
                <a:ea typeface="BatangChe" panose="02030609000101010101" pitchFamily="49" charset="-127"/>
              </a:rPr>
              <a:t>14.04.1993г.</a:t>
            </a:r>
            <a:endParaRPr lang="ru-RU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BatangChe" panose="02030609000101010101" pitchFamily="49" charset="-127"/>
            </a:endParaRPr>
          </a:p>
          <a:p>
            <a:pPr marL="0" lvl="0" indent="0">
              <a:buClr>
                <a:srgbClr val="0BD0D9"/>
              </a:buClr>
              <a:buSzPct val="95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BatangChe" panose="02030609000101010101" pitchFamily="49" charset="-127"/>
            </a:endParaRPr>
          </a:p>
          <a:p>
            <a:pPr marL="0" lvl="0" indent="0">
              <a:buClr>
                <a:srgbClr val="0BD0D9"/>
              </a:buClr>
              <a:buSzPct val="95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BatangChe" panose="02030609000101010101" pitchFamily="49" charset="-127"/>
            </a:endParaRPr>
          </a:p>
          <a:p>
            <a:pPr marL="0" lvl="0" indent="0">
              <a:buClr>
                <a:srgbClr val="0BD0D9"/>
              </a:buClr>
              <a:buSzPct val="95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latin typeface="+mj-lt"/>
                <a:ea typeface="BatangChe" panose="02030609000101010101" pitchFamily="49" charset="-127"/>
              </a:rPr>
              <a:t>Профессиональное образование: </a:t>
            </a:r>
          </a:p>
          <a:p>
            <a:pPr marL="0" lvl="0" indent="0">
              <a:buClr>
                <a:srgbClr val="0BD0D9"/>
              </a:buClr>
              <a:buSzPct val="9500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dirty="0">
                <a:latin typeface="+mj-lt"/>
                <a:ea typeface="BatangChe" panose="02030609000101010101" pitchFamily="49" charset="-127"/>
              </a:rPr>
              <a:t>Федеральное государственное  бюджетное образовательное учреждение высшего профессионального образования «Мордовский государственный педагогический институт имени М.Е. </a:t>
            </a:r>
            <a:r>
              <a:rPr lang="ru-RU" sz="1800" b="1" dirty="0" err="1">
                <a:latin typeface="+mj-lt"/>
                <a:ea typeface="BatangChe" panose="02030609000101010101" pitchFamily="49" charset="-127"/>
              </a:rPr>
              <a:t>Евсевьева</a:t>
            </a:r>
            <a:r>
              <a:rPr lang="ru-RU" sz="1800" b="1" dirty="0">
                <a:latin typeface="+mj-lt"/>
                <a:ea typeface="BatangChe" panose="02030609000101010101" pitchFamily="49" charset="-127"/>
              </a:rPr>
              <a:t>»  специальность: «Физическая культура»</a:t>
            </a:r>
            <a:endParaRPr lang="ru-RU" sz="1800" b="1" u="sng" dirty="0">
              <a:latin typeface="+mj-lt"/>
              <a:ea typeface="BatangChe" panose="02030609000101010101" pitchFamily="49" charset="-127"/>
              <a:cs typeface="Times New Roman" pitchFamily="18" charset="0"/>
            </a:endParaRPr>
          </a:p>
          <a:p>
            <a:pPr marL="228600" lvl="0" indent="-228600" fontAlgn="base">
              <a:spcBef>
                <a:spcPts val="1000"/>
              </a:spcBef>
              <a:spcAft>
                <a:spcPct val="0"/>
              </a:spcAft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1" u="sng" dirty="0">
              <a:latin typeface="+mj-lt"/>
              <a:ea typeface="BatangChe" panose="02030609000101010101" pitchFamily="49" charset="-127"/>
              <a:cs typeface="Times New Roman" pitchFamily="18" charset="0"/>
            </a:endParaRPr>
          </a:p>
          <a:p>
            <a:pPr marL="228600" lvl="0" indent="-228600" fontAlgn="base">
              <a:spcBef>
                <a:spcPts val="1000"/>
              </a:spcBef>
              <a:spcAft>
                <a:spcPct val="0"/>
              </a:spcAft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800" b="1" u="sng" dirty="0">
              <a:latin typeface="+mj-lt"/>
              <a:ea typeface="BatangChe" panose="02030609000101010101" pitchFamily="49" charset="-127"/>
              <a:cs typeface="Times New Roman" pitchFamily="18" charset="0"/>
            </a:endParaRPr>
          </a:p>
          <a:p>
            <a:pPr marL="228600" lvl="0" indent="-228600" fontAlgn="base">
              <a:spcBef>
                <a:spcPts val="1000"/>
              </a:spcBef>
              <a:spcAft>
                <a:spcPct val="0"/>
              </a:spcAft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u="sng" dirty="0">
                <a:latin typeface="+mj-lt"/>
                <a:ea typeface="BatangChe" panose="02030609000101010101" pitchFamily="49" charset="-127"/>
                <a:cs typeface="Times New Roman" pitchFamily="18" charset="0"/>
              </a:rPr>
              <a:t>Педагогический стаж:</a:t>
            </a:r>
            <a:r>
              <a:rPr lang="ru-RU" sz="1800" b="1" dirty="0">
                <a:latin typeface="+mj-lt"/>
                <a:ea typeface="BatangChe" panose="02030609000101010101" pitchFamily="49" charset="-127"/>
                <a:cs typeface="Times New Roman" pitchFamily="18" charset="0"/>
              </a:rPr>
              <a:t> 4 года</a:t>
            </a:r>
          </a:p>
          <a:p>
            <a:pPr marL="228600" lvl="0" indent="-228600" fontAlgn="base">
              <a:spcBef>
                <a:spcPts val="1000"/>
              </a:spcBef>
              <a:spcAft>
                <a:spcPct val="0"/>
              </a:spcAft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1800" b="1" u="sng" dirty="0">
                <a:latin typeface="+mj-lt"/>
                <a:ea typeface="BatangChe" panose="02030609000101010101" pitchFamily="49" charset="-127"/>
                <a:cs typeface="Times New Roman" pitchFamily="18" charset="0"/>
              </a:rPr>
              <a:t>Общий трудовой стаж:</a:t>
            </a:r>
            <a:r>
              <a:rPr lang="ru-RU" sz="1800" b="1" dirty="0">
                <a:latin typeface="+mj-lt"/>
                <a:ea typeface="BatangChe" panose="02030609000101010101" pitchFamily="49" charset="-127"/>
                <a:cs typeface="Times New Roman" pitchFamily="18" charset="0"/>
              </a:rPr>
              <a:t> 4 года</a:t>
            </a:r>
          </a:p>
          <a:p>
            <a:pPr marL="228600" lvl="0" indent="-228600" fontAlgn="base">
              <a:spcBef>
                <a:spcPts val="1000"/>
              </a:spcBef>
              <a:spcAft>
                <a:spcPct val="0"/>
              </a:spcAft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ru-RU" sz="1400" b="1" u="sng" dirty="0">
              <a:latin typeface="BatangChe" panose="02030609000101010101" pitchFamily="49" charset="-127"/>
              <a:ea typeface="BatangChe" panose="02030609000101010101" pitchFamily="49" charset="-127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30769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учитель\Мои документы\Скан. документ\Справка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44753"/>
            <a:ext cx="4968552" cy="6513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alt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13.Наличие </a:t>
            </a:r>
            <a:r>
              <a:rPr lang="ru-RU" alt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авторских программ, методических разработок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Book Antiqua" pitchFamily="18" charset="0"/>
              </a:rPr>
              <a:t>Предпрофессиональная</a:t>
            </a: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  программа  по художественной гимнастике</a:t>
            </a:r>
            <a:b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</a:br>
            <a:r>
              <a:rPr lang="ru-RU" dirty="0" smtClean="0">
                <a:solidFill>
                  <a:schemeClr val="bg1"/>
                </a:solidFill>
                <a:latin typeface="Book Antiqua" pitchFamily="18" charset="0"/>
              </a:rPr>
              <a:t>сайт для просмотра 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ook Antiqua" pitchFamily="18" charset="0"/>
              </a:rPr>
              <a:t>sportich.schoolrm.ru</a:t>
            </a:r>
            <a:endParaRPr lang="ru-RU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74820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14. Состояние </a:t>
            </a:r>
            <a:r>
              <a:rPr lang="ru-RU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материально-технической базы спортивного зала, спортивной площадки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Гимнастический  зал 5</a:t>
            </a:r>
            <a:r>
              <a:rPr lang="en-US" dirty="0">
                <a:solidFill>
                  <a:schemeClr val="bg1"/>
                </a:solidFill>
              </a:rPr>
              <a:t>x</a:t>
            </a:r>
            <a:r>
              <a:rPr lang="ru-RU" dirty="0">
                <a:solidFill>
                  <a:schemeClr val="bg1"/>
                </a:solidFill>
              </a:rPr>
              <a:t>3м</a:t>
            </a:r>
          </a:p>
          <a:p>
            <a:r>
              <a:rPr lang="ru-RU" dirty="0">
                <a:solidFill>
                  <a:schemeClr val="bg1"/>
                </a:solidFill>
              </a:rPr>
              <a:t>Гимнастические мячи (15 штук)</a:t>
            </a:r>
          </a:p>
          <a:p>
            <a:r>
              <a:rPr lang="ru-RU" dirty="0">
                <a:solidFill>
                  <a:schemeClr val="bg1"/>
                </a:solidFill>
              </a:rPr>
              <a:t>Обручи (15 штук)</a:t>
            </a:r>
          </a:p>
          <a:p>
            <a:r>
              <a:rPr lang="ru-RU" dirty="0">
                <a:solidFill>
                  <a:schemeClr val="bg1"/>
                </a:solidFill>
              </a:rPr>
              <a:t>Скакалки (15 штук)</a:t>
            </a:r>
          </a:p>
          <a:p>
            <a:r>
              <a:rPr lang="ru-RU" dirty="0">
                <a:solidFill>
                  <a:schemeClr val="bg1"/>
                </a:solidFill>
              </a:rPr>
              <a:t>Гимнастические Костюмы (10 штук)</a:t>
            </a:r>
          </a:p>
        </p:txBody>
      </p:sp>
    </p:spTree>
    <p:extLst>
      <p:ext uri="{BB962C8B-B14F-4D97-AF65-F5344CB8AC3E}">
        <p14:creationId xmlns="" xmlns:p14="http://schemas.microsoft.com/office/powerpoint/2010/main" val="1599635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учитель\Мои документы\Скан. документ\Справка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60648"/>
            <a:ext cx="4824536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15.Участие </a:t>
            </a:r>
            <a:r>
              <a:rPr lang="ru-RU" alt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педагога в профессиональных конкурсах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spcAft>
                <a:spcPct val="0"/>
              </a:spcAft>
              <a:buNone/>
              <a:defRPr/>
            </a:pPr>
            <a:endParaRPr lang="ru-RU" sz="2000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0" lvl="0" indent="0" eaLnBrk="0" fontAlgn="base" hangingPunct="0">
              <a:spcAft>
                <a:spcPct val="0"/>
              </a:spcAft>
              <a:defRPr/>
            </a:pPr>
            <a:r>
              <a:rPr lang="ru-RU" sz="2400" dirty="0">
                <a:latin typeface="Century Gothic" panose="020B0502020202020204" pitchFamily="34" charset="0"/>
              </a:rPr>
              <a:t>Не участвовала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220492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17.Общественно-педагогическая </a:t>
            </a: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активность педагога: участие в экспертных комиссиях, в жюри конкурсов, депутатская деятельность и т.д.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eaLnBrk="0" fontAlgn="base" hangingPunct="0">
              <a:spcAft>
                <a:spcPct val="0"/>
              </a:spcAft>
              <a:buNone/>
              <a:defRPr/>
            </a:pPr>
            <a:endParaRPr lang="ru-RU" sz="2800" dirty="0" smtClean="0">
              <a:latin typeface="Century Gothic" panose="020B0502020202020204" pitchFamily="34" charset="0"/>
            </a:endParaRPr>
          </a:p>
          <a:p>
            <a:pPr marL="0" lvl="0" indent="0" eaLnBrk="0" fontAlgn="base" hangingPunct="0">
              <a:spcAft>
                <a:spcPct val="0"/>
              </a:spcAft>
              <a:defRPr/>
            </a:pPr>
            <a:r>
              <a:rPr lang="ru-RU" sz="2800" dirty="0" smtClean="0">
                <a:latin typeface="Century Gothic" panose="020B0502020202020204" pitchFamily="34" charset="0"/>
              </a:rPr>
              <a:t>Не </a:t>
            </a:r>
            <a:r>
              <a:rPr lang="ru-RU" sz="2800" dirty="0">
                <a:latin typeface="Century Gothic" panose="020B0502020202020204" pitchFamily="34" charset="0"/>
              </a:rPr>
              <a:t>участвовала</a:t>
            </a:r>
          </a:p>
          <a:p>
            <a:pPr marL="0" indent="0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98015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altLang="ru-RU" sz="3600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BatangChe" panose="02030609000101010101" pitchFamily="49" charset="-127"/>
              </a:rPr>
              <a:t> </a:t>
            </a:r>
            <a:r>
              <a:rPr lang="ru-RU" alt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BatangChe" panose="02030609000101010101" pitchFamily="49" charset="-127"/>
              </a:rPr>
              <a:t>Характеристика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328592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ru-RU" sz="4300" dirty="0" smtClean="0">
                <a:latin typeface="+mj-lt"/>
              </a:rPr>
              <a:t>Характеристика</a:t>
            </a:r>
          </a:p>
          <a:p>
            <a:pPr algn="ctr"/>
            <a:r>
              <a:rPr lang="ru-RU" sz="4300" dirty="0" smtClean="0">
                <a:latin typeface="+mj-lt"/>
              </a:rPr>
              <a:t>на тренера-преподавателя по художественной гимнастике муниципального бюджетного учреждения дополнительного образования </a:t>
            </a:r>
          </a:p>
          <a:p>
            <a:pPr algn="ctr"/>
            <a:r>
              <a:rPr lang="ru-RU" sz="4300" dirty="0" smtClean="0">
                <a:latin typeface="+mj-lt"/>
              </a:rPr>
              <a:t>«Ичалковская детско-юношеская спортивная школа»</a:t>
            </a:r>
          </a:p>
          <a:p>
            <a:pPr algn="ctr"/>
            <a:r>
              <a:rPr lang="ru-RU" sz="4300" dirty="0" smtClean="0">
                <a:latin typeface="+mj-lt"/>
              </a:rPr>
              <a:t>Черневу </a:t>
            </a:r>
            <a:r>
              <a:rPr lang="ru-RU" sz="4300" dirty="0" err="1" smtClean="0">
                <a:latin typeface="+mj-lt"/>
              </a:rPr>
              <a:t>Сабиру</a:t>
            </a:r>
            <a:r>
              <a:rPr lang="ru-RU" sz="4300" dirty="0" smtClean="0">
                <a:latin typeface="+mj-lt"/>
              </a:rPr>
              <a:t> </a:t>
            </a:r>
            <a:r>
              <a:rPr lang="ru-RU" sz="4300" dirty="0" err="1" smtClean="0">
                <a:latin typeface="+mj-lt"/>
              </a:rPr>
              <a:t>Дилмураджоновну</a:t>
            </a:r>
            <a:r>
              <a:rPr lang="ru-RU" sz="4300" dirty="0" smtClean="0">
                <a:latin typeface="+mj-lt"/>
              </a:rPr>
              <a:t>.</a:t>
            </a:r>
          </a:p>
          <a:p>
            <a:pPr algn="ctr"/>
            <a:r>
              <a:rPr lang="ru-RU" dirty="0" smtClean="0"/>
              <a:t> </a:t>
            </a:r>
          </a:p>
          <a:p>
            <a:r>
              <a:rPr lang="ru-RU" sz="4300" dirty="0" smtClean="0"/>
              <a:t>Чернева Сабира Дилмураджоновна – тренер-преподаватель по художественной гимнастике, в Ичалковской ДЮСШ  работает 5 лет.</a:t>
            </a:r>
          </a:p>
          <a:p>
            <a:r>
              <a:rPr lang="ru-RU" sz="4300" dirty="0" smtClean="0"/>
              <a:t>     За период работы Сабира Дилмураджоновна зарекомендовала себя добросовестным, творческим работником, педагогом, обладающим высоким уровнем профессиональной компетентности. Сабира Дилмураджоновна эффективно обеспечивает реализацию целей обучения  и воспитания учащихся на основе личностно – ориентированного подхода к ребенку, использует в работе разнообразные методы и приемы обучения, применяет современные педагогические технологии, что помогает ей добиваться спортивных результатов. Так же Чернева С.Д. проводит активную работу по пропаганде и развитию своего вида спорта. Обеспечивает повышение уровня физической, теоретической, </a:t>
            </a:r>
            <a:r>
              <a:rPr lang="ru-RU" sz="4300" dirty="0" err="1" smtClean="0"/>
              <a:t>технико</a:t>
            </a:r>
            <a:r>
              <a:rPr lang="ru-RU" sz="4300" dirty="0" smtClean="0"/>
              <a:t> – тактической подготовки обучающихся, укрепляет охрану их здоровья в процессе их занятий, безопасность учебно – тренировочного процесса. Участвует в работе педагогических, методических советов, подготовке и проведению родительских собраний, воспитательных мероприятий. Сабира Дилмураджоновна постоянно повышает уровень профессиональной подготовки на курсах повышения квалификации.</a:t>
            </a:r>
          </a:p>
          <a:p>
            <a:r>
              <a:rPr lang="ru-RU" sz="4300" dirty="0" smtClean="0"/>
              <a:t>Среди результатов Черневой С.Д. следует отметить: Первенство ГБУ РМ ДОД «Академия И. </a:t>
            </a:r>
            <a:r>
              <a:rPr lang="ru-RU" sz="4300" dirty="0" err="1" smtClean="0"/>
              <a:t>Виннер</a:t>
            </a:r>
            <a:r>
              <a:rPr lang="ru-RU" sz="4300" dirty="0" smtClean="0"/>
              <a:t> по Художественной гимнастике» Шалаева Дарья-1 место, Якунина Александра - 1 место , Глинко Ангелина- 2 место, Малова Анастасия- 3 место, Камкина Марина - 3 место.</a:t>
            </a:r>
          </a:p>
          <a:p>
            <a:r>
              <a:rPr lang="ru-RU" sz="4300" dirty="0" smtClean="0"/>
              <a:t>Сабира Дилмураджоновна молодой талантливый педагог. Дети с большим удовольствием посещают ее тренировки. Так же Сабира Дилмураджоновна пользуется уважением  среди коллег, воспитанников и их родителей.</a:t>
            </a:r>
            <a:endParaRPr lang="ru-RU" sz="4300" dirty="0"/>
          </a:p>
        </p:txBody>
      </p:sp>
    </p:spTree>
    <p:extLst>
      <p:ext uri="{BB962C8B-B14F-4D97-AF65-F5344CB8AC3E}">
        <p14:creationId xmlns="" xmlns:p14="http://schemas.microsoft.com/office/powerpoint/2010/main" val="2972992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1. Повышение </a:t>
            </a:r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квалификации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02.12.2017г</a:t>
            </a:r>
            <a:r>
              <a:rPr lang="ru-RU" sz="2000" dirty="0"/>
              <a:t>.- «Подготовка спортивных судьи и главной судейской коллегии и судейских бригад ,физкультурных и спортивных мероприятий «Всероссийского </a:t>
            </a:r>
            <a:r>
              <a:rPr lang="ru-RU" sz="2000" dirty="0" err="1"/>
              <a:t>физкультурно</a:t>
            </a:r>
            <a:r>
              <a:rPr lang="ru-RU" sz="2000" dirty="0"/>
              <a:t> спортивного комплекса «Готов к труду и обороне»(ГТО)» в объеме 72 часа.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400" dirty="0"/>
              <a:t>02.04.2018г</a:t>
            </a:r>
            <a:r>
              <a:rPr lang="ru-RU" sz="2000" dirty="0"/>
              <a:t>.- «</a:t>
            </a:r>
            <a:r>
              <a:rPr lang="ru-RU" sz="2000" dirty="0" err="1"/>
              <a:t>Психолого</a:t>
            </a:r>
            <a:r>
              <a:rPr lang="ru-RU" sz="2000" dirty="0"/>
              <a:t> педагогические аспекты деятельности тренера –преподавателя в сфере обучения физической культуре и спорту» в объеме 108 часов.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5601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Ольга\Desktop\Курсы сабира - 000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617223" cy="6132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1787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Ольга\Desktop\Курсы сабира - 000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606110" cy="6108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50695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учитель\Мои документы\Скан. документ\Справка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32656"/>
            <a:ext cx="5112568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2. Участие </a:t>
            </a:r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в инновационной (экспериментальной) деятельности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txBody>
          <a:bodyPr/>
          <a:lstStyle/>
          <a:p>
            <a:pPr lvl="0" eaLnBrk="0" fontAlgn="base" hangingPunct="0">
              <a:spcAft>
                <a:spcPct val="0"/>
              </a:spcAft>
              <a:defRPr/>
            </a:pPr>
            <a:endParaRPr lang="ru-RU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 eaLnBrk="0" fontAlgn="base" hangingPunct="0">
              <a:spcAft>
                <a:spcPct val="0"/>
              </a:spcAft>
              <a:defRPr/>
            </a:pPr>
            <a:endParaRPr lang="ru-RU" dirty="0">
              <a:solidFill>
                <a:srgbClr val="4F81BD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 eaLnBrk="0" fontAlgn="base" hangingPunct="0">
              <a:spcAft>
                <a:spcPct val="0"/>
              </a:spcAft>
              <a:defRPr/>
            </a:pPr>
            <a:r>
              <a:rPr lang="ru-RU" dirty="0">
                <a:latin typeface="Century Gothic" panose="020B0502020202020204" pitchFamily="34" charset="0"/>
              </a:rPr>
              <a:t>Не участвовала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49951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954</Words>
  <Application>Microsoft Office PowerPoint</Application>
  <PresentationFormat>Экран (4:3)</PresentationFormat>
  <Paragraphs>201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МИНИСТЕРСТВО ОБРАЗОВАНИЯ РМ Портфолио </vt:lpstr>
      <vt:lpstr>СОДЕРЖАНИЕ:</vt:lpstr>
      <vt:lpstr>ОБЩИЕ СВЕДЕНИЯ</vt:lpstr>
      <vt:lpstr> Характеристика</vt:lpstr>
      <vt:lpstr> 1. Повышение квалификации</vt:lpstr>
      <vt:lpstr>Слайд 6</vt:lpstr>
      <vt:lpstr>Слайд 7</vt:lpstr>
      <vt:lpstr>Слайд 8</vt:lpstr>
      <vt:lpstr>2. Участие в инновационной (экспериментальной) деятельности</vt:lpstr>
      <vt:lpstr>3. Применение информационно-коммуникационных технологий</vt:lpstr>
      <vt:lpstr>Слайд 11</vt:lpstr>
      <vt:lpstr>4. Степень обеспечения повышения уровня подготовленности воспитанников</vt:lpstr>
      <vt:lpstr>Слайд 13</vt:lpstr>
      <vt:lpstr>5. Сохранность контингента воспитанников на этапах спортивной подготовки</vt:lpstr>
      <vt:lpstr>Слайд 15</vt:lpstr>
      <vt:lpstr> 6. Результаты анализа текущей документации </vt:lpstr>
      <vt:lpstr>Слайд 17</vt:lpstr>
      <vt:lpstr>7.Выполнение воспитанниками требований для присвоения спортивных званий и разрядов </vt:lpstr>
      <vt:lpstr> 8. Проведение открытых мастер-классов, мероприятий </vt:lpstr>
      <vt:lpstr>  9.Выступление на научно-практических конференциях, педагогических чтениях, семинарах, секциях, методических объединениях; проведение мастер-классов, мероприятий </vt:lpstr>
      <vt:lpstr>Слайд 21</vt:lpstr>
      <vt:lpstr>  10. Результаты участия воспитанников                                      в официальных соревнованиях</vt:lpstr>
      <vt:lpstr>  Результаты участия воспитанников                                      в официальных соревнованиях</vt:lpstr>
      <vt:lpstr>Слайд 24</vt:lpstr>
      <vt:lpstr>Слайд 25</vt:lpstr>
      <vt:lpstr>Слайд 26</vt:lpstr>
      <vt:lpstr>Слайд 27</vt:lpstr>
      <vt:lpstr>11. Наличие публикаций, включая интернет-публикации</vt:lpstr>
      <vt:lpstr>12. Система взаимодействия с родителями воспитанников</vt:lpstr>
      <vt:lpstr>Слайд 30</vt:lpstr>
      <vt:lpstr>13.Наличие авторских программ, методических разработок</vt:lpstr>
      <vt:lpstr>14. Состояние материально-технической базы спортивного зала, спортивной площадки</vt:lpstr>
      <vt:lpstr>Слайд 33</vt:lpstr>
      <vt:lpstr>15.Участие педагога в профессиональных конкурсах</vt:lpstr>
      <vt:lpstr>17.Общественно-педагогическая активность педагога: участие в экспертных комиссиях, в жюри конкурсов, депутатская деятельность и т.д.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</dc:title>
  <dc:creator>1</dc:creator>
  <cp:lastModifiedBy>учитель</cp:lastModifiedBy>
  <cp:revision>41</cp:revision>
  <dcterms:created xsi:type="dcterms:W3CDTF">2019-02-01T14:20:09Z</dcterms:created>
  <dcterms:modified xsi:type="dcterms:W3CDTF">2019-02-25T08:06:10Z</dcterms:modified>
</cp:coreProperties>
</file>