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9" r:id="rId14"/>
    <p:sldId id="270" r:id="rId15"/>
    <p:sldId id="299" r:id="rId16"/>
    <p:sldId id="295" r:id="rId17"/>
    <p:sldId id="268" r:id="rId18"/>
    <p:sldId id="300" r:id="rId19"/>
    <p:sldId id="301" r:id="rId20"/>
    <p:sldId id="280" r:id="rId21"/>
    <p:sldId id="271" r:id="rId22"/>
    <p:sldId id="272" r:id="rId23"/>
    <p:sldId id="296" r:id="rId24"/>
    <p:sldId id="274" r:id="rId25"/>
    <p:sldId id="289" r:id="rId26"/>
    <p:sldId id="291" r:id="rId27"/>
    <p:sldId id="288" r:id="rId28"/>
    <p:sldId id="290" r:id="rId29"/>
    <p:sldId id="292" r:id="rId30"/>
    <p:sldId id="293" r:id="rId31"/>
    <p:sldId id="273" r:id="rId32"/>
    <p:sldId id="286" r:id="rId33"/>
    <p:sldId id="277" r:id="rId34"/>
    <p:sldId id="278" r:id="rId35"/>
    <p:sldId id="282" r:id="rId36"/>
    <p:sldId id="284" r:id="rId37"/>
    <p:sldId id="276" r:id="rId38"/>
    <p:sldId id="275" r:id="rId39"/>
    <p:sldId id="279" r:id="rId40"/>
    <p:sldId id="302" r:id="rId41"/>
    <p:sldId id="303" r:id="rId42"/>
    <p:sldId id="297" r:id="rId43"/>
    <p:sldId id="285" r:id="rId44"/>
    <p:sldId id="298" r:id="rId45"/>
    <p:sldId id="287" r:id="rId46"/>
    <p:sldId id="283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C1D"/>
    <a:srgbClr val="137739"/>
    <a:srgbClr val="00487E"/>
    <a:srgbClr val="C4651E"/>
    <a:srgbClr val="2C6AB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111" autoAdjust="0"/>
    <p:restoredTop sz="91056" autoAdjust="0"/>
  </p:normalViewPr>
  <p:slideViewPr>
    <p:cSldViewPr>
      <p:cViewPr>
        <p:scale>
          <a:sx n="60" d="100"/>
          <a:sy n="60" d="100"/>
        </p:scale>
        <p:origin x="-1380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3C446-62DF-455D-BCA2-5AEF08BC0E79}" type="datetimeFigureOut">
              <a:rPr lang="ru-RU" smtClean="0"/>
              <a:pPr/>
              <a:t>09.02.2024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726E7-D9A9-45A8-B69E-928A7C7A0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363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726E7-D9A9-45A8-B69E-928A7C7A042E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2945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0EAC7-D7F4-4022-BF2A-C21F014CDFDD}" type="datetimeFigureOut">
              <a:rPr lang="ru-RU" smtClean="0"/>
              <a:pPr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microsoft.com/office/2007/relationships/hdphoto" Target="../media/hdphoto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4" Type="http://schemas.openxmlformats.org/officeDocument/2006/relationships/image" Target="../media/image51.png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12" Type="http://schemas.microsoft.com/office/2007/relationships/hdphoto" Target="../media/hdphoto3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0" Type="http://schemas.microsoft.com/office/2007/relationships/hdphoto" Target="../media/hdphoto31.wdp"/><Relationship Id="rId4" Type="http://schemas.microsoft.com/office/2007/relationships/hdphoto" Target="../media/hdphoto28.wdp"/><Relationship Id="rId9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5" Type="http://schemas.openxmlformats.org/officeDocument/2006/relationships/image" Target="../media/image93.png"/><Relationship Id="rId4" Type="http://schemas.microsoft.com/office/2007/relationships/hdphoto" Target="../media/hdphoto3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7.wdp"/><Relationship Id="rId5" Type="http://schemas.openxmlformats.org/officeDocument/2006/relationships/image" Target="../media/image97.png"/><Relationship Id="rId4" Type="http://schemas.microsoft.com/office/2007/relationships/hdphoto" Target="../media/hdphoto3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5" Type="http://schemas.openxmlformats.org/officeDocument/2006/relationships/image" Target="../media/image120.png"/><Relationship Id="rId4" Type="http://schemas.microsoft.com/office/2007/relationships/hdphoto" Target="../media/hdphoto39.wdp"/><Relationship Id="rId9" Type="http://schemas.microsoft.com/office/2007/relationships/hdphoto" Target="../media/hdphoto4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microsoft.com/office/2007/relationships/hdphoto" Target="../media/hdphoto42.wdp"/><Relationship Id="rId4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5.wdp"/><Relationship Id="rId5" Type="http://schemas.openxmlformats.org/officeDocument/2006/relationships/image" Target="../media/image126.png"/><Relationship Id="rId4" Type="http://schemas.microsoft.com/office/2007/relationships/hdphoto" Target="../media/hdphoto4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7.wdp"/><Relationship Id="rId5" Type="http://schemas.openxmlformats.org/officeDocument/2006/relationships/image" Target="../media/image128.png"/><Relationship Id="rId4" Type="http://schemas.microsoft.com/office/2007/relationships/hdphoto" Target="../media/hdphoto46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50.wdp"/><Relationship Id="rId3" Type="http://schemas.openxmlformats.org/officeDocument/2006/relationships/image" Target="../media/image129.png"/><Relationship Id="rId7" Type="http://schemas.openxmlformats.org/officeDocument/2006/relationships/image" Target="../media/image1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9.wdp"/><Relationship Id="rId5" Type="http://schemas.openxmlformats.org/officeDocument/2006/relationships/image" Target="../media/image130.png"/><Relationship Id="rId10" Type="http://schemas.microsoft.com/office/2007/relationships/hdphoto" Target="../media/hdphoto51.wdp"/><Relationship Id="rId4" Type="http://schemas.microsoft.com/office/2007/relationships/hdphoto" Target="../media/hdphoto48.wdp"/><Relationship Id="rId9" Type="http://schemas.openxmlformats.org/officeDocument/2006/relationships/image" Target="../media/image132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54.wdp"/><Relationship Id="rId13" Type="http://schemas.openxmlformats.org/officeDocument/2006/relationships/image" Target="../media/image138.png"/><Relationship Id="rId18" Type="http://schemas.microsoft.com/office/2007/relationships/hdphoto" Target="../media/hdphoto59.wdp"/><Relationship Id="rId3" Type="http://schemas.openxmlformats.org/officeDocument/2006/relationships/image" Target="../media/image133.png"/><Relationship Id="rId7" Type="http://schemas.openxmlformats.org/officeDocument/2006/relationships/image" Target="../media/image135.png"/><Relationship Id="rId12" Type="http://schemas.microsoft.com/office/2007/relationships/hdphoto" Target="../media/hdphoto56.wdp"/><Relationship Id="rId17" Type="http://schemas.openxmlformats.org/officeDocument/2006/relationships/image" Target="../media/image140.png"/><Relationship Id="rId2" Type="http://schemas.openxmlformats.org/officeDocument/2006/relationships/image" Target="../media/image2.jpeg"/><Relationship Id="rId16" Type="http://schemas.microsoft.com/office/2007/relationships/hdphoto" Target="../media/hdphoto58.wdp"/><Relationship Id="rId20" Type="http://schemas.microsoft.com/office/2007/relationships/hdphoto" Target="../media/hdphoto6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3.wdp"/><Relationship Id="rId11" Type="http://schemas.openxmlformats.org/officeDocument/2006/relationships/image" Target="../media/image137.png"/><Relationship Id="rId5" Type="http://schemas.openxmlformats.org/officeDocument/2006/relationships/image" Target="../media/image134.png"/><Relationship Id="rId15" Type="http://schemas.openxmlformats.org/officeDocument/2006/relationships/image" Target="../media/image139.png"/><Relationship Id="rId10" Type="http://schemas.microsoft.com/office/2007/relationships/hdphoto" Target="../media/hdphoto55.wdp"/><Relationship Id="rId19" Type="http://schemas.openxmlformats.org/officeDocument/2006/relationships/image" Target="../media/image141.png"/><Relationship Id="rId4" Type="http://schemas.microsoft.com/office/2007/relationships/hdphoto" Target="../media/hdphoto52.wdp"/><Relationship Id="rId9" Type="http://schemas.openxmlformats.org/officeDocument/2006/relationships/image" Target="../media/image136.png"/><Relationship Id="rId14" Type="http://schemas.microsoft.com/office/2007/relationships/hdphoto" Target="../media/hdphoto57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2.wdp"/><Relationship Id="rId5" Type="http://schemas.openxmlformats.org/officeDocument/2006/relationships/image" Target="../media/image143.png"/><Relationship Id="rId4" Type="http://schemas.microsoft.com/office/2007/relationships/hdphoto" Target="../media/hdphoto61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65.wdp"/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4.wdp"/><Relationship Id="rId5" Type="http://schemas.openxmlformats.org/officeDocument/2006/relationships/image" Target="../media/image145.png"/><Relationship Id="rId4" Type="http://schemas.microsoft.com/office/2007/relationships/hdphoto" Target="../media/hdphoto6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microsoft.com/office/2007/relationships/hdphoto" Target="../media/hdphoto6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69.wdp"/><Relationship Id="rId3" Type="http://schemas.openxmlformats.org/officeDocument/2006/relationships/image" Target="../media/image156.png"/><Relationship Id="rId7" Type="http://schemas.openxmlformats.org/officeDocument/2006/relationships/image" Target="../media/image1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8.wdp"/><Relationship Id="rId5" Type="http://schemas.openxmlformats.org/officeDocument/2006/relationships/image" Target="../media/image157.png"/><Relationship Id="rId4" Type="http://schemas.microsoft.com/office/2007/relationships/hdphoto" Target="../media/hdphoto67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0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https://sun9-72.userapi.com/impg/AzdNDl1_k4C0fnO_kGrysRnHzEr8PtcgZDUh8A/TQ8dhCDCmn0.jpg?size=604x340&amp;quality=96&amp;sign=3b6ba6ca9870c5693e847f80e2d51257&amp;c_uniq_tag=9GdATXxBwi6GlO56c5ko-8UijhysVeHYGSUQXKP4m5U&amp;type=album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 r="10114"/>
          <a:stretch>
            <a:fillRect/>
          </a:stretch>
        </p:blipFill>
        <p:spPr bwMode="auto">
          <a:xfrm flipH="1">
            <a:off x="0" y="0"/>
            <a:ext cx="9196768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285728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809625" algn="l"/>
              </a:tabLst>
            </a:pPr>
            <a:r>
              <a:rPr kumimoji="0" lang="ru-RU" sz="20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Segoe Print" pitchFamily="2" charset="0"/>
                <a:ea typeface="Times New Roman" pitchFamily="18" charset="0"/>
                <a:cs typeface="Arial" pitchFamily="34" charset="0"/>
              </a:rPr>
              <a:t>Управление образования Департамента по социальной политике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809625" algn="l"/>
              </a:tabLst>
            </a:pPr>
            <a:r>
              <a:rPr kumimoji="0" lang="ru-RU" sz="20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Segoe Print" pitchFamily="2" charset="0"/>
                <a:ea typeface="Times New Roman" pitchFamily="18" charset="0"/>
                <a:cs typeface="Arial" pitchFamily="34" charset="0"/>
              </a:rPr>
              <a:t>Администрации городского округа Саранск 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809625" algn="l"/>
              </a:tabLst>
            </a:pPr>
            <a:r>
              <a:rPr kumimoji="0" lang="ru-RU" sz="20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Segoe Print" pitchFamily="2" charset="0"/>
                <a:ea typeface="Times New Roman" pitchFamily="18" charset="0"/>
                <a:cs typeface="Arial" pitchFamily="34" charset="0"/>
              </a:rPr>
              <a:t>МУ «Информационно-методический центр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809625" algn="l"/>
              </a:tabLst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Segoe Print" pitchFamily="2" charset="0"/>
                <a:cs typeface="Arial" pitchFamily="34" charset="0"/>
              </a:rPr>
              <a:t>МАДОУ «Центр развития ребёнка – детский сад №90»</a:t>
            </a:r>
            <a:endParaRPr kumimoji="0" lang="ru-RU" sz="28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14612" y="2000240"/>
            <a:ext cx="607219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80962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Конкурс «Зимняя площадка дошкольной образовательной организации» </a:t>
            </a: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80962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среди муниципальных дошкольных образовательных организаций </a:t>
            </a: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80962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городского округа Саранск</a:t>
            </a: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809625" algn="l"/>
              </a:tabLst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egoe Print" pitchFamily="2" charset="0"/>
              <a:ea typeface="Times New Roman" pitchFamily="18" charset="0"/>
              <a:cs typeface="Arial" pitchFamily="34" charset="0"/>
            </a:endParaRP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809625" algn="l"/>
              </a:tabLst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Segoe Print" pitchFamily="2" charset="0"/>
                <a:cs typeface="Arial" pitchFamily="34" charset="0"/>
              </a:rPr>
              <a:t>Номинация:  «Лучшая организация работы  в ДОО  в  зимний период»</a:t>
            </a:r>
            <a:endParaRPr kumimoji="0" lang="ru-RU" sz="32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Segoe Print" pitchFamily="2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3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https://upload2.schoolrm.ru/resize_cache/2200924/c3bed4c46e3bebf9034448fed65e7b8e/iblock/2d8/2d8fb72202725f44abde14286a604483/IMG_0cada3419a72d8592fab4fa86288774b_V.jpg"/>
          <p:cNvPicPr>
            <a:picLocks noChangeAspect="1" noChangeArrowheads="1"/>
          </p:cNvPicPr>
          <p:nvPr/>
        </p:nvPicPr>
        <p:blipFill>
          <a:blip r:embed="rId3" cstate="email">
            <a:lum bright="10000" contrast="10000"/>
          </a:blip>
          <a:stretch>
            <a:fillRect/>
          </a:stretch>
        </p:blipFill>
        <p:spPr bwMode="auto">
          <a:xfrm>
            <a:off x="6286512" y="428604"/>
            <a:ext cx="2354838" cy="313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0" name="Picture 4" descr="https://upload2.schoolrm.ru/resize_cache/2200926/c3bed4c46e3bebf9034448fed65e7b8e/iblock/306/306cdff631ba6c1130d45ec70d627169/IMG_f90eecfdef6f871db30d90f204d80e0e_V.jpg"/>
          <p:cNvPicPr>
            <a:picLocks noChangeAspect="1" noChangeArrowheads="1"/>
          </p:cNvPicPr>
          <p:nvPr/>
        </p:nvPicPr>
        <p:blipFill>
          <a:blip r:embed="rId4" cstate="email">
            <a:lum bright="10000" contrast="10000"/>
          </a:blip>
          <a:stretch>
            <a:fillRect/>
          </a:stretch>
        </p:blipFill>
        <p:spPr bwMode="auto">
          <a:xfrm>
            <a:off x="214282" y="2857496"/>
            <a:ext cx="2777500" cy="370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2" name="Picture 6" descr="https://upload2.schoolrm.ru/resize_cache/2200927/c3bed4c46e3bebf9034448fed65e7b8e/iblock/934/9342196492f3795a859547cb4567d675/IMG_81a00c7dbbe38b1619dcc041287abafd_V.jpg"/>
          <p:cNvPicPr>
            <a:picLocks noChangeAspect="1" noChangeArrowheads="1"/>
          </p:cNvPicPr>
          <p:nvPr/>
        </p:nvPicPr>
        <p:blipFill>
          <a:blip r:embed="rId5" cstate="email">
            <a:lum bright="10000" contrast="10000"/>
          </a:blip>
          <a:stretch>
            <a:fillRect/>
          </a:stretch>
        </p:blipFill>
        <p:spPr bwMode="auto">
          <a:xfrm>
            <a:off x="3428992" y="214290"/>
            <a:ext cx="2464611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A\Desktop\ПЛАНЫ ФИЗРА\ЗИМНЯЯ СПОРТ. ПЛОЩАДКА\СПОРТПЛОЩАДКА_2024\ВТОРАЯ МЛАДШАЯ_7\1706612063676.jpg"/>
          <p:cNvPicPr>
            <a:picLocks noChangeAspect="1" noChangeArrowheads="1"/>
          </p:cNvPicPr>
          <p:nvPr/>
        </p:nvPicPr>
        <p:blipFill>
          <a:blip r:embed="rId6" cstate="email">
            <a:lum bright="10000" contrast="10000"/>
          </a:blip>
          <a:srcRect/>
          <a:stretch>
            <a:fillRect/>
          </a:stretch>
        </p:blipFill>
        <p:spPr bwMode="auto">
          <a:xfrm>
            <a:off x="3929058" y="3786190"/>
            <a:ext cx="4286280" cy="2780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6286512" y="214290"/>
            <a:ext cx="2643206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  <a:ea typeface="+mj-ea"/>
                <a:cs typeface="+mj-cs"/>
              </a:rPr>
              <a:t>Средние</a:t>
            </a:r>
          </a:p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  <a:ea typeface="+mj-ea"/>
                <a:cs typeface="+mj-cs"/>
              </a:rPr>
              <a:t>группы №4, 8, 11</a:t>
            </a:r>
          </a:p>
        </p:txBody>
      </p:sp>
      <p:pic>
        <p:nvPicPr>
          <p:cNvPr id="1026" name="Picture 2" descr="https://upload2.schoolrm.ru/resize_cache/2189475/c3bed4c46e3bebf9034448fed65e7b8e/iblock/c4c/c4c5df286aea65bd3b53f0670cf8aa03/IMG_c3e94f0498ed515205d17ea0f708ccea_V.jpg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428596" y="3357562"/>
            <a:ext cx="2515178" cy="3164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2.schoolrm.ru/resize_cache/2189476/c3bed4c46e3bebf9034448fed65e7b8e/iblock/395/395667fdc1809dff46f9c802b65d45ca/IMG_c253768fb1ee7be4572a835c633a4cfb_V.jpg"/>
          <p:cNvPicPr>
            <a:picLocks noChangeAspect="1" noChangeArrowheads="1"/>
          </p:cNvPicPr>
          <p:nvPr/>
        </p:nvPicPr>
        <p:blipFill>
          <a:blip r:embed="rId4" cstate="email">
            <a:lum bright="10000" contrast="10000"/>
          </a:blip>
          <a:srcRect l="27874"/>
          <a:stretch>
            <a:fillRect/>
          </a:stretch>
        </p:blipFill>
        <p:spPr bwMode="auto">
          <a:xfrm>
            <a:off x="6215074" y="1928802"/>
            <a:ext cx="2543194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2.schoolrm.ru/resize_cache/2189477/c3bed4c46e3bebf9034448fed65e7b8e/iblock/f14/f14297c6918efed038578dc5839b16ef/IMG_0c0bd1ff9b5b06ecbf402d2a7266039c_V.jpg"/>
          <p:cNvPicPr>
            <a:picLocks noChangeAspect="1" noChangeArrowheads="1"/>
          </p:cNvPicPr>
          <p:nvPr/>
        </p:nvPicPr>
        <p:blipFill>
          <a:blip r:embed="rId5" cstate="email">
            <a:lum bright="10000" contrast="20000"/>
          </a:blip>
          <a:stretch>
            <a:fillRect/>
          </a:stretch>
        </p:blipFill>
        <p:spPr bwMode="auto">
          <a:xfrm>
            <a:off x="285720" y="357166"/>
            <a:ext cx="2301671" cy="2694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\Desktop\ПЛАНЫ ФИЗРА\ЗИМНЯЯ СПОРТ. ПЛОЩАДКА\СПОРТПЛОЩАДКА_2024\СРЕДНЯ_4\20240130_131645.jpg"/>
          <p:cNvPicPr>
            <a:picLocks noChangeAspect="1" noChangeArrowheads="1"/>
          </p:cNvPicPr>
          <p:nvPr/>
        </p:nvPicPr>
        <p:blipFill>
          <a:blip r:embed="rId6" cstate="email">
            <a:lum bright="10000" contrast="20000"/>
          </a:blip>
          <a:srcRect/>
          <a:stretch>
            <a:fillRect/>
          </a:stretch>
        </p:blipFill>
        <p:spPr bwMode="auto">
          <a:xfrm>
            <a:off x="3143240" y="357761"/>
            <a:ext cx="2714644" cy="2692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A\Desktop\ПЛАНЫ ФИЗРА\ЗИМНЯЯ СПОРТ. ПЛОЩАДКА\СПОРТПЛОЩАДКА_2024\СРЕДНЯ_4\20240130_131711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428992" y="3357562"/>
            <a:ext cx="2357454" cy="309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8" descr="https://upload2.schoolrm.ru/resize_cache/2200929/c3bed4c46e3bebf9034448fed65e7b8e/iblock/56c/56cf39ca8420c740b32e07d4061adf38/IMG_0f54e9132d8b6603f6f5943a17aeece6_V.jpg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 rot="20425033">
            <a:off x="5826049" y="263182"/>
            <a:ext cx="2039809" cy="2719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 descr="https://upload2.schoolrm.ru/resize_cache/2200928/c3bed4c46e3bebf9034448fed65e7b8e/iblock/0b9/0b909c37398a97e2a5531a15afcb2119/IMG_955d05a9091b77996ca0fcc93bac5035_V.jpg"/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 rot="20466478">
            <a:off x="3453462" y="468793"/>
            <a:ext cx="2020193" cy="2693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6" name="Picture 4" descr="https://upload2.schoolrm.ru/resize_cache/2196835/c3bed4c46e3bebf9034448fed65e7b8e/iblock/8f5/8f5d8d8d0c14cbbaaa93b8d15654357e/IMG_b0f5273a0b3d781825eb8c5976dab465_V.jpg"/>
          <p:cNvPicPr>
            <a:picLocks noChangeAspect="1" noChangeArrowheads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 rot="20422621">
            <a:off x="627996" y="3417566"/>
            <a:ext cx="2123264" cy="2831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1022" r="985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282" y="428604"/>
            <a:ext cx="2562817" cy="2510438"/>
          </a:xfrm>
          <a:prstGeom prst="rect">
            <a:avLst/>
          </a:prstGeom>
        </p:spPr>
      </p:pic>
      <p:pic>
        <p:nvPicPr>
          <p:cNvPr id="8" name="Picture 4" descr="https://upload2.schoolrm.ru/resize_cache/2196835/c3bed4c46e3bebf9034448fed65e7b8e/iblock/8f5/8f5d8d8d0c14cbbaaa93b8d15654357e/IMG_b0f5273a0b3d781825eb8c5976dab465_V.jpg"/>
          <p:cNvPicPr>
            <a:picLocks noChangeAspect="1" noChangeArrowheads="1"/>
          </p:cNvPicPr>
          <p:nvPr/>
        </p:nvPicPr>
        <p:blipFill>
          <a:blip r:embed="rId8" cstate="email"/>
          <a:stretch>
            <a:fillRect/>
          </a:stretch>
        </p:blipFill>
        <p:spPr bwMode="auto">
          <a:xfrm rot="20422621">
            <a:off x="3244333" y="3685503"/>
            <a:ext cx="1985376" cy="2647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https://upload2.schoolrm.ru/resize_cache/2196835/c3bed4c46e3bebf9034448fed65e7b8e/iblock/8f5/8f5d8d8d0c14cbbaaa93b8d15654357e/IMG_b0f5273a0b3d781825eb8c5976dab465_V.jpg"/>
          <p:cNvPicPr>
            <a:picLocks noChangeAspect="1" noChangeArrowheads="1"/>
          </p:cNvPicPr>
          <p:nvPr/>
        </p:nvPicPr>
        <p:blipFill>
          <a:blip r:embed="rId9" cstate="email"/>
          <a:stretch>
            <a:fillRect/>
          </a:stretch>
        </p:blipFill>
        <p:spPr bwMode="auto">
          <a:xfrm rot="20422621">
            <a:off x="5580205" y="3514943"/>
            <a:ext cx="3032327" cy="2274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https://upload2.schoolrm.ru/resize_cache/2189480/c3bed4c46e3bebf9034448fed65e7b8e/iblock/4a0/4a06b823bc604f1be2dc4bb1d3091cfc/IMG_a9cea67f8f0af799c853638f726cb432_V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tretch>
            <a:fillRect/>
          </a:stretch>
        </p:blipFill>
        <p:spPr bwMode="auto">
          <a:xfrm>
            <a:off x="214282" y="2500306"/>
            <a:ext cx="3013999" cy="400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 contrast="10000"/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4895" y="620688"/>
            <a:ext cx="2519815" cy="2546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lum contrast="10000"/>
          </a:blip>
          <a:stretch>
            <a:fillRect/>
          </a:stretch>
        </p:blipFill>
        <p:spPr>
          <a:xfrm>
            <a:off x="3472619" y="3766739"/>
            <a:ext cx="2619591" cy="1971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>
            <a:lum contrast="10000"/>
          </a:blip>
          <a:stretch>
            <a:fillRect/>
          </a:stretch>
        </p:blipFill>
        <p:spPr>
          <a:xfrm>
            <a:off x="6357950" y="4357694"/>
            <a:ext cx="2551493" cy="191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lum contrast="10000"/>
          </a:blip>
          <a:stretch>
            <a:fillRect/>
          </a:stretch>
        </p:blipFill>
        <p:spPr>
          <a:xfrm>
            <a:off x="3470862" y="578204"/>
            <a:ext cx="2623107" cy="1980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tretch>
            <a:fillRect/>
          </a:stretch>
        </p:blipFill>
        <p:spPr bwMode="auto">
          <a:xfrm>
            <a:off x="-1" y="0"/>
            <a:ext cx="9144000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14882" y="0"/>
            <a:ext cx="2412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</a:rPr>
              <a:t>Старшие</a:t>
            </a:r>
            <a:endParaRPr lang="ru-RU" sz="2800" b="1" i="1" dirty="0">
              <a:solidFill>
                <a:srgbClr val="7030A0"/>
              </a:solidFill>
              <a:latin typeface="Segoe Print" pitchFamily="2" charset="0"/>
            </a:endParaRPr>
          </a:p>
          <a:p>
            <a:pPr lvl="0" algn="ctr">
              <a:spcBef>
                <a:spcPct val="0"/>
              </a:spcBef>
            </a:pPr>
            <a:r>
              <a:rPr lang="ru-RU" sz="2800" b="1" i="1" dirty="0">
                <a:solidFill>
                  <a:srgbClr val="7030A0"/>
                </a:solidFill>
                <a:latin typeface="Segoe Print" pitchFamily="2" charset="0"/>
              </a:rPr>
              <a:t>группы </a:t>
            </a:r>
            <a:endParaRPr lang="ru-RU" sz="2800" b="1" i="1" dirty="0" smtClean="0">
              <a:solidFill>
                <a:srgbClr val="7030A0"/>
              </a:solidFill>
              <a:latin typeface="Segoe Print" pitchFamily="2" charset="0"/>
            </a:endParaRPr>
          </a:p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</a:rPr>
              <a:t>№6, 9, 13</a:t>
            </a:r>
            <a:endParaRPr lang="ru-RU" sz="2800" dirty="0">
              <a:solidFill>
                <a:srgbClr val="7030A0"/>
              </a:solidFill>
              <a:latin typeface="Segoe Print" pitchFamily="2" charset="0"/>
            </a:endParaRPr>
          </a:p>
        </p:txBody>
      </p:sp>
      <p:pic>
        <p:nvPicPr>
          <p:cNvPr id="3076" name="Picture 4" descr="https://upload2.schoolrm.ru/resize_cache/2195690/c3bed4c46e3bebf9034448fed65e7b8e/iblock/4d1/4d19a95a6f92e05594e1ac2cf66261a0/IMG_563e7d40397ba9742245bd0af77360a7_V.jpg"/>
          <p:cNvPicPr>
            <a:picLocks noChangeAspect="1" noChangeArrowheads="1"/>
          </p:cNvPicPr>
          <p:nvPr/>
        </p:nvPicPr>
        <p:blipFill>
          <a:blip r:embed="rId3" cstate="email">
            <a:lum bright="10000" contrast="10000"/>
          </a:blip>
          <a:stretch>
            <a:fillRect/>
          </a:stretch>
        </p:blipFill>
        <p:spPr bwMode="auto">
          <a:xfrm rot="20226722">
            <a:off x="779558" y="2334298"/>
            <a:ext cx="2856150" cy="3808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upload2.schoolrm.ru/resize_cache/2195687/c3bed4c46e3bebf9034448fed65e7b8e/iblock/d33/d335236ffce66e8e9827f1bd173f8e79/IMG_3304bbf380c7cfb70811d461c7333c4a_V.jpg"/>
          <p:cNvPicPr>
            <a:picLocks noChangeAspect="1" noChangeArrowheads="1"/>
          </p:cNvPicPr>
          <p:nvPr/>
        </p:nvPicPr>
        <p:blipFill>
          <a:blip r:embed="rId4" cstate="email">
            <a:lum bright="10000" contrast="10000"/>
          </a:blip>
          <a:stretch>
            <a:fillRect/>
          </a:stretch>
        </p:blipFill>
        <p:spPr bwMode="auto">
          <a:xfrm rot="20279847">
            <a:off x="3375714" y="752976"/>
            <a:ext cx="2920088" cy="219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upload2.schoolrm.ru/resize_cache/2195686/c3bed4c46e3bebf9034448fed65e7b8e/iblock/d4a/d4a40f62056c392c2ac9f4601f7e240f/IMG_7e23010ed5d70f15acd11026eb90c591_V.jpg"/>
          <p:cNvPicPr>
            <a:picLocks noChangeAspect="1" noChangeArrowheads="1"/>
          </p:cNvPicPr>
          <p:nvPr/>
        </p:nvPicPr>
        <p:blipFill>
          <a:blip r:embed="rId5" cstate="email">
            <a:lum bright="10000" contrast="10000"/>
          </a:blip>
          <a:stretch>
            <a:fillRect/>
          </a:stretch>
        </p:blipFill>
        <p:spPr bwMode="auto">
          <a:xfrm rot="20255646">
            <a:off x="4540921" y="3113590"/>
            <a:ext cx="3779336" cy="283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tretch>
            <a:fillRect/>
          </a:stretch>
        </p:blipFill>
        <p:spPr bwMode="auto">
          <a:xfrm>
            <a:off x="-1" y="0"/>
            <a:ext cx="9144000" cy="6857999"/>
          </a:xfrm>
          <a:prstGeom prst="rect">
            <a:avLst/>
          </a:prstGeom>
          <a:noFill/>
        </p:spPr>
      </p:pic>
      <p:pic>
        <p:nvPicPr>
          <p:cNvPr id="5122" name="Picture 2" descr="C:\Users\A\Desktop\ПЛАНЫ ФИЗРА\ЗИМНЯЯ СПОРТ. ПЛОЩАДКА\СПОРТПЛОЩАДКА_2024\СТАРШАЯ_13\IMG_20240129_230518.jpg"/>
          <p:cNvPicPr>
            <a:picLocks noChangeAspect="1" noChangeArrowheads="1"/>
          </p:cNvPicPr>
          <p:nvPr/>
        </p:nvPicPr>
        <p:blipFill>
          <a:blip r:embed="rId3" cstate="email">
            <a:lum bright="10000" contrast="10000"/>
          </a:blip>
          <a:srcRect/>
          <a:stretch>
            <a:fillRect/>
          </a:stretch>
        </p:blipFill>
        <p:spPr bwMode="auto">
          <a:xfrm rot="20658849">
            <a:off x="1015230" y="419730"/>
            <a:ext cx="1861650" cy="248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A\Desktop\ПЛАНЫ ФИЗРА\ЗИМНЯЯ СПОРТ. ПЛОЩАДКА\СПОРТПЛОЩАДКА_2024\СТАРШАЯ_13\IMG_20240129_225903.jpg"/>
          <p:cNvPicPr>
            <a:picLocks noChangeAspect="1" noChangeArrowheads="1"/>
          </p:cNvPicPr>
          <p:nvPr/>
        </p:nvPicPr>
        <p:blipFill>
          <a:blip r:embed="rId4" cstate="email">
            <a:lum bright="10000" contrast="10000"/>
          </a:blip>
          <a:srcRect/>
          <a:stretch>
            <a:fillRect/>
          </a:stretch>
        </p:blipFill>
        <p:spPr bwMode="auto">
          <a:xfrm>
            <a:off x="6500826" y="285728"/>
            <a:ext cx="2282445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A\Desktop\ПЛАНЫ ФИЗРА\ЗИМНЯЯ СПОРТ. ПЛОЩАДКА\СПОРТПЛОЩАДКА_2024\СТАРШАЯ_13\IMG_20240129_230041.jpg"/>
          <p:cNvPicPr>
            <a:picLocks noChangeAspect="1" noChangeArrowheads="1"/>
          </p:cNvPicPr>
          <p:nvPr/>
        </p:nvPicPr>
        <p:blipFill>
          <a:blip r:embed="rId5" cstate="email">
            <a:lum bright="10000" contrast="10000"/>
          </a:blip>
          <a:srcRect/>
          <a:stretch>
            <a:fillRect/>
          </a:stretch>
        </p:blipFill>
        <p:spPr bwMode="auto">
          <a:xfrm rot="20619271">
            <a:off x="3543150" y="560069"/>
            <a:ext cx="1893954" cy="2525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C:\Users\A\Desktop\ПЛАНЫ ФИЗРА\ЗИМНЯЯ СПОРТ. ПЛОЩАДКА\СПОРТПЛОЩАДКА_2024\СТАРШАЯ_13\IMG_20240129_230353.jpg"/>
          <p:cNvPicPr>
            <a:picLocks noChangeAspect="1" noChangeArrowheads="1"/>
          </p:cNvPicPr>
          <p:nvPr/>
        </p:nvPicPr>
        <p:blipFill>
          <a:blip r:embed="rId6" cstate="email">
            <a:lum bright="10000" contrast="10000"/>
          </a:blip>
          <a:srcRect/>
          <a:stretch>
            <a:fillRect/>
          </a:stretch>
        </p:blipFill>
        <p:spPr bwMode="auto">
          <a:xfrm rot="20610269">
            <a:off x="3727897" y="3466092"/>
            <a:ext cx="2195083" cy="292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7" name="Picture 7" descr="C:\Users\A\Desktop\ПЛАНЫ ФИЗРА\ЗИМНЯЯ СПОРТ. ПЛОЩАДКА\СПОРТПЛОЩАДКА_2024\СТАРШАЯ_13\IMG_20240129_230441.jpg"/>
          <p:cNvPicPr>
            <a:picLocks noChangeAspect="1" noChangeArrowheads="1"/>
          </p:cNvPicPr>
          <p:nvPr/>
        </p:nvPicPr>
        <p:blipFill>
          <a:blip r:embed="rId7" cstate="email">
            <a:lum bright="10000" contrast="10000"/>
          </a:blip>
          <a:srcRect/>
          <a:stretch>
            <a:fillRect/>
          </a:stretch>
        </p:blipFill>
        <p:spPr bwMode="auto">
          <a:xfrm rot="20620954">
            <a:off x="952226" y="3330615"/>
            <a:ext cx="2277702" cy="3036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F:\КОНКУРС ЗИМНИХ ПЛОЩАДОК_2022\зимняя площадка_фото\3_3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 l="17605"/>
          <a:stretch>
            <a:fillRect/>
          </a:stretch>
        </p:blipFill>
        <p:spPr bwMode="auto">
          <a:xfrm rot="20623006">
            <a:off x="880911" y="703237"/>
            <a:ext cx="3214602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F:\КОНКУРС ЗИМНИХ ПЛОЩАДОК_2022\зимняя площадка_фото\3_2.jpg"/>
          <p:cNvPicPr>
            <a:picLocks noChangeAspect="1" noChangeArrowheads="1"/>
          </p:cNvPicPr>
          <p:nvPr/>
        </p:nvPicPr>
        <p:blipFill>
          <a:blip r:embed="rId4" cstate="email">
            <a:lum contrast="20000"/>
          </a:blip>
          <a:srcRect l="14048" t="2866" r="11493" b="15923"/>
          <a:stretch>
            <a:fillRect/>
          </a:stretch>
        </p:blipFill>
        <p:spPr bwMode="auto">
          <a:xfrm rot="962586" flipH="1">
            <a:off x="4580006" y="749898"/>
            <a:ext cx="3577097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143504" y="285728"/>
            <a:ext cx="4000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</a:rPr>
              <a:t>Подготовительные </a:t>
            </a:r>
          </a:p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</a:rPr>
              <a:t>к школе группы </a:t>
            </a:r>
          </a:p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</a:rPr>
              <a:t>№3, 10, 14</a:t>
            </a:r>
            <a:endParaRPr lang="ru-RU" sz="2800" dirty="0">
              <a:solidFill>
                <a:srgbClr val="7030A0"/>
              </a:solidFill>
              <a:latin typeface="Segoe Print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lum bright="10000" contrast="20000"/>
          </a:blip>
          <a:stretch>
            <a:fillRect/>
          </a:stretch>
        </p:blipFill>
        <p:spPr>
          <a:xfrm>
            <a:off x="6143636" y="2428868"/>
            <a:ext cx="2618345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lum bright="10000" contrast="10000"/>
          </a:blip>
          <a:stretch>
            <a:fillRect/>
          </a:stretch>
        </p:blipFill>
        <p:spPr>
          <a:xfrm rot="21100807">
            <a:off x="2786337" y="4272419"/>
            <a:ext cx="2930348" cy="219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lum bright="10000"/>
          </a:blip>
          <a:stretch>
            <a:fillRect/>
          </a:stretch>
        </p:blipFill>
        <p:spPr>
          <a:xfrm rot="21079133">
            <a:off x="295090" y="2992187"/>
            <a:ext cx="2083280" cy="2785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lum bright="20000" contrast="10000"/>
          </a:blip>
          <a:stretch>
            <a:fillRect/>
          </a:stretch>
        </p:blipFill>
        <p:spPr>
          <a:xfrm rot="21168544">
            <a:off x="285720" y="285728"/>
            <a:ext cx="3151676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lum bright="10000" contrast="20000"/>
          </a:blip>
          <a:stretch>
            <a:fillRect/>
          </a:stretch>
        </p:blipFill>
        <p:spPr>
          <a:xfrm rot="21104644">
            <a:off x="3823537" y="1271740"/>
            <a:ext cx="1984823" cy="2653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666333" y="214290"/>
            <a:ext cx="3238524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lum bright="10000" contrast="20000"/>
          </a:blip>
          <a:stretch>
            <a:fillRect/>
          </a:stretch>
        </p:blipFill>
        <p:spPr>
          <a:xfrm rot="21100807">
            <a:off x="3346850" y="3510752"/>
            <a:ext cx="2334394" cy="2984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lum bright="10000" contrast="20000"/>
          </a:blip>
          <a:stretch>
            <a:fillRect/>
          </a:stretch>
        </p:blipFill>
        <p:spPr>
          <a:xfrm rot="21079133">
            <a:off x="437730" y="3301605"/>
            <a:ext cx="2336561" cy="3138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lum bright="10000" contrast="10000"/>
          </a:blip>
          <a:stretch>
            <a:fillRect/>
          </a:stretch>
        </p:blipFill>
        <p:spPr>
          <a:xfrm rot="21168544">
            <a:off x="355870" y="501847"/>
            <a:ext cx="2222270" cy="2401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lum bright="10000" contrast="10000"/>
          </a:blip>
          <a:stretch>
            <a:fillRect/>
          </a:stretch>
        </p:blipFill>
        <p:spPr>
          <a:xfrm rot="21104644">
            <a:off x="2905775" y="441813"/>
            <a:ext cx="2378494" cy="283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lum contrast="10000"/>
          </a:blip>
          <a:stretch>
            <a:fillRect/>
          </a:stretch>
        </p:blipFill>
        <p:spPr>
          <a:xfrm rot="21100807">
            <a:off x="6154767" y="3161868"/>
            <a:ext cx="2471860" cy="3295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21027448">
            <a:off x="5760859" y="491359"/>
            <a:ext cx="1821669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21100807">
            <a:off x="3395036" y="3510752"/>
            <a:ext cx="2238021" cy="2984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rot="21079133">
            <a:off x="437730" y="3312998"/>
            <a:ext cx="2336561" cy="311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21168544">
            <a:off x="566312" y="501847"/>
            <a:ext cx="1801386" cy="2401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21104644">
            <a:off x="3032202" y="441813"/>
            <a:ext cx="2125639" cy="283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rot="21100807">
            <a:off x="6154767" y="3161868"/>
            <a:ext cx="2471860" cy="3295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2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2643174" y="285728"/>
            <a:ext cx="6286544" cy="1714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itchFamily="2" charset="0"/>
                <a:ea typeface="+mj-ea"/>
                <a:cs typeface="+mj-cs"/>
              </a:rPr>
              <a:t>Зимний период очень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itchFamily="2" charset="0"/>
                <a:ea typeface="+mj-ea"/>
                <a:cs typeface="+mj-cs"/>
              </a:rPr>
              <a:t>благоприятная пора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itchFamily="2" charset="0"/>
                <a:ea typeface="+mj-ea"/>
                <a:cs typeface="+mj-cs"/>
              </a:rPr>
              <a:t>для оздоровления и закаливания организма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71736" y="2285992"/>
            <a:ext cx="6215106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400" dirty="0" smtClean="0">
                <a:solidFill>
                  <a:srgbClr val="00487E"/>
                </a:solidFill>
                <a:latin typeface="Candara" pitchFamily="34" charset="0"/>
              </a:rPr>
              <a:t>Одним из немаловажных факторов  является чистый воздух.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400" dirty="0" smtClean="0">
                <a:solidFill>
                  <a:srgbClr val="00487E"/>
                </a:solidFill>
                <a:latin typeface="Candara" pitchFamily="34" charset="0"/>
              </a:rPr>
              <a:t>В связи с этим одна из важнейших задач ДОО - именно сохранение и укрепление здоровья дошкольников в течение всего года.  Полноценное физическое развитие и здоровье ребенка – это основа формирования личности. А физическое здоровье детей неразрывно связано с их психическим здоровьем, эмоциональным благополучием.</a:t>
            </a:r>
          </a:p>
        </p:txBody>
      </p:sp>
      <p:sp>
        <p:nvSpPr>
          <p:cNvPr id="11270" name="AutoShape 6" descr="https://catherineasquithgallery.com/uploads/posts/2021-02/1612749902_39-p-fon-dlya-prezentatsii-goluboi-novogodnii-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lum bright="10000" contrast="20000"/>
          </a:blip>
          <a:stretch>
            <a:fillRect/>
          </a:stretch>
        </p:blipFill>
        <p:spPr>
          <a:xfrm rot="20114989">
            <a:off x="987362" y="654840"/>
            <a:ext cx="3744414" cy="28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20" name="Picture 8" descr="https://upload2.schoolrm.ru/resize_cache/2195316/c3bed4c46e3bebf9034448fed65e7b8e/iblock/867/8679781662c76c91ddcaf3706bee1df0/IMG_bcbe9835969dfacb99dbb812758af7df_V.jpg"/>
          <p:cNvPicPr>
            <a:picLocks noChangeAspect="1" noChangeArrowheads="1"/>
          </p:cNvPicPr>
          <p:nvPr/>
        </p:nvPicPr>
        <p:blipFill>
          <a:blip r:embed="rId4" cstate="email">
            <a:lum bright="10000" contrast="20000"/>
          </a:blip>
          <a:stretch>
            <a:fillRect/>
          </a:stretch>
        </p:blipFill>
        <p:spPr bwMode="auto">
          <a:xfrm rot="20256409">
            <a:off x="5266161" y="519777"/>
            <a:ext cx="3204501" cy="240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upload2.schoolrm.ru/resize_cache/2195313/c3bed4c46e3bebf9034448fed65e7b8e/iblock/cb9/cb92ad811dade3a6617f62535fc56ec5/IMG_29f359efd45f9fde5ffc96d48b65a96d_V.jpg"/>
          <p:cNvPicPr>
            <a:picLocks noChangeAspect="1" noChangeArrowheads="1"/>
          </p:cNvPicPr>
          <p:nvPr/>
        </p:nvPicPr>
        <p:blipFill>
          <a:blip r:embed="rId5" cstate="email">
            <a:lum bright="10000" contrast="20000"/>
          </a:blip>
          <a:stretch>
            <a:fillRect/>
          </a:stretch>
        </p:blipFill>
        <p:spPr bwMode="auto">
          <a:xfrm rot="20031709">
            <a:off x="2455997" y="3387127"/>
            <a:ext cx="3516758" cy="263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clipart-best.com/img/snowman/snowman-clip-art-17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5282" y="3429000"/>
            <a:ext cx="2863869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upload2.schoolrm.ru/resize_cache/2195314/c3bed4c46e3bebf9034448fed65e7b8e/iblock/507/5076e10db187076bfddd35471802982a/IMG_4782f986885f7cfc148209546563c164_V.jpg"/>
          <p:cNvPicPr>
            <a:picLocks noChangeAspect="1" noChangeArrowheads="1"/>
          </p:cNvPicPr>
          <p:nvPr/>
        </p:nvPicPr>
        <p:blipFill>
          <a:blip r:embed="rId7" cstate="email"/>
          <a:stretch>
            <a:fillRect/>
          </a:stretch>
        </p:blipFill>
        <p:spPr bwMode="auto">
          <a:xfrm rot="20182698">
            <a:off x="660149" y="2906120"/>
            <a:ext cx="2506004" cy="334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597918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68047" y="19100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</a:rPr>
              <a:t>Состояние </a:t>
            </a:r>
            <a:r>
              <a:rPr lang="ru-RU" sz="2800" b="1" i="1" dirty="0">
                <a:solidFill>
                  <a:srgbClr val="7030A0"/>
                </a:solidFill>
                <a:latin typeface="Segoe Print" pitchFamily="2" charset="0"/>
              </a:rPr>
              <a:t>веранд, </a:t>
            </a:r>
            <a:endParaRPr lang="ru-RU" sz="2800" b="1" i="1" dirty="0" smtClean="0">
              <a:solidFill>
                <a:srgbClr val="7030A0"/>
              </a:solidFill>
              <a:latin typeface="Segoe Print" pitchFamily="2" charset="0"/>
            </a:endParaRPr>
          </a:p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</a:rPr>
              <a:t>подходов </a:t>
            </a:r>
            <a:r>
              <a:rPr lang="ru-RU" sz="2800" b="1" i="1" dirty="0">
                <a:solidFill>
                  <a:srgbClr val="7030A0"/>
                </a:solidFill>
                <a:latin typeface="Segoe Print" pitchFamily="2" charset="0"/>
              </a:rPr>
              <a:t>к верандам</a:t>
            </a:r>
          </a:p>
        </p:txBody>
      </p:sp>
      <p:pic>
        <p:nvPicPr>
          <p:cNvPr id="5122" name="Picture 2" descr="https://upload2.schoolrm.ru/resize_cache/2167899/c3bed4c46e3bebf9034448fed65e7b8e/iblock/950/950ff69a9a01d613b07f9596da058c4a/IMG_35ac698b03bfb82f8230c655f48872d3_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12687" r="4878" b="22977"/>
          <a:stretch/>
        </p:blipFill>
        <p:spPr bwMode="auto">
          <a:xfrm flipH="1">
            <a:off x="239230" y="125669"/>
            <a:ext cx="3684698" cy="1869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2.schoolrm.ru/resize_cache/2167900/c3bed4c46e3bebf9034448fed65e7b8e/iblock/357/357bdf0e249741555b9690f685d8e2cf/IMG_66138776efe73d7ae3147a683311b965_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27056" b="6879"/>
          <a:stretch/>
        </p:blipFill>
        <p:spPr bwMode="auto">
          <a:xfrm>
            <a:off x="200789" y="2170570"/>
            <a:ext cx="3761580" cy="2334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2.schoolrm.ru/resize_cache/2167902/c3bed4c46e3bebf9034448fed65e7b8e/iblock/4f1/4f1cbc6aabf9207c7f43eeec20133c7a/IMG_6dd21e15cfdaff4098e3fb85cfab503a_V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207592" y="4696877"/>
            <a:ext cx="3788343" cy="1969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upload2.schoolrm.ru/resize_cache/2169538/c3bed4c46e3bebf9034448fed65e7b8e/iblock/163/16360c163f83030392231d8ce5a27f0a/IMG_3d0bd0b6eca952372cffd813b37a205c_V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r="11900"/>
          <a:stretch/>
        </p:blipFill>
        <p:spPr bwMode="auto">
          <a:xfrm flipH="1">
            <a:off x="4373372" y="1188597"/>
            <a:ext cx="4398066" cy="2812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upload2.schoolrm.ru/resize_cache/2169544/c3bed4c46e3bebf9034448fed65e7b8e/iblock/fc7/fc7ceaea8f38b671b80b0b83b8af77d0/IMG_c3a7b58e5c5b1d6f2175ef85a5435326_V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1" r="7744" b="17687"/>
          <a:stretch/>
        </p:blipFill>
        <p:spPr bwMode="auto">
          <a:xfrm flipH="1">
            <a:off x="4380638" y="4293096"/>
            <a:ext cx="4410466" cy="2217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2048026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https://upload2.schoolrm.ru/resize_cache/2169540/c3bed4c46e3bebf9034448fed65e7b8e/iblock/2fb/2fb2adfe721822320b8925b0688ceabe/IMG_34b7760b81633a4c686cc6c80f92d7f5_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b="20371"/>
          <a:stretch/>
        </p:blipFill>
        <p:spPr bwMode="auto">
          <a:xfrm>
            <a:off x="510974" y="187521"/>
            <a:ext cx="8122052" cy="3644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pload2.schoolrm.ru/resize_cache/2169545/c3bed4c46e3bebf9034448fed65e7b8e/iblock/318/318d26dc4f6ebcca5a5005175308ecb6/IMG_1b386641681001c413449a6347343132_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9107" r="4513" b="11218"/>
          <a:stretch/>
        </p:blipFill>
        <p:spPr bwMode="auto">
          <a:xfrm>
            <a:off x="2214546" y="4000504"/>
            <a:ext cx="4392488" cy="2462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9347758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F:\КОНКУРС ЗИМНИХ ПЛОЩАДОК_2022\зимняя площадка_фото\6_1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571472" y="857232"/>
            <a:ext cx="3714750" cy="559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F:\КОНКУРС ЗИМНИХ ПЛОЩАДОК_2022\зимняя площадка_фото\8_2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b="15511"/>
          <a:stretch>
            <a:fillRect/>
          </a:stretch>
        </p:blipFill>
        <p:spPr bwMode="auto">
          <a:xfrm>
            <a:off x="4929190" y="928670"/>
            <a:ext cx="3509156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flipH="1">
            <a:off x="1928794" y="285728"/>
            <a:ext cx="657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Segoe Print" pitchFamily="2" charset="0"/>
              </a:rPr>
              <a:t>Подходы к верандам</a:t>
            </a:r>
            <a:endParaRPr lang="ru-RU" sz="3600" b="1" dirty="0">
              <a:solidFill>
                <a:srgbClr val="7030A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900" algn="just">
              <a:spcAft>
                <a:spcPts val="0"/>
              </a:spcAft>
              <a:tabLst>
                <a:tab pos="810260" algn="l"/>
              </a:tabLs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68047" y="101907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>
                <a:solidFill>
                  <a:srgbClr val="7030A0"/>
                </a:solidFill>
                <a:latin typeface="Segoe Print" pitchFamily="2" charset="0"/>
              </a:rPr>
              <a:t>Наличие, </a:t>
            </a: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</a:rPr>
              <a:t>состояние </a:t>
            </a:r>
            <a:r>
              <a:rPr lang="ru-RU" sz="2800" b="1" i="1" dirty="0">
                <a:solidFill>
                  <a:srgbClr val="7030A0"/>
                </a:solidFill>
                <a:latin typeface="Segoe Print" pitchFamily="2" charset="0"/>
              </a:rPr>
              <a:t>спортивного и игрового </a:t>
            </a: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</a:rPr>
              <a:t>оборудования</a:t>
            </a:r>
            <a:endParaRPr lang="ru-RU" sz="2800" b="1" i="1" dirty="0">
              <a:solidFill>
                <a:srgbClr val="7030A0"/>
              </a:solidFill>
              <a:latin typeface="Segoe Print" pitchFamily="2" charset="0"/>
            </a:endParaRPr>
          </a:p>
        </p:txBody>
      </p:sp>
      <p:pic>
        <p:nvPicPr>
          <p:cNvPr id="7170" name="Picture 2" descr="https://upload2.schoolrm.ru/resize_cache/2189463/c3bed4c46e3bebf9034448fed65e7b8e/iblock/938/938092b1d1f7b745f316d9be94e3af3f/IMG_8fe640ddcd72402014e55318aaa7a7d9_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24937" t="29966" r="25508" b="27952"/>
          <a:stretch/>
        </p:blipFill>
        <p:spPr bwMode="auto">
          <a:xfrm>
            <a:off x="4935779" y="1992084"/>
            <a:ext cx="3927091" cy="4446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2.schoolrm.ru/resize_cache/2189466/c3bed4c46e3bebf9034448fed65e7b8e/iblock/ad1/ad132690806608e18a6fcdea8fd0e001/IMG_6e3acf59ae178284d28ddff67ce82b5d_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b="36811"/>
          <a:stretch/>
        </p:blipFill>
        <p:spPr bwMode="auto">
          <a:xfrm>
            <a:off x="198790" y="233174"/>
            <a:ext cx="4416511" cy="3720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upload2.schoolrm.ru/resize_cache/2196837/c3bed4c46e3bebf9034448fed65e7b8e/iblock/2e3/2e3f1bee90a792af08858f027e891346/IMG_39e02efddccc69ac8de007295242921f_V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4388" t="14242" r="4518" b="18522"/>
          <a:stretch/>
        </p:blipFill>
        <p:spPr bwMode="auto">
          <a:xfrm>
            <a:off x="242092" y="4215308"/>
            <a:ext cx="4329908" cy="239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5487871" y="65087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Ледянки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406299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F:\КОНКУРС ЗИМНИХ ПЛОЩАДОК_2022\зимняя площадка_фото\9_1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285720" y="285728"/>
            <a:ext cx="4352925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F:\КОНКУРС ЗИМНИХ ПЛОЩАДОК_2022\зимняя площадка_фото\9_2.JPG"/>
          <p:cNvPicPr>
            <a:picLocks noChangeAspect="1" noChangeArrowheads="1"/>
          </p:cNvPicPr>
          <p:nvPr/>
        </p:nvPicPr>
        <p:blipFill>
          <a:blip r:embed="rId4" cstate="email">
            <a:lum contrast="20000"/>
          </a:blip>
          <a:srcRect/>
          <a:stretch>
            <a:fillRect/>
          </a:stretch>
        </p:blipFill>
        <p:spPr bwMode="auto">
          <a:xfrm>
            <a:off x="4929190" y="1142984"/>
            <a:ext cx="3867150" cy="540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flipH="1">
            <a:off x="4929190" y="214290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Segoe Print" pitchFamily="2" charset="0"/>
              </a:rPr>
              <a:t>Вторая младшая группа №7</a:t>
            </a:r>
            <a:endParaRPr lang="ru-RU" sz="2400" b="1" dirty="0">
              <a:solidFill>
                <a:srgbClr val="7030A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F:\КОНКУРС ЗИМНИХ ПЛОЩАДОК_2022\зимняя площадка_фото\13.jpe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 t="17813" b="33437"/>
          <a:stretch>
            <a:fillRect/>
          </a:stretch>
        </p:blipFill>
        <p:spPr bwMode="auto">
          <a:xfrm>
            <a:off x="1000100" y="357166"/>
            <a:ext cx="7179217" cy="621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 flipH="1">
            <a:off x="5286380" y="285728"/>
            <a:ext cx="364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Segoe Print" pitchFamily="2" charset="0"/>
              </a:rPr>
              <a:t>Вторая младшая  группа №12</a:t>
            </a:r>
            <a:endParaRPr lang="ru-RU" sz="2000" b="1" dirty="0">
              <a:solidFill>
                <a:srgbClr val="7030A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КОНКУРС ЗИМНИХ ПЛОЩАДОК_2022\зимняя площадка_фото\3_1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 t="30469" b="12176"/>
          <a:stretch>
            <a:fillRect/>
          </a:stretch>
        </p:blipFill>
        <p:spPr bwMode="auto">
          <a:xfrm>
            <a:off x="372548" y="285728"/>
            <a:ext cx="3913700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F:\КОНКУРС ЗИМНИХ ПЛОЩАДОК_2022\зимняя площадка_фото\3_4.JPG"/>
          <p:cNvPicPr>
            <a:picLocks noChangeAspect="1" noChangeArrowheads="1"/>
          </p:cNvPicPr>
          <p:nvPr/>
        </p:nvPicPr>
        <p:blipFill>
          <a:blip r:embed="rId4" cstate="email">
            <a:lum contrast="20000"/>
          </a:blip>
          <a:srcRect/>
          <a:stretch>
            <a:fillRect/>
          </a:stretch>
        </p:blipFill>
        <p:spPr bwMode="auto">
          <a:xfrm>
            <a:off x="4857752" y="500042"/>
            <a:ext cx="3714776" cy="2774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flipH="1">
            <a:off x="4071934" y="0"/>
            <a:ext cx="5072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Segoe Print" pitchFamily="2" charset="0"/>
              </a:rPr>
              <a:t>Средние группы №4, 8, 11</a:t>
            </a:r>
            <a:endParaRPr lang="ru-RU" sz="2400" b="1" dirty="0">
              <a:solidFill>
                <a:srgbClr val="7030A0"/>
              </a:solidFill>
              <a:latin typeface="Segoe Print" pitchFamily="2" charset="0"/>
            </a:endParaRPr>
          </a:p>
        </p:txBody>
      </p:sp>
      <p:pic>
        <p:nvPicPr>
          <p:cNvPr id="6" name="Picture 3" descr="F:\КОНКУРС ЗИМНИХ ПЛОЩАДОК_2022\зимняя площадка_фото\10_2.JPG"/>
          <p:cNvPicPr>
            <a:picLocks noChangeAspect="1" noChangeArrowheads="1"/>
          </p:cNvPicPr>
          <p:nvPr/>
        </p:nvPicPr>
        <p:blipFill>
          <a:blip r:embed="rId5" cstate="email">
            <a:lum contrast="20000"/>
          </a:blip>
          <a:srcRect r="8434"/>
          <a:stretch>
            <a:fillRect/>
          </a:stretch>
        </p:blipFill>
        <p:spPr bwMode="auto">
          <a:xfrm>
            <a:off x="4857752" y="3571876"/>
            <a:ext cx="385765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F:\КОНКУРС ЗИМНИХ ПЛОЩАДОК_2022\зимняя площадка_фото\10_1.JPG"/>
          <p:cNvPicPr>
            <a:picLocks noChangeAspect="1" noChangeArrowheads="1"/>
          </p:cNvPicPr>
          <p:nvPr/>
        </p:nvPicPr>
        <p:blipFill>
          <a:blip r:embed="rId6" cstate="email">
            <a:lum contrast="20000"/>
          </a:blip>
          <a:srcRect/>
          <a:stretch>
            <a:fillRect/>
          </a:stretch>
        </p:blipFill>
        <p:spPr bwMode="auto">
          <a:xfrm>
            <a:off x="357158" y="3522419"/>
            <a:ext cx="4143404" cy="297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flipH="1">
            <a:off x="4572000" y="142852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Segoe Print" pitchFamily="2" charset="0"/>
              </a:rPr>
              <a:t>Старшие группы №6,9, 13</a:t>
            </a:r>
            <a:endParaRPr lang="ru-RU" sz="2800" dirty="0">
              <a:solidFill>
                <a:srgbClr val="7030A0"/>
              </a:solidFill>
              <a:latin typeface="Segoe Print" pitchFamily="2" charset="0"/>
            </a:endParaRPr>
          </a:p>
        </p:txBody>
      </p:sp>
      <p:pic>
        <p:nvPicPr>
          <p:cNvPr id="3076" name="Picture 4" descr="F:\КОНКУРС ЗИМНИХ ПЛОЩАДОК_2022\зимняя площадка_фото\12_1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285720" y="3500438"/>
            <a:ext cx="4143404" cy="3046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F:\КОНКУРС ЗИМНИХ ПЛОЩАДОК_2022\зимняя площадка_фото\12.JPG"/>
          <p:cNvPicPr>
            <a:picLocks noChangeAspect="1" noChangeArrowheads="1"/>
          </p:cNvPicPr>
          <p:nvPr/>
        </p:nvPicPr>
        <p:blipFill>
          <a:blip r:embed="rId4" cstate="email">
            <a:lum contrast="30000"/>
          </a:blip>
          <a:srcRect/>
          <a:stretch>
            <a:fillRect/>
          </a:stretch>
        </p:blipFill>
        <p:spPr bwMode="auto">
          <a:xfrm>
            <a:off x="4786314" y="1214422"/>
            <a:ext cx="4008177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4" name="AutoShape 2" descr="https://mail.yandex.ru/message_part/IMG-9037c7a643da3af9354663075850bdd6-V.jpg?_uid=46906364&amp;name=IMG-9037c7a643da3af9354663075850bdd6-V.jpg&amp;hid=1.2&amp;ids=178173660257874391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 descr="C:\Users\A\Downloads\IMG-9037c7a643da3af9354663075850bdd6-V.jpg"/>
          <p:cNvPicPr>
            <a:picLocks noChangeAspect="1" noChangeArrowheads="1"/>
          </p:cNvPicPr>
          <p:nvPr/>
        </p:nvPicPr>
        <p:blipFill>
          <a:blip r:embed="rId5" cstate="email"/>
          <a:srcRect l="3077" t="8204" r="4615" b="5641"/>
          <a:stretch>
            <a:fillRect/>
          </a:stretch>
        </p:blipFill>
        <p:spPr bwMode="auto">
          <a:xfrm>
            <a:off x="214282" y="285728"/>
            <a:ext cx="4286280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F:\КОНКУРС ЗИМНИХ ПЛОЩАДОК_2022\зимняя площадка_фото\14_3.JPG"/>
          <p:cNvPicPr>
            <a:picLocks noChangeAspect="1" noChangeArrowheads="1"/>
          </p:cNvPicPr>
          <p:nvPr/>
        </p:nvPicPr>
        <p:blipFill>
          <a:blip r:embed="rId3" cstate="email"/>
          <a:srcRect l="3956"/>
          <a:stretch>
            <a:fillRect/>
          </a:stretch>
        </p:blipFill>
        <p:spPr bwMode="auto">
          <a:xfrm>
            <a:off x="214282" y="285728"/>
            <a:ext cx="4075283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F:\КОНКУРС ЗИМНИХ ПЛОЩАДОК_2022\зимняя площадка_фото\14.jpg"/>
          <p:cNvPicPr>
            <a:picLocks noChangeAspect="1" noChangeArrowheads="1"/>
          </p:cNvPicPr>
          <p:nvPr/>
        </p:nvPicPr>
        <p:blipFill>
          <a:blip r:embed="rId4" cstate="email"/>
          <a:srcRect l="6976"/>
          <a:stretch>
            <a:fillRect/>
          </a:stretch>
        </p:blipFill>
        <p:spPr bwMode="auto">
          <a:xfrm>
            <a:off x="214282" y="3714752"/>
            <a:ext cx="5859538" cy="289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F:\КОНКУРС ЗИМНИХ ПЛОЩАДОК_2022\зимняя площадка_фото\14_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19978" y="285728"/>
            <a:ext cx="4287718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F:\КОНКУРС ЗИМНИХ ПЛОЩАДОК_2022\зимняя площадка_фото\14_2.JPG"/>
          <p:cNvPicPr>
            <a:picLocks noChangeAspect="1" noChangeArrowheads="1"/>
          </p:cNvPicPr>
          <p:nvPr/>
        </p:nvPicPr>
        <p:blipFill>
          <a:blip r:embed="rId6" cstate="email"/>
          <a:srcRect b="12642"/>
          <a:stretch>
            <a:fillRect/>
          </a:stretch>
        </p:blipFill>
        <p:spPr bwMode="auto">
          <a:xfrm>
            <a:off x="6357950" y="3703347"/>
            <a:ext cx="2500330" cy="2899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 flipH="1">
            <a:off x="0" y="2428868"/>
            <a:ext cx="3214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Segoe Print" pitchFamily="2" charset="0"/>
              </a:rPr>
              <a:t>Подготовительные к школе  группы №3,10, 14</a:t>
            </a:r>
            <a:endParaRPr lang="ru-RU" sz="2000" b="1" dirty="0">
              <a:solidFill>
                <a:srgbClr val="7030A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4929190" y="0"/>
            <a:ext cx="3714776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>
                <a:solidFill>
                  <a:srgbClr val="7030A0"/>
                </a:solidFill>
                <a:latin typeface="Segoe Print" pitchFamily="2" charset="0"/>
                <a:ea typeface="+mj-ea"/>
                <a:cs typeface="+mj-cs"/>
              </a:rPr>
              <a:t>Цели и </a:t>
            </a: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  <a:ea typeface="+mj-ea"/>
                <a:cs typeface="+mj-cs"/>
              </a:rPr>
              <a:t>задачи:</a:t>
            </a: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7522" y="714356"/>
            <a:ext cx="57864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charset="0"/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Segoe Print" pitchFamily="2" charset="0"/>
              </a:rPr>
              <a:t>Цель:</a:t>
            </a:r>
            <a:r>
              <a:rPr lang="ru-RU" sz="2400" b="1" i="1" dirty="0" smtClean="0">
                <a:solidFill>
                  <a:srgbClr val="C00000"/>
                </a:solidFill>
                <a:latin typeface="Segoe Script" pitchFamily="34" charset="0"/>
              </a:rPr>
              <a:t> </a:t>
            </a:r>
            <a:r>
              <a:rPr lang="ru-RU" sz="2400" dirty="0" smtClean="0">
                <a:solidFill>
                  <a:srgbClr val="00487E"/>
                </a:solidFill>
                <a:latin typeface="Candara" pitchFamily="34" charset="0"/>
              </a:rPr>
              <a:t>создание благоприятных условий для прогулок в зимний период на территории дошкольной организации, повышения двигательной активности воспитанников в условиях детского сада</a:t>
            </a:r>
          </a:p>
        </p:txBody>
      </p:sp>
      <p:sp>
        <p:nvSpPr>
          <p:cNvPr id="11270" name="AutoShape 6" descr="https://catherineasquithgallery.com/uploads/posts/2021-02/1612749902_39-p-fon-dlya-prezentatsii-goluboi-novogodnii-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2370618"/>
            <a:ext cx="8572528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  <a:latin typeface="Segoe Print" pitchFamily="2" charset="0"/>
              </a:rPr>
              <a:t>Задачи: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>
                <a:solidFill>
                  <a:srgbClr val="00487E"/>
                </a:solidFill>
                <a:latin typeface="Candara" pitchFamily="34" charset="0"/>
              </a:rPr>
              <a:t> </a:t>
            </a:r>
            <a:r>
              <a:rPr lang="ru-RU" sz="2400" dirty="0" smtClean="0">
                <a:solidFill>
                  <a:srgbClr val="00487E"/>
                </a:solidFill>
                <a:latin typeface="Candara" pitchFamily="34" charset="0"/>
              </a:rPr>
              <a:t>создание </a:t>
            </a:r>
            <a:r>
              <a:rPr lang="ru-RU" sz="2400" dirty="0">
                <a:solidFill>
                  <a:srgbClr val="00487E"/>
                </a:solidFill>
                <a:latin typeface="Candara" pitchFamily="34" charset="0"/>
              </a:rPr>
              <a:t>условий для воспитательно-образовательной деятельности с детьми в зимний период;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>
                <a:solidFill>
                  <a:srgbClr val="00487E"/>
                </a:solidFill>
                <a:latin typeface="Candara" pitchFamily="34" charset="0"/>
              </a:rPr>
              <a:t> </a:t>
            </a:r>
            <a:r>
              <a:rPr lang="ru-RU" sz="2400" dirty="0" smtClean="0">
                <a:solidFill>
                  <a:srgbClr val="00487E"/>
                </a:solidFill>
                <a:latin typeface="Candara" pitchFamily="34" charset="0"/>
              </a:rPr>
              <a:t>повышение </a:t>
            </a:r>
            <a:r>
              <a:rPr lang="ru-RU" sz="2400" dirty="0">
                <a:solidFill>
                  <a:srgbClr val="00487E"/>
                </a:solidFill>
                <a:latin typeface="Candara" pitchFamily="34" charset="0"/>
              </a:rPr>
              <a:t>двигательной активности детей дошкольного возраста на прогулочных участках в зимнее время;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>
                <a:solidFill>
                  <a:srgbClr val="00487E"/>
                </a:solidFill>
                <a:latin typeface="Candara" pitchFamily="34" charset="0"/>
              </a:rPr>
              <a:t> </a:t>
            </a:r>
            <a:r>
              <a:rPr lang="ru-RU" sz="2400" dirty="0" smtClean="0">
                <a:solidFill>
                  <a:srgbClr val="00487E"/>
                </a:solidFill>
                <a:latin typeface="Candara" pitchFamily="34" charset="0"/>
              </a:rPr>
              <a:t>выявление </a:t>
            </a:r>
            <a:r>
              <a:rPr lang="ru-RU" sz="2400" dirty="0">
                <a:solidFill>
                  <a:srgbClr val="00487E"/>
                </a:solidFill>
                <a:latin typeface="Candara" pitchFamily="34" charset="0"/>
              </a:rPr>
              <a:t>и распространение лучшего опыта работы педагогических коллективов по организации физкультурно-спортивной и оздоровительной работы на прогулке в зимнее время;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487E"/>
                </a:solidFill>
                <a:latin typeface="Candara" pitchFamily="34" charset="0"/>
              </a:rPr>
              <a:t> </a:t>
            </a:r>
            <a:r>
              <a:rPr lang="ru-RU" sz="2400" dirty="0">
                <a:solidFill>
                  <a:srgbClr val="00487E"/>
                </a:solidFill>
                <a:latin typeface="Candara" pitchFamily="34" charset="0"/>
              </a:rPr>
              <a:t>формирование культуры здорового образа жизни у детей дошкольного возраста.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endParaRPr lang="ru-RU" sz="2400" dirty="0" smtClean="0">
              <a:solidFill>
                <a:srgbClr val="2C6AB6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F:\КОНКУРС ЗИМНИХ ПЛОЩАДОК_2022\зимняя площадка_фото\11_6.JPG"/>
          <p:cNvPicPr>
            <a:picLocks noChangeAspect="1" noChangeArrowheads="1"/>
          </p:cNvPicPr>
          <p:nvPr/>
        </p:nvPicPr>
        <p:blipFill>
          <a:blip r:embed="rId3" cstate="email"/>
          <a:srcRect t="22000" b="5185"/>
          <a:stretch>
            <a:fillRect/>
          </a:stretch>
        </p:blipFill>
        <p:spPr bwMode="auto">
          <a:xfrm>
            <a:off x="6000760" y="3571876"/>
            <a:ext cx="2857520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F:\КОНКУРС ЗИМНИХ ПЛОЩАДОК_2022\зимняя площадка_фото\11_4.JPG"/>
          <p:cNvPicPr>
            <a:picLocks noChangeAspect="1" noChangeArrowheads="1"/>
          </p:cNvPicPr>
          <p:nvPr/>
        </p:nvPicPr>
        <p:blipFill>
          <a:blip r:embed="rId4" cstate="email">
            <a:lum contrast="20000"/>
          </a:blip>
          <a:srcRect b="20408"/>
          <a:stretch>
            <a:fillRect/>
          </a:stretch>
        </p:blipFill>
        <p:spPr bwMode="auto">
          <a:xfrm>
            <a:off x="357158" y="339036"/>
            <a:ext cx="2615230" cy="294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F:\КОНКУРС ЗИМНИХ ПЛОЩАДОК_2022\зимняя площадка_фото\11_5.JPG"/>
          <p:cNvPicPr>
            <a:picLocks noChangeAspect="1" noChangeArrowheads="1"/>
          </p:cNvPicPr>
          <p:nvPr/>
        </p:nvPicPr>
        <p:blipFill>
          <a:blip r:embed="rId5" cstate="email"/>
          <a:srcRect t="13669" r="11073" b="20922"/>
          <a:stretch>
            <a:fillRect/>
          </a:stretch>
        </p:blipFill>
        <p:spPr bwMode="auto">
          <a:xfrm>
            <a:off x="357158" y="3571876"/>
            <a:ext cx="2857520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F:\КОНКУРС ЗИМНИХ ПЛОЩАДОК_2022\зимняя площадка_фото\11_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28992" y="357166"/>
            <a:ext cx="2214578" cy="2870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F:\КОНКУРС ЗИМНИХ ПЛОЩАДОК_2022\зимняя площадка_фото\8.JPG"/>
          <p:cNvPicPr>
            <a:picLocks noChangeAspect="1" noChangeArrowheads="1"/>
          </p:cNvPicPr>
          <p:nvPr/>
        </p:nvPicPr>
        <p:blipFill>
          <a:blip r:embed="rId7" cstate="email">
            <a:lum contrast="20000"/>
          </a:blip>
          <a:srcRect/>
          <a:stretch>
            <a:fillRect/>
          </a:stretch>
        </p:blipFill>
        <p:spPr bwMode="auto">
          <a:xfrm>
            <a:off x="6143636" y="428604"/>
            <a:ext cx="2469218" cy="278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 descr="F:\КОНКУРС ЗИМНИХ ПЛОЩАДОК_2022\зимняя площадка_фото\8_1.JPG"/>
          <p:cNvPicPr>
            <a:picLocks noChangeAspect="1" noChangeArrowheads="1"/>
          </p:cNvPicPr>
          <p:nvPr/>
        </p:nvPicPr>
        <p:blipFill>
          <a:blip r:embed="rId8" cstate="email"/>
          <a:srcRect l="20206" t="7313"/>
          <a:stretch>
            <a:fillRect/>
          </a:stretch>
        </p:blipFill>
        <p:spPr bwMode="auto">
          <a:xfrm>
            <a:off x="3571868" y="3571876"/>
            <a:ext cx="2143140" cy="3018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https://upload2.schoolrm.ru/resize_cache/2189408/c3bed4c46e3bebf9034448fed65e7b8e/iblock/b9b/b9bb36528ebc04eb519b1497d0a0a2f9/IMG_f83ec6902b7042a60d61de6682e9722e_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19577" r="33434" b="27030"/>
          <a:stretch/>
        </p:blipFill>
        <p:spPr bwMode="auto">
          <a:xfrm flipH="1">
            <a:off x="171553" y="216711"/>
            <a:ext cx="468052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upload2.schoolrm.ru/resize_cache/2189422/c3bed4c46e3bebf9034448fed65e7b8e/iblock/47a/47a0f8898084f1f96f64bdbd7ed42d94/IMG_3785cf8fef72885004e19a0469265603_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5413" t="20911" r="36263" b="21847"/>
          <a:stretch/>
        </p:blipFill>
        <p:spPr bwMode="auto">
          <a:xfrm flipH="1">
            <a:off x="5085479" y="216711"/>
            <a:ext cx="382511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9071"/>
          <a:stretch/>
        </p:blipFill>
        <p:spPr>
          <a:xfrm flipH="1">
            <a:off x="4877824" y="3432504"/>
            <a:ext cx="3885934" cy="317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s://upload2.schoolrm.ru/resize_cache/2189442/c3bed4c46e3bebf9034448fed65e7b8e/iblock/5e2/5e2cb1034dd340f5a9bddc2408b6c362/IMG_824c5d2b42f3b337a44bb310cc641902_V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357562"/>
            <a:ext cx="4233588" cy="3175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5629884" y="30596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Клюшки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078691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3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280" r="-3171" b="-2480"/>
          <a:stretch/>
        </p:blipFill>
        <p:spPr>
          <a:xfrm>
            <a:off x="323528" y="188640"/>
            <a:ext cx="3888432" cy="6347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https://upload2.schoolrm.ru/resize_cache/2189440/c3bed4c46e3bebf9034448fed65e7b8e/iblock/2e4/2e4ee440565efda586d1db6d0ddb3601/IMG_3f24b780e9a37a15149af45e713829e4_V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31379" t="19615" r="35029" b="15920"/>
          <a:stretch/>
        </p:blipFill>
        <p:spPr bwMode="auto">
          <a:xfrm>
            <a:off x="4427984" y="188640"/>
            <a:ext cx="4343139" cy="6251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flipH="1">
            <a:off x="899592" y="653737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Лыжи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5436096" y="651302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Мячи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9756915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https://upload2.schoolrm.ru/resize_cache/2189402/c3bed4c46e3bebf9034448fed65e7b8e/iblock/16f/16f67e9b8dd92f78f8ca298da94090e2/IMG_ff9520c07df109fbf40dfe8130b69ee0_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36714" r="18545" b="10004"/>
          <a:stretch/>
        </p:blipFill>
        <p:spPr bwMode="auto">
          <a:xfrm>
            <a:off x="222849" y="373583"/>
            <a:ext cx="4129163" cy="6213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2.schoolrm.ru/resize_cache/2194233/c3bed4c46e3bebf9034448fed65e7b8e/iblock/e01/e019fddf80fb3e0ba6dc75b958c34edd/IMG_0afa71c565b5a6a11580153ded871f47_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937"/>
          <a:stretch/>
        </p:blipFill>
        <p:spPr bwMode="auto">
          <a:xfrm>
            <a:off x="4702670" y="347788"/>
            <a:ext cx="4090672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5508104" y="425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Снегомеры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014412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314740" y="359359"/>
            <a:ext cx="4226175" cy="563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https://upload2.schoolrm.ru/resize_cache/2194232/c3bed4c46e3bebf9034448fed65e7b8e/iblock/30c/30cc156450bfff294dfab3cee561c2cc/IMG_03057172c42e3af44acd84854f593b38_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1169" t="6988" r="3850" b="1288"/>
          <a:stretch/>
        </p:blipFill>
        <p:spPr bwMode="auto">
          <a:xfrm>
            <a:off x="4860530" y="908720"/>
            <a:ext cx="3882216" cy="5587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899592" y="621280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Носилки </a:t>
            </a:r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для снега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5433486" y="36806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Лопатки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0956185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07704" y="186653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i="1" dirty="0">
                <a:solidFill>
                  <a:srgbClr val="C00000"/>
                </a:solidFill>
                <a:latin typeface="Segoe Script" pitchFamily="34" charset="0"/>
              </a:rPr>
              <a:t>Во всех группах имеется наличие</a:t>
            </a:r>
            <a:br>
              <a:rPr lang="ru-RU" sz="2400" b="1" i="1" dirty="0">
                <a:solidFill>
                  <a:srgbClr val="C00000"/>
                </a:solidFill>
                <a:latin typeface="Segoe Script" pitchFamily="34" charset="0"/>
              </a:rPr>
            </a:br>
            <a:r>
              <a:rPr lang="ru-RU" sz="2400" b="1" i="1" dirty="0">
                <a:solidFill>
                  <a:srgbClr val="C00000"/>
                </a:solidFill>
                <a:latin typeface="Segoe Script" pitchFamily="34" charset="0"/>
              </a:rPr>
              <a:t>необходимого спортивного и игрового инвентаря: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627784" y="1386982"/>
            <a:ext cx="6336704" cy="53501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1. Подвижные игры: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Маски, шапочки с изображением птиц, животных к данной подвижной игре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Нагрудные подвязки с изображением транспорта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Вожжи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i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Предметы для народных подвижных игр: платочки, косынки, кушак.</a:t>
            </a:r>
            <a:endParaRPr lang="ru-RU" sz="1400" b="1" dirty="0" smtClean="0">
              <a:solidFill>
                <a:srgbClr val="00487E"/>
              </a:solidFill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Шнур с мешочком на конце (для игры «Рыбалка»)</a:t>
            </a:r>
          </a:p>
          <a:p>
            <a:pPr>
              <a:buFont typeface="Arial" pitchFamily="34" charset="0"/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2. Спортивные игры</a:t>
            </a:r>
            <a:r>
              <a:rPr lang="ru-RU" sz="1400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i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Клюшки, шайба, шлем вратаря </a:t>
            </a:r>
            <a:endParaRPr lang="ru-RU" sz="1400" b="1" dirty="0" smtClean="0">
              <a:solidFill>
                <a:srgbClr val="00487E"/>
              </a:solidFill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Санки (2-4 шт.)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Обручи пластмассовые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Кегли</a:t>
            </a:r>
          </a:p>
          <a:p>
            <a:pPr>
              <a:buFont typeface="Arial" pitchFamily="34" charset="0"/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3. Развитие основных видов движения: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err="1" smtClean="0">
                <a:solidFill>
                  <a:srgbClr val="00487E"/>
                </a:solidFill>
                <a:latin typeface="Candara" panose="020E0502030303020204" pitchFamily="34" charset="0"/>
              </a:rPr>
              <a:t>Кольцеброс</a:t>
            </a: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 с кольцами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Мишени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Набивные мячи (диаметр 6-10 см)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Подвесные колокольчики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Шнур для зрительного ориентира</a:t>
            </a:r>
          </a:p>
          <a:p>
            <a:pPr>
              <a:buFont typeface="Arial" pitchFamily="34" charset="0"/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4. Самостоятельная двигательная деятельность: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Доски для скатывания с горы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Шагомеры</a:t>
            </a:r>
          </a:p>
          <a:p>
            <a:endParaRPr lang="ru-RU" dirty="0"/>
          </a:p>
        </p:txBody>
      </p:sp>
      <p:pic>
        <p:nvPicPr>
          <p:cNvPr id="14344" name="Picture 8" descr="https://detsad-shop.ru/images/detailed/78/4831.9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9645" l="0" r="98400">
                        <a14:foregroundMark x1="23467" y1="6394" x2="93600" y2="5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439" y="3284984"/>
            <a:ext cx="2987309" cy="22424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03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17" y="4751095"/>
            <a:ext cx="2395467" cy="1948793"/>
          </a:xfrm>
          <a:prstGeom prst="rect">
            <a:avLst/>
          </a:prstGeom>
        </p:spPr>
      </p:pic>
      <p:pic>
        <p:nvPicPr>
          <p:cNvPr id="14350" name="Picture 14" descr="https://241004.selcdn.ru/baumaster69/6429/ledyanki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9926" b="89926" l="3778" r="9455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88" y="2845499"/>
            <a:ext cx="2724406" cy="2043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667" y="135835"/>
            <a:ext cx="1771058" cy="280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8480766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https://st49.stpulscen.ru/images/product/262/354/929_big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5116" b="95194" l="1900" r="964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33913">
            <a:off x="-245144" y="177702"/>
            <a:ext cx="2898610" cy="18696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ghtoys.ru/userfls/shop/large/14/132616_u744-sanki-ledyanki-kruglye-d-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3617" b="96915" l="4800" r="9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25" y="2188233"/>
            <a:ext cx="2527409" cy="2375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motsa.ru/wa-data/public/shop/products/28/15/31528/images/44762/44762.97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2253" y="4053571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1770" b="100000" l="332" r="98176">
                        <a14:foregroundMark x1="23051" y1="55310" x2="24876" y2="72124"/>
                        <a14:foregroundMark x1="76949" y1="59513" x2="76783" y2="72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0400593">
            <a:off x="1913796" y="3734385"/>
            <a:ext cx="3275158" cy="2455011"/>
          </a:xfrm>
          <a:prstGeom prst="rect">
            <a:avLst/>
          </a:prstGeom>
        </p:spPr>
      </p:pic>
      <p:pic>
        <p:nvPicPr>
          <p:cNvPr id="20486" name="Picture 6" descr="https://listok-perm.ru/image/cache/data/product/298321-800x800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5500" b="96375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185" y="148386"/>
            <a:ext cx="1694933" cy="1694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s://images.ru.prom.st/701951376_w200_h200_abriko-9334-kegli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98995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3516" y="3043718"/>
            <a:ext cx="1673574" cy="1947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s://toyray.ru/upload/iblock/195/19575d8639fe0669549253ce1280d1ff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9733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267051">
            <a:off x="1984579" y="469335"/>
            <a:ext cx="2824299" cy="3168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backgroundRemoval t="0" b="99822" l="0" r="98163">
                        <a14:foregroundMark x1="15223" y1="66904" x2="15223" y2="73665"/>
                        <a14:foregroundMark x1="59318" y1="88790" x2="65092" y2="91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635" y="51022"/>
            <a:ext cx="3106638" cy="45824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backgroundRemoval t="1285" b="97859" l="1218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5" y="5072288"/>
            <a:ext cx="2304011" cy="16377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381773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83768" y="167922"/>
            <a:ext cx="6497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>
                <a:solidFill>
                  <a:srgbClr val="7030A0"/>
                </a:solidFill>
                <a:latin typeface="Segoe Print" pitchFamily="2" charset="0"/>
              </a:rPr>
              <a:t>Безопасность и практичность используемого спортивного </a:t>
            </a: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</a:rPr>
              <a:t>оборудования</a:t>
            </a:r>
            <a:endParaRPr lang="ru-RU" sz="2800" b="1" i="1" dirty="0">
              <a:solidFill>
                <a:srgbClr val="7030A0"/>
              </a:solidFill>
              <a:latin typeface="Segoe Print" pitchFamily="2" charset="0"/>
            </a:endParaRPr>
          </a:p>
        </p:txBody>
      </p:sp>
      <p:pic>
        <p:nvPicPr>
          <p:cNvPr id="8194" name="Picture 2" descr="https://upload2.schoolrm.ru/resize_cache/2189467/c3bed4c46e3bebf9034448fed65e7b8e/iblock/9a4/9a42eef3c3c299ba49e37685f4ef2bd6/IMG_6b90bc50405acddb9797e239468e6506_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1" b="-2724"/>
          <a:stretch/>
        </p:blipFill>
        <p:spPr bwMode="auto">
          <a:xfrm>
            <a:off x="251520" y="1196752"/>
            <a:ext cx="3985229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pload2.schoolrm.ru/resize_cache/2189468/c3bed4c46e3bebf9034448fed65e7b8e/iblock/bd8/bd8b00516bd40266f3f6d85fcbd15a80/IMG_1625634293b500de327670f9b807bcb1_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4750" r="35148" b="21397"/>
          <a:stretch/>
        </p:blipFill>
        <p:spPr bwMode="auto">
          <a:xfrm>
            <a:off x="4716016" y="1786443"/>
            <a:ext cx="4037096" cy="4737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6149016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https://upload2.schoolrm.ru/resize_cache/2194238/c3bed4c46e3bebf9034448fed65e7b8e/iblock/f22/f2238669ace86c7dfd18a68925b84ee4/IMG_60184b4603e6e9776a8f93a14f4d6bd6_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0283" r="14307"/>
          <a:stretch/>
        </p:blipFill>
        <p:spPr bwMode="auto">
          <a:xfrm>
            <a:off x="395900" y="198461"/>
            <a:ext cx="3528391" cy="625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upload2.schoolrm.ru/resize_cache/2189435/c3bed4c46e3bebf9034448fed65e7b8e/iblock/d90/d9000f76b98ae9ad0978f3613ad493be/IMG_48a5b01e8fe1f7b7d2fb8f996a4a9707_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32811" t="24115" b="2256"/>
          <a:stretch/>
        </p:blipFill>
        <p:spPr bwMode="auto">
          <a:xfrm>
            <a:off x="4357686" y="285728"/>
            <a:ext cx="4296308" cy="6277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99732">
                        <a14:foregroundMark x1="30522" y1="39468" x2="33066" y2="61554"/>
                        <a14:foregroundMark x1="26372" y1="39468" x2="26372" y2="48057"/>
                        <a14:foregroundMark x1="20214" y1="58487" x2="28648" y2="56646"/>
                        <a14:foregroundMark x1="46051" y1="68303" x2="86212" y2="32924"/>
                        <a14:foregroundMark x1="68541" y1="29857" x2="76707" y2="28016"/>
                        <a14:foregroundMark x1="41767" y1="20859" x2="39357" y2="25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504" y="4293096"/>
            <a:ext cx="3299998" cy="21602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57818" y="1142984"/>
            <a:ext cx="342905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Segoe Print" pitchFamily="2" charset="0"/>
                <a:ea typeface="Times New Roman" panose="02020603050405020304" pitchFamily="18" charset="0"/>
              </a:rPr>
              <a:t>В МАДОУ «</a:t>
            </a:r>
            <a:r>
              <a:rPr lang="ru-RU" sz="1600" b="1" dirty="0" err="1" smtClean="0">
                <a:solidFill>
                  <a:srgbClr val="7030A0"/>
                </a:solidFill>
                <a:latin typeface="Segoe Print" pitchFamily="2" charset="0"/>
                <a:ea typeface="Times New Roman" panose="02020603050405020304" pitchFamily="18" charset="0"/>
              </a:rPr>
              <a:t>Црр</a:t>
            </a:r>
            <a:r>
              <a:rPr lang="ru-RU" sz="1600" b="1" dirty="0" smtClean="0">
                <a:solidFill>
                  <a:srgbClr val="7030A0"/>
                </a:solidFill>
                <a:latin typeface="Segoe Print" pitchFamily="2" charset="0"/>
                <a:ea typeface="Times New Roman" panose="02020603050405020304" pitchFamily="18" charset="0"/>
              </a:rPr>
              <a:t> – детский сад №90» при </a:t>
            </a:r>
            <a:r>
              <a:rPr lang="ru-RU" sz="1600" b="1" dirty="0">
                <a:solidFill>
                  <a:srgbClr val="7030A0"/>
                </a:solidFill>
                <a:latin typeface="Segoe Print" pitchFamily="2" charset="0"/>
                <a:ea typeface="Times New Roman" panose="02020603050405020304" pitchFamily="18" charset="0"/>
              </a:rPr>
              <a:t>проведении физкультурно-спортивно</a:t>
            </a:r>
            <a:r>
              <a:rPr lang="ru-RU" b="1" dirty="0">
                <a:solidFill>
                  <a:srgbClr val="7030A0"/>
                </a:solidFill>
                <a:latin typeface="Segoe Print" pitchFamily="2" charset="0"/>
                <a:ea typeface="Times New Roman" panose="02020603050405020304" pitchFamily="18" charset="0"/>
              </a:rPr>
              <a:t>й </a:t>
            </a:r>
            <a:r>
              <a:rPr lang="ru-RU" b="1" dirty="0" smtClean="0">
                <a:solidFill>
                  <a:srgbClr val="7030A0"/>
                </a:solidFill>
                <a:latin typeface="Segoe Print" pitchFamily="2" charset="0"/>
                <a:ea typeface="Times New Roman" panose="02020603050405020304" pitchFamily="18" charset="0"/>
              </a:rPr>
              <a:t>работы обеспечивается соблюдение </a:t>
            </a:r>
            <a:r>
              <a:rPr lang="ru-RU" b="1" dirty="0">
                <a:solidFill>
                  <a:srgbClr val="7030A0"/>
                </a:solidFill>
                <a:latin typeface="Segoe Print" pitchFamily="2" charset="0"/>
                <a:ea typeface="Times New Roman" panose="02020603050405020304" pitchFamily="18" charset="0"/>
              </a:rPr>
              <a:t>техники безопасности </a:t>
            </a:r>
            <a:r>
              <a:rPr lang="ru-RU" b="1" dirty="0" smtClean="0">
                <a:solidFill>
                  <a:srgbClr val="7030A0"/>
                </a:solidFill>
                <a:latin typeface="Segoe Print" pitchFamily="2" charset="0"/>
                <a:ea typeface="Times New Roman" panose="02020603050405020304" pitchFamily="18" charset="0"/>
              </a:rPr>
              <a:t>.</a:t>
            </a:r>
            <a:endParaRPr lang="ru-RU" b="1" dirty="0">
              <a:solidFill>
                <a:srgbClr val="7030A0"/>
              </a:solidFill>
              <a:latin typeface="Segoe Print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611560" y="653737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Горки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096372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4" name="Picture 4" descr="https://upload2.schoolrm.ru/resize_cache/2195310/c3bed4c46e3bebf9034448fed65e7b8e/iblock/c60/c603c03803efa90134b0bb6ad4346c90/IMG_1b640dc0e1dd8ec29b2d675a8d4160e8_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57166"/>
            <a:ext cx="4214841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9058" y="2000240"/>
            <a:ext cx="4784041" cy="441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9070853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2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2786034" y="-63830"/>
            <a:ext cx="6286544" cy="1714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>
                <a:solidFill>
                  <a:srgbClr val="7030A0"/>
                </a:solidFill>
                <a:latin typeface="Segoe Print" pitchFamily="2" charset="0"/>
                <a:ea typeface="+mj-ea"/>
                <a:cs typeface="+mj-cs"/>
              </a:rPr>
              <a:t>Состояние территории дошкольной образовательной организации:</a:t>
            </a:r>
          </a:p>
        </p:txBody>
      </p:sp>
      <p:sp>
        <p:nvSpPr>
          <p:cNvPr id="11270" name="AutoShape 6" descr="https://catherineasquithgallery.com/uploads/posts/2021-02/1612749902_39-p-fon-dlya-prezentatsii-goluboi-novogodnii-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IMG-20210220-WA0001.jpg"/>
          <p:cNvPicPr>
            <a:picLocks noChangeAspect="1"/>
          </p:cNvPicPr>
          <p:nvPr/>
        </p:nvPicPr>
        <p:blipFill>
          <a:blip r:embed="rId3" cstate="email">
            <a:lum bright="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214290"/>
            <a:ext cx="2357454" cy="176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20210129_082250.jpg"/>
          <p:cNvPicPr>
            <a:picLocks noChangeAspect="1"/>
          </p:cNvPicPr>
          <p:nvPr/>
        </p:nvPicPr>
        <p:blipFill>
          <a:blip r:embed="rId4" cstate="email">
            <a:lum bright="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94962" y="2465633"/>
            <a:ext cx="2678926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2022-01-24_13-14-59_89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 rot="20532080">
            <a:off x="3064898" y="2263853"/>
            <a:ext cx="2648874" cy="1795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2022-01-24_13-15-04_326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550847">
            <a:off x="4370717" y="4160988"/>
            <a:ext cx="2562428" cy="177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Users\A\AppData\Local\Temp\7zO006EA1A4\IMG_20200221_094344.jpg"/>
          <p:cNvPicPr>
            <a:picLocks noChangeAspect="1" noChangeArrowheads="1"/>
          </p:cNvPicPr>
          <p:nvPr/>
        </p:nvPicPr>
        <p:blipFill>
          <a:blip r:embed="rId7" cstate="email">
            <a:lum bright="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14282" y="2357430"/>
            <a:ext cx="2286016" cy="3347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2022-01-24_13-14-55_395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551201">
            <a:off x="1893640" y="3925320"/>
            <a:ext cx="2713515" cy="1874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20522082" flipH="1">
            <a:off x="2425638" y="5938702"/>
            <a:ext cx="193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487E"/>
                </a:solidFill>
                <a:latin typeface="Segoe Script" panose="020B0504020000000003" pitchFamily="34" charset="0"/>
              </a:rPr>
              <a:t>Поребрики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522082" flipH="1">
            <a:off x="4412754" y="6184631"/>
            <a:ext cx="193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487E"/>
                </a:solidFill>
                <a:latin typeface="Segoe Script" panose="020B0504020000000003" pitchFamily="34" charset="0"/>
              </a:rPr>
              <a:t>Отмостка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46517" y="5867996"/>
            <a:ext cx="1931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Обозначение </a:t>
            </a:r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опасных мест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6236241" y="1682820"/>
            <a:ext cx="262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Отсутствие </a:t>
            </a:r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скользких дорожек</a:t>
            </a:r>
          </a:p>
        </p:txBody>
      </p:sp>
      <p:sp>
        <p:nvSpPr>
          <p:cNvPr id="18" name="TextBox 17"/>
          <p:cNvSpPr txBox="1"/>
          <p:nvPr/>
        </p:nvSpPr>
        <p:spPr>
          <a:xfrm rot="20522082" flipH="1">
            <a:off x="2796815" y="1625419"/>
            <a:ext cx="2531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Отсутствие </a:t>
            </a:r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сосулек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A\Desktop\ПЛАНЫ ФИЗРА\ЗИМНЯЯ СПОРТ. ПЛОЩАДКА\СПОРТПЛОЩАДКА_2024\СПРАВКА_ТРАВМАТИЗМ\справка_травматизм_Страница_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7" y="729030"/>
            <a:ext cx="4183234" cy="5914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A\Desktop\ПЛАНЫ ФИЗРА\ЗИМНЯЯ СПОРТ. ПЛОЩАДКА\СПОРТПЛОЩАДКА_2024\СПРАВКА_ТРАВМАТИЗМ\справка_травматизм_Страница_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214290"/>
            <a:ext cx="4244136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A\Desktop\ПЛАНЫ ФИЗРА\ЗИМНЯЯ СПОРТ. ПЛОЩАДКА\СПОРТПЛОЩАДКА_2024\СПРАВКА_ТРАВМАТИЗМ\справка_травматизм_Страница_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6" y="285728"/>
            <a:ext cx="4193613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\Desktop\ПЛАНЫ ФИЗРА\ЗИМНЯЯ СПОРТ. ПЛОЩАДКА\СПОРТПЛОЩАДКА_2024\СПРАВКА_ТРАВМАТИЗМ\справка_травматизм_Страница_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642918"/>
            <a:ext cx="4214842" cy="5959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3711682" y="2508749"/>
            <a:ext cx="5037028" cy="3777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493814" y="3571876"/>
            <a:ext cx="2798522" cy="2994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362728" y="214290"/>
            <a:ext cx="2989256" cy="315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500430" y="214290"/>
            <a:ext cx="56435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200" b="1" i="1" dirty="0" smtClean="0">
                <a:solidFill>
                  <a:srgbClr val="7030A0"/>
                </a:solidFill>
                <a:latin typeface="Segoe Print" pitchFamily="2" charset="0"/>
              </a:rPr>
              <a:t>Наши спортивные праздники</a:t>
            </a:r>
            <a:endParaRPr lang="ru-RU" sz="3200" b="1" i="1" dirty="0">
              <a:solidFill>
                <a:srgbClr val="7030A0"/>
              </a:solidFill>
              <a:latin typeface="Segoe Print" pitchFamily="2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00430" y="1357298"/>
            <a:ext cx="5643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</a:rPr>
              <a:t>Городской День здоровья</a:t>
            </a:r>
            <a:endParaRPr lang="ru-RU" sz="2800" b="1" i="1" dirty="0">
              <a:solidFill>
                <a:srgbClr val="7030A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244081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89884" y="531629"/>
            <a:ext cx="5436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7030A0"/>
                </a:solidFill>
                <a:latin typeface="Segoe Print" pitchFamily="2" charset="0"/>
                <a:cs typeface="Times New Roman" pitchFamily="18" charset="0"/>
              </a:rPr>
              <a:t>Для здоровья важен спорт,</a:t>
            </a:r>
          </a:p>
          <a:p>
            <a:pPr algn="ctr"/>
            <a:r>
              <a:rPr lang="ru-RU" sz="2400" b="1" i="1" dirty="0">
                <a:solidFill>
                  <a:srgbClr val="7030A0"/>
                </a:solidFill>
                <a:latin typeface="Segoe Print" pitchFamily="2" charset="0"/>
                <a:cs typeface="Times New Roman" pitchFamily="18" charset="0"/>
              </a:rPr>
              <a:t>Чтоб болезням дать отпор.</a:t>
            </a:r>
          </a:p>
          <a:p>
            <a:pPr algn="ctr"/>
            <a:r>
              <a:rPr lang="ru-RU" sz="2400" b="1" i="1" dirty="0">
                <a:solidFill>
                  <a:srgbClr val="7030A0"/>
                </a:solidFill>
                <a:latin typeface="Segoe Print" pitchFamily="2" charset="0"/>
                <a:cs typeface="Times New Roman" pitchFamily="18" charset="0"/>
              </a:rPr>
              <a:t>Нужно спортом заниматься,</a:t>
            </a:r>
          </a:p>
          <a:p>
            <a:pPr algn="ctr"/>
            <a:r>
              <a:rPr lang="ru-RU" sz="2400" b="1" i="1" dirty="0">
                <a:solidFill>
                  <a:srgbClr val="7030A0"/>
                </a:solidFill>
                <a:latin typeface="Segoe Print" pitchFamily="2" charset="0"/>
                <a:cs typeface="Times New Roman" pitchFamily="18" charset="0"/>
              </a:rPr>
              <a:t>И здоровым оставаться!</a:t>
            </a:r>
          </a:p>
        </p:txBody>
      </p:sp>
      <p:pic>
        <p:nvPicPr>
          <p:cNvPr id="21506" name="Picture 2" descr="https://upload2.schoolrm.ru/resize_cache/2189430/c3bed4c46e3bebf9034448fed65e7b8e/iblock/357/357dc9d157dd6611c483e2d7a2ca3d1d/IMG_c8aa65383710ef6b0db08492215b3294_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38"/>
          <a:stretch/>
        </p:blipFill>
        <p:spPr bwMode="auto">
          <a:xfrm>
            <a:off x="179512" y="294384"/>
            <a:ext cx="3679218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4810" y="2571744"/>
            <a:ext cx="452381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4" descr="https://prostohobby.ru/img/offers/4c/76/1@lg.jpg?pqeqx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685" b="100000" l="0" r="9848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33" y="3884632"/>
            <a:ext cx="2947287" cy="2794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857620" y="6072206"/>
            <a:ext cx="5286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i="1" dirty="0" smtClean="0">
                <a:solidFill>
                  <a:srgbClr val="7030A0"/>
                </a:solidFill>
                <a:latin typeface="Segoe Print" pitchFamily="2" charset="0"/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  <a:latin typeface="Segoe Print" pitchFamily="2" charset="0"/>
              </a:rPr>
              <a:t>Зимний спортивный праздник</a:t>
            </a:r>
            <a:endParaRPr lang="ru-RU" sz="3200" b="1" i="1" dirty="0">
              <a:solidFill>
                <a:srgbClr val="7030A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4946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6643702" y="2500306"/>
            <a:ext cx="2286017" cy="1721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4">
            <a:lum bright="20000" contrast="30000"/>
          </a:blip>
          <a:srcRect/>
          <a:stretch>
            <a:fillRect/>
          </a:stretch>
        </p:blipFill>
        <p:spPr bwMode="auto">
          <a:xfrm>
            <a:off x="214282" y="2357430"/>
            <a:ext cx="1877045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5">
            <a:lum bright="20000" contrast="30000"/>
          </a:blip>
          <a:srcRect/>
          <a:stretch>
            <a:fillRect/>
          </a:stretch>
        </p:blipFill>
        <p:spPr bwMode="auto">
          <a:xfrm>
            <a:off x="6858016" y="214290"/>
            <a:ext cx="207170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6">
            <a:lum bright="20000" contrast="30000"/>
          </a:blip>
          <a:srcRect/>
          <a:stretch>
            <a:fillRect/>
          </a:stretch>
        </p:blipFill>
        <p:spPr bwMode="auto">
          <a:xfrm>
            <a:off x="142844" y="214290"/>
            <a:ext cx="1928826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7" cstate="email"/>
          <a:stretch>
            <a:fillRect/>
          </a:stretch>
        </p:blipFill>
        <p:spPr bwMode="auto">
          <a:xfrm>
            <a:off x="2786050" y="4000504"/>
            <a:ext cx="3333775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email"/>
          <a:stretch>
            <a:fillRect/>
          </a:stretch>
        </p:blipFill>
        <p:spPr bwMode="auto">
          <a:xfrm>
            <a:off x="2285984" y="571481"/>
            <a:ext cx="4214842" cy="3173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lum bright="10000" contrast="20000"/>
          </a:blip>
          <a:srcRect b="15414"/>
          <a:stretch>
            <a:fillRect/>
          </a:stretch>
        </p:blipFill>
        <p:spPr bwMode="auto">
          <a:xfrm>
            <a:off x="214281" y="4540873"/>
            <a:ext cx="2359451" cy="203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0">
            <a:lum bright="20000" contrast="30000"/>
          </a:blip>
          <a:srcRect r="15360" b="31034"/>
          <a:stretch>
            <a:fillRect/>
          </a:stretch>
        </p:blipFill>
        <p:spPr bwMode="auto">
          <a:xfrm>
            <a:off x="6357950" y="4500570"/>
            <a:ext cx="2532080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85720" y="6457890"/>
            <a:ext cx="8858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</a:rPr>
              <a:t>Малые зимние олимпийские игры</a:t>
            </a:r>
            <a:endParaRPr lang="ru-RU" sz="2800" b="1" i="1" dirty="0">
              <a:solidFill>
                <a:srgbClr val="7030A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244081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1429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i="1" dirty="0">
                <a:solidFill>
                  <a:srgbClr val="7030A0"/>
                </a:solidFill>
                <a:latin typeface="Segoe Print" pitchFamily="2" charset="0"/>
              </a:rPr>
              <a:t>Работа с родителями, их участие в оформлении зимних площадок дошкольной образовательной </a:t>
            </a:r>
            <a:r>
              <a:rPr lang="ru-RU" sz="2400" b="1" i="1" dirty="0" smtClean="0">
                <a:solidFill>
                  <a:srgbClr val="7030A0"/>
                </a:solidFill>
                <a:latin typeface="Segoe Print" pitchFamily="2" charset="0"/>
              </a:rPr>
              <a:t>организации</a:t>
            </a:r>
            <a:endParaRPr lang="ru-RU" sz="2400" b="1" i="1" dirty="0">
              <a:solidFill>
                <a:srgbClr val="7030A0"/>
              </a:solidFill>
              <a:latin typeface="Segoe Print" pitchFamily="2" charset="0"/>
            </a:endParaRPr>
          </a:p>
        </p:txBody>
      </p:sp>
      <p:pic>
        <p:nvPicPr>
          <p:cNvPr id="9" name="Picture 2" descr="F:\КОНКУРС ЗИМНИХ ПЛОЩАДОК_2022\зимняя площадка_фото\13_родители.JPG"/>
          <p:cNvPicPr>
            <a:picLocks noChangeAspect="1" noChangeArrowheads="1"/>
          </p:cNvPicPr>
          <p:nvPr/>
        </p:nvPicPr>
        <p:blipFill>
          <a:blip r:embed="rId3" cstate="email">
            <a:lum bright="10000" contrast="20000"/>
          </a:blip>
          <a:srcRect l="27755"/>
          <a:stretch>
            <a:fillRect/>
          </a:stretch>
        </p:blipFill>
        <p:spPr bwMode="auto">
          <a:xfrm rot="853281" flipH="1">
            <a:off x="806021" y="1469569"/>
            <a:ext cx="2942734" cy="2276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F:\КОНКУРС ЗИМНИХ ПЛОЩАДОК_2022\зимняя площадка_фото\3_родители.JPG"/>
          <p:cNvPicPr>
            <a:picLocks noChangeAspect="1" noChangeArrowheads="1"/>
          </p:cNvPicPr>
          <p:nvPr/>
        </p:nvPicPr>
        <p:blipFill>
          <a:blip r:embed="rId4" cstate="email">
            <a:lum bright="10000" contrast="20000"/>
          </a:blip>
          <a:srcRect/>
          <a:stretch>
            <a:fillRect/>
          </a:stretch>
        </p:blipFill>
        <p:spPr bwMode="auto">
          <a:xfrm rot="857546" flipH="1">
            <a:off x="5744990" y="1290487"/>
            <a:ext cx="2829368" cy="3803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 descr="F:\КОНКУРС ЗИМНИХ ПЛОЩАДОК_2022\зимняя площадка_фото\12_родители.JPG"/>
          <p:cNvPicPr>
            <a:picLocks noChangeAspect="1" noChangeArrowheads="1"/>
          </p:cNvPicPr>
          <p:nvPr/>
        </p:nvPicPr>
        <p:blipFill>
          <a:blip r:embed="rId5" cstate="email">
            <a:lum contrast="20000"/>
          </a:blip>
          <a:srcRect/>
          <a:stretch>
            <a:fillRect/>
          </a:stretch>
        </p:blipFill>
        <p:spPr bwMode="auto">
          <a:xfrm rot="790156" flipH="1">
            <a:off x="431168" y="4000566"/>
            <a:ext cx="2997384" cy="2179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F:\КОНКУРС ЗИМНИХ ПЛОЩАДОК_2022\зимняя площадка_фото\6_родители.JPG"/>
          <p:cNvPicPr>
            <a:picLocks noChangeAspect="1" noChangeArrowheads="1"/>
          </p:cNvPicPr>
          <p:nvPr/>
        </p:nvPicPr>
        <p:blipFill>
          <a:blip r:embed="rId6" cstate="email">
            <a:lum contrast="20000"/>
          </a:blip>
          <a:srcRect/>
          <a:stretch>
            <a:fillRect/>
          </a:stretch>
        </p:blipFill>
        <p:spPr bwMode="auto">
          <a:xfrm rot="792143" flipH="1">
            <a:off x="3847829" y="3090147"/>
            <a:ext cx="2421781" cy="3322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2489002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20614943">
            <a:off x="495662" y="3365876"/>
            <a:ext cx="53670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5400" b="1" i="1" dirty="0" smtClean="0">
                <a:solidFill>
                  <a:srgbClr val="7030A0"/>
                </a:solidFill>
                <a:latin typeface="Segoe Print" pitchFamily="2" charset="0"/>
              </a:rPr>
              <a:t>Спасибо за внимание!</a:t>
            </a:r>
            <a:endParaRPr lang="ru-RU" sz="5400" b="1" i="1" dirty="0">
              <a:solidFill>
                <a:srgbClr val="7030A0"/>
              </a:solidFill>
              <a:latin typeface="Segoe Print" pitchFamily="2" charset="0"/>
            </a:endParaRPr>
          </a:p>
        </p:txBody>
      </p:sp>
      <p:pic>
        <p:nvPicPr>
          <p:cNvPr id="16386" name="Picture 2" descr="https://cs6.livemaster.ru/storage/3e/44/e5fae7c8511dffecd1c5512804i2.gif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5167" b="96667" l="10000" r="90000">
                        <a14:backgroundMark x1="22833" y1="65000" x2="22833" y2="66500"/>
                        <a14:backgroundMark x1="19333" y1="68167" x2="19333" y2="68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0289" t="1428" r="7143" b="2584"/>
          <a:stretch/>
        </p:blipFill>
        <p:spPr bwMode="auto">
          <a:xfrm flipH="1">
            <a:off x="4718384" y="1124744"/>
            <a:ext cx="4161850" cy="4838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8244081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tretch>
            <a:fillRect/>
          </a:stretch>
        </p:blipFill>
        <p:spPr bwMode="auto">
          <a:xfrm>
            <a:off x="4599" y="0"/>
            <a:ext cx="9144000" cy="6858000"/>
          </a:xfrm>
          <a:prstGeom prst="rect">
            <a:avLst/>
          </a:prstGeom>
          <a:noFill/>
        </p:spPr>
      </p:pic>
      <p:sp>
        <p:nvSpPr>
          <p:cNvPr id="20482" name="AutoShape 2" descr="https://apf.mail.ru/cgi-bin/readmsg?id=16430192230733841830;0;2&amp;exif=1&amp;full=1&amp;x-email=madou_90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Rectangle 2"/>
          <p:cNvSpPr txBox="1">
            <a:spLocks/>
          </p:cNvSpPr>
          <p:nvPr/>
        </p:nvSpPr>
        <p:spPr>
          <a:xfrm>
            <a:off x="4075901" y="64176"/>
            <a:ext cx="4929190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  <a:ea typeface="+mj-ea"/>
                <a:cs typeface="+mj-cs"/>
              </a:rPr>
              <a:t>Состояние зимних спортивных площадок</a:t>
            </a:r>
            <a:endParaRPr lang="ru-RU" sz="2800" b="1" i="1" dirty="0">
              <a:solidFill>
                <a:srgbClr val="C00000"/>
              </a:solidFill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20489" name="Picture 9" descr="https://upload2.schoolrm.ru/resize_cache/2191396/c3bed4c46e3bebf9034448fed65e7b8e/iblock/9b5/9b58ac6dcaa2f3b900fc648ba8c8425b/IMG_f679a4a05dab3163cc6ad4b2313c2df6_V.jpg"/>
          <p:cNvPicPr>
            <a:picLocks noChangeAspect="1" noChangeArrowheads="1"/>
          </p:cNvPicPr>
          <p:nvPr/>
        </p:nvPicPr>
        <p:blipFill>
          <a:blip r:embed="rId3" cstate="email">
            <a:lum contrast="3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20705">
            <a:off x="566835" y="341528"/>
            <a:ext cx="2943190" cy="212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7" name="Picture 7" descr="https://upload2.schoolrm.ru/resize_cache/2191407/c3bed4c46e3bebf9034448fed65e7b8e/iblock/616/616b33737e2dc574d3bab729d521a4fa/IMG_2ff43f09cc5081058bd823437e3f53a7_V.jpg"/>
          <p:cNvPicPr>
            <a:picLocks noChangeAspect="1" noChangeArrowheads="1"/>
          </p:cNvPicPr>
          <p:nvPr/>
        </p:nvPicPr>
        <p:blipFill>
          <a:blip r:embed="rId4" cstate="email">
            <a:lum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36339">
            <a:off x="364404" y="3259198"/>
            <a:ext cx="3751101" cy="259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3" name="Picture 13" descr="https://upload2.schoolrm.ru/resize_cache/2191402/c3bed4c46e3bebf9034448fed65e7b8e/iblock/34f/34f9c7a46ef60851f1816f2eab3ef9b3/IMG_e812603f92351a43b022c8623395c82b_V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73290">
            <a:off x="4518572" y="1286609"/>
            <a:ext cx="3247126" cy="2305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5" name="Picture 15" descr="https://upload2.schoolrm.ru/resize_cache/2191405/c3bed4c46e3bebf9034448fed65e7b8e/iblock/43d/43ddb6fc107899397d54b5215171b996/IMG_94d741bd46159752bee039eeecc64635_V.jpg"/>
          <p:cNvPicPr>
            <a:picLocks noChangeAspect="1" noChangeArrowheads="1"/>
          </p:cNvPicPr>
          <p:nvPr/>
        </p:nvPicPr>
        <p:blipFill>
          <a:blip r:embed="rId6" cstate="email">
            <a:lum contrast="3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66891">
            <a:off x="4533167" y="3815131"/>
            <a:ext cx="4214387" cy="2001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2" descr="https://img2.freepng.ru/20180311/gdq/kisspng-santa-claus-christmas-snowman-clip-art-snowman-and-sleigh-5aa55d63988515.741213351520786787624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250" b="97031" l="10000" r="90000">
                        <a14:foregroundMark x1="62111" y1="66719" x2="77889" y2="63281"/>
                        <a14:backgroundMark x1="46222" y1="77813" x2="47111" y2="83125"/>
                        <a14:backgroundMark x1="21667" y1="57031" x2="23667" y2="62031"/>
                        <a14:backgroundMark x1="42222" y1="63125" x2="44222" y2="65469"/>
                        <a14:backgroundMark x1="42667" y1="62656" x2="44000" y2="58594"/>
                        <a14:backgroundMark x1="61667" y1="74375" x2="62444" y2="74844"/>
                        <a14:backgroundMark x1="77556" y1="72188" x2="78667" y2="73125"/>
                        <a14:backgroundMark x1="46222" y1="71406" x2="46111" y2="7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7857" y="4627200"/>
            <a:ext cx="3109424" cy="22111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20946044" flipH="1">
            <a:off x="4687388" y="6247234"/>
            <a:ext cx="193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В</a:t>
            </a:r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алы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870346" flipH="1">
            <a:off x="3690016" y="1093489"/>
            <a:ext cx="193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Лабиринты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850192" flipH="1">
            <a:off x="750854" y="2533221"/>
            <a:ext cx="336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Лыжня, </a:t>
            </a:r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дорожка </a:t>
            </a:r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для скольжения</a:t>
            </a:r>
          </a:p>
        </p:txBody>
      </p:sp>
      <p:sp>
        <p:nvSpPr>
          <p:cNvPr id="13" name="TextBox 12"/>
          <p:cNvSpPr txBox="1"/>
          <p:nvPr/>
        </p:nvSpPr>
        <p:spPr>
          <a:xfrm rot="20836874" flipH="1">
            <a:off x="752203" y="5959901"/>
            <a:ext cx="3880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Постройки </a:t>
            </a:r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из снега,</a:t>
            </a:r>
            <a:endParaRPr lang="ru-RU" dirty="0" smtClean="0">
              <a:solidFill>
                <a:srgbClr val="00487E"/>
              </a:solidFill>
              <a:latin typeface="Segoe Script" panose="020B0504020000000003" pitchFamily="34" charset="0"/>
            </a:endParaRPr>
          </a:p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барьеры </a:t>
            </a:r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для </a:t>
            </a:r>
            <a:r>
              <a:rPr lang="ru-RU" dirty="0" err="1" smtClean="0">
                <a:solidFill>
                  <a:srgbClr val="00487E"/>
                </a:solidFill>
                <a:latin typeface="Segoe Script" panose="020B0504020000000003" pitchFamily="34" charset="0"/>
              </a:rPr>
              <a:t>перелезания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1" descr="https://upload2.schoolrm.ru/resize_cache/2191399/c3bed4c46e3bebf9034448fed65e7b8e/iblock/95a/95af9010e44fa2eefe042fc382497afd/IMG_519346c2af28df2ec88c887607e7fdd8_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49823" y="145118"/>
            <a:ext cx="5836634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 descr="https://upload2.schoolrm.ru/resize_cache/2191403/c3bed4c46e3bebf9034448fed65e7b8e/iblock/4fe/4fe085fc2ed93b199a194bdc2e7c89b3/IMG_d554ffd6ac790c7512c751a4cf231241_V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5620" y="3717032"/>
            <a:ext cx="4563726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0" name="Picture 4" descr="https://upload2.schoolrm.ru/resize_cache/2191400/c3bed4c46e3bebf9034448fed65e7b8e/iblock/cc0/cc084fa09b20bd12860195c19d9500e5/IMG_2bca29154e814278c2a92cf47275675c_V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8596" y="3500438"/>
            <a:ext cx="3429024" cy="2874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2" name="Picture 6" descr="https://upload2.schoolrm.ru/resize_cache/2191397/c3bed4c46e3bebf9034448fed65e7b8e/iblock/759/759c21bf92df060821e29fe1a1b40b95/IMG_c3ce4776230c3c5892c21518089fa589_V.jpg"/>
          <p:cNvPicPr>
            <a:picLocks noChangeAspect="1" noChangeArrowheads="1"/>
          </p:cNvPicPr>
          <p:nvPr/>
        </p:nvPicPr>
        <p:blipFill>
          <a:blip r:embed="rId6" cstate="email">
            <a:lum bright="-10000" contrast="4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6608" y="775940"/>
            <a:ext cx="2437241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 flipH="1">
            <a:off x="6197077" y="10543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Барьеры для перешагивания 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-126526" y="6490948"/>
            <a:ext cx="443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Площадка </a:t>
            </a:r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для спортивных игр 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3068140" y="3128826"/>
            <a:ext cx="275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Сказочные </a:t>
            </a:r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герои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email">
            <a:lum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28427" flipH="1">
            <a:off x="407677" y="987682"/>
            <a:ext cx="2946910" cy="308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email">
            <a:lum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37029" flipH="1">
            <a:off x="3867825" y="800475"/>
            <a:ext cx="3208757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email">
            <a:lum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20479" flipH="1">
            <a:off x="2135364" y="3452653"/>
            <a:ext cx="2834234" cy="3114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8" name="Picture 6" descr="https://upload2.schoolrm.ru/resize_cache/2194235/c3bed4c46e3bebf9034448fed65e7b8e/iblock/175/175384a4de5e8c450cfcabbcafed6a5d/IMG_1825c8dcfae4017e201776f28a77efb6_V.jpg"/>
          <p:cNvPicPr>
            <a:picLocks noChangeAspect="1" noChangeArrowheads="1"/>
          </p:cNvPicPr>
          <p:nvPr/>
        </p:nvPicPr>
        <p:blipFill>
          <a:blip r:embed="rId6" cstate="email">
            <a:lum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52186" flipH="1">
            <a:off x="5867898" y="3328298"/>
            <a:ext cx="2571768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0" descr="https://flyclipart.com/thumb2/bonhomme-de-neige-snowman-snowmen-melt-my-heart-331956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7313" b="9543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7802" r="20098"/>
          <a:stretch/>
        </p:blipFill>
        <p:spPr bwMode="auto">
          <a:xfrm flipH="1">
            <a:off x="7272928" y="522682"/>
            <a:ext cx="1774152" cy="1860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799" y="62396"/>
            <a:ext cx="9072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i="1" dirty="0" smtClean="0">
                <a:solidFill>
                  <a:srgbClr val="00487E"/>
                </a:solidFill>
                <a:latin typeface="Segoe Script" pitchFamily="34" charset="0"/>
              </a:rPr>
              <a:t>Практическое </a:t>
            </a:r>
            <a:r>
              <a:rPr lang="ru-RU" sz="2400" b="1" i="1" dirty="0">
                <a:solidFill>
                  <a:srgbClr val="00487E"/>
                </a:solidFill>
                <a:latin typeface="Segoe Script" pitchFamily="34" charset="0"/>
              </a:rPr>
              <a:t>использование снежных сооружений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3357554" y="0"/>
            <a:ext cx="5786446" cy="1214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  <a:ea typeface="+mj-ea"/>
                <a:cs typeface="+mj-cs"/>
              </a:rPr>
              <a:t>Состояние участков для зимних прогулок детей</a:t>
            </a:r>
          </a:p>
        </p:txBody>
      </p:sp>
      <p:sp>
        <p:nvSpPr>
          <p:cNvPr id="4" name="Rectangle 2"/>
          <p:cNvSpPr txBox="1">
            <a:spLocks/>
          </p:cNvSpPr>
          <p:nvPr/>
        </p:nvSpPr>
        <p:spPr>
          <a:xfrm>
            <a:off x="6500826" y="1928802"/>
            <a:ext cx="2357422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  <a:ea typeface="+mj-ea"/>
                <a:cs typeface="+mj-cs"/>
              </a:rPr>
              <a:t>Первые младшие группы №1, 2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 rot="1299940">
            <a:off x="620226" y="1819012"/>
            <a:ext cx="2703869" cy="2027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/>
          <a:stretch>
            <a:fillRect/>
          </a:stretch>
        </p:blipFill>
        <p:spPr bwMode="auto">
          <a:xfrm rot="1217581">
            <a:off x="2931359" y="3850358"/>
            <a:ext cx="2468052" cy="251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email">
            <a:lum bright="10000" contrast="10000"/>
          </a:blip>
          <a:stretch>
            <a:fillRect/>
          </a:stretch>
        </p:blipFill>
        <p:spPr bwMode="auto">
          <a:xfrm rot="1210852">
            <a:off x="6021040" y="4221871"/>
            <a:ext cx="2852071" cy="1587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email">
            <a:lum bright="10000" contrast="10000"/>
          </a:blip>
          <a:stretch>
            <a:fillRect/>
          </a:stretch>
        </p:blipFill>
        <p:spPr bwMode="auto">
          <a:xfrm rot="1221821">
            <a:off x="3930214" y="1357085"/>
            <a:ext cx="2379273" cy="2431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613" b="99847" l="9331" r="97972">
                        <a14:foregroundMark x1="50710" y1="55743" x2="27181" y2="964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8596" y="4019317"/>
            <a:ext cx="2143140" cy="2838683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https://upload2.schoolrm.ru/resize_cache/2200922/c3bed4c46e3bebf9034448fed65e7b8e/iblock/06c/06c10b3938586fa573379747226579c3/IMG_285d586e5b5c8dbbe0702d3f3e5c24f7_V.jpg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142844" y="4000504"/>
            <a:ext cx="1982404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/>
          <p:cNvSpPr txBox="1">
            <a:spLocks/>
          </p:cNvSpPr>
          <p:nvPr/>
        </p:nvSpPr>
        <p:spPr>
          <a:xfrm>
            <a:off x="6286512" y="214290"/>
            <a:ext cx="2643206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  <a:ea typeface="+mj-ea"/>
                <a:cs typeface="+mj-cs"/>
              </a:rPr>
              <a:t>Вторые</a:t>
            </a:r>
          </a:p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7030A0"/>
                </a:solidFill>
                <a:latin typeface="Segoe Print" pitchFamily="2" charset="0"/>
                <a:ea typeface="+mj-ea"/>
                <a:cs typeface="+mj-cs"/>
              </a:rPr>
              <a:t>младшие группы №5, 7, 12</a:t>
            </a:r>
          </a:p>
        </p:txBody>
      </p:sp>
      <p:pic>
        <p:nvPicPr>
          <p:cNvPr id="26628" name="Picture 4" descr="https://upload2.schoolrm.ru/resize_cache/2200923/c3bed4c46e3bebf9034448fed65e7b8e/iblock/0d3/0d32af13febf879207ae0a8af4ec027b/IMG_8c4dc762dbe3c846f7f13256479bde30_V.jpg"/>
          <p:cNvPicPr>
            <a:picLocks noChangeAspect="1" noChangeArrowheads="1"/>
          </p:cNvPicPr>
          <p:nvPr/>
        </p:nvPicPr>
        <p:blipFill>
          <a:blip r:embed="rId4" cstate="email">
            <a:lum contrast="10000"/>
          </a:blip>
          <a:stretch>
            <a:fillRect/>
          </a:stretch>
        </p:blipFill>
        <p:spPr bwMode="auto">
          <a:xfrm>
            <a:off x="500034" y="357166"/>
            <a:ext cx="2464611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0" name="Picture 6" descr="https://upload2.schoolrm.ru/resize_cache/2200925/c3bed4c46e3bebf9034448fed65e7b8e/iblock/7a3/7a35f79f9cf12d58158a6e7ef3386941/IMG_b0bd49dd641d25647d000adee5621f7e_V.jpg"/>
          <p:cNvPicPr>
            <a:picLocks noChangeAspect="1" noChangeArrowheads="1"/>
          </p:cNvPicPr>
          <p:nvPr/>
        </p:nvPicPr>
        <p:blipFill>
          <a:blip r:embed="rId5" cstate="email">
            <a:lum bright="10000" contrast="10000"/>
          </a:blip>
          <a:stretch>
            <a:fillRect/>
          </a:stretch>
        </p:blipFill>
        <p:spPr bwMode="auto">
          <a:xfrm flipH="1">
            <a:off x="2285984" y="3786190"/>
            <a:ext cx="2000264" cy="266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A\Desktop\ПЛАНЫ ФИЗРА\ЗИМНЯЯ СПОРТ. ПЛОЩАДКА\СПОРТПЛОЩАДКА_2024\ВТОРАЯ МЛАДШАЯ_5\20240129_125537.jpg"/>
          <p:cNvPicPr>
            <a:picLocks noChangeAspect="1" noChangeArrowheads="1"/>
          </p:cNvPicPr>
          <p:nvPr/>
        </p:nvPicPr>
        <p:blipFill>
          <a:blip r:embed="rId6" cstate="email">
            <a:lum bright="10000" contrast="10000"/>
          </a:blip>
          <a:srcRect/>
          <a:stretch>
            <a:fillRect/>
          </a:stretch>
        </p:blipFill>
        <p:spPr bwMode="auto">
          <a:xfrm>
            <a:off x="3375414" y="285752"/>
            <a:ext cx="2518172" cy="335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A\Desktop\ПЛАНЫ ФИЗРА\ЗИМНЯЯ СПОРТ. ПЛОЩАДКА\СПОРТПЛОЩАДКА_2024\ВТОРАЯ МЛАДШАЯ_7\1706612063682.jpg"/>
          <p:cNvPicPr>
            <a:picLocks noChangeAspect="1" noChangeArrowheads="1"/>
          </p:cNvPicPr>
          <p:nvPr/>
        </p:nvPicPr>
        <p:blipFill>
          <a:blip r:embed="rId7" cstate="email">
            <a:lum bright="10000" contrast="10000"/>
          </a:blip>
          <a:srcRect/>
          <a:stretch>
            <a:fillRect/>
          </a:stretch>
        </p:blipFill>
        <p:spPr bwMode="auto">
          <a:xfrm>
            <a:off x="6572264" y="2000240"/>
            <a:ext cx="2122694" cy="4561398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1848" b="94688" l="2750" r="96750">
                        <a14:foregroundMark x1="51000" y1="63279" x2="48250" y2="73441"/>
                        <a14:foregroundMark x1="66500" y1="41339" x2="72750" y2="61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15206" y="4536646"/>
            <a:ext cx="2144438" cy="2321354"/>
          </a:xfrm>
          <a:prstGeom prst="rect">
            <a:avLst/>
          </a:prstGeom>
        </p:spPr>
      </p:pic>
      <p:pic>
        <p:nvPicPr>
          <p:cNvPr id="1028" name="Picture 4" descr="C:\Users\A\Desktop\ПЛАНЫ ФИЗРА\ЗИМНЯЯ СПОРТ. ПЛОЩАДКА\СПОРТПЛОЩАДКА_2024\ВТОРАЯ МЛАДШАЯ_12\image-05-02-24-05-00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411264" y="4000504"/>
            <a:ext cx="1982404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539</Words>
  <Application>Microsoft Office PowerPoint</Application>
  <PresentationFormat>Экран (4:3)</PresentationFormat>
  <Paragraphs>100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</dc:creator>
  <cp:lastModifiedBy>A</cp:lastModifiedBy>
  <cp:revision>222</cp:revision>
  <dcterms:created xsi:type="dcterms:W3CDTF">2022-01-24T09:24:01Z</dcterms:created>
  <dcterms:modified xsi:type="dcterms:W3CDTF">2024-02-09T09:31:45Z</dcterms:modified>
</cp:coreProperties>
</file>