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80" r:id="rId3"/>
    <p:sldId id="265" r:id="rId4"/>
    <p:sldId id="266" r:id="rId5"/>
    <p:sldId id="268" r:id="rId6"/>
    <p:sldId id="270" r:id="rId7"/>
    <p:sldId id="271" r:id="rId8"/>
    <p:sldId id="272" r:id="rId9"/>
    <p:sldId id="261" r:id="rId10"/>
    <p:sldId id="262"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B7E65-3498-46A1-971A-E45830ABB5D1}" type="datetimeFigureOut">
              <a:rPr lang="ru-RU" smtClean="0"/>
              <a:pPr/>
              <a:t>20.05.2020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BE5E2-5CA0-4A55-BEEE-A8C165C4EBA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5/20/2020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Татьяна\Desktop\Детский сад работа\Богородская игрушка картинки\0056-056-Mikhail-Mikhajlovich-Prishv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371600" y="5181600"/>
            <a:ext cx="6172200" cy="1200329"/>
          </a:xfrm>
          <a:prstGeom prst="rect">
            <a:avLst/>
          </a:prstGeom>
          <a:solidFill>
            <a:schemeClr val="tx2"/>
          </a:solidFill>
        </p:spPr>
        <p:txBody>
          <a:bodyPr wrap="square" rtlCol="0">
            <a:spAutoFit/>
          </a:bodyPr>
          <a:lstStyle/>
          <a:p>
            <a:pPr algn="ctr"/>
            <a:r>
              <a:rPr lang="ru-RU" sz="3600" dirty="0" smtClean="0">
                <a:solidFill>
                  <a:schemeClr val="bg1"/>
                </a:solidFill>
              </a:rPr>
              <a:t>Тема: Пересказ рассказа М. Пришвина «Золотой луг»</a:t>
            </a:r>
            <a:endParaRPr lang="ru-RU"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path path="circle">
            <a:fillToRect l="100000" t="100000"/>
          </a:path>
        </a:gradFill>
        <a:effectLst/>
      </p:bgPr>
    </p:bg>
    <p:spTree>
      <p:nvGrpSpPr>
        <p:cNvPr id="1" name=""/>
        <p:cNvGrpSpPr/>
        <p:nvPr/>
      </p:nvGrpSpPr>
      <p:grpSpPr>
        <a:xfrm>
          <a:off x="0" y="0"/>
          <a:ext cx="0" cy="0"/>
          <a:chOff x="0" y="0"/>
          <a:chExt cx="0" cy="0"/>
        </a:xfrm>
      </p:grpSpPr>
      <p:pic>
        <p:nvPicPr>
          <p:cNvPr id="6146" name="Picture 2" descr="C:\Users\Татьяна\Desktop\Детский сад работа\Богородская игрушка картинки\0014-034-Oblozhki-knig-Kladovaja-solntsa.jpg"/>
          <p:cNvPicPr>
            <a:picLocks noChangeAspect="1" noChangeArrowheads="1"/>
          </p:cNvPicPr>
          <p:nvPr/>
        </p:nvPicPr>
        <p:blipFill>
          <a:blip r:embed="rId2" cstate="print"/>
          <a:srcRect/>
          <a:stretch>
            <a:fillRect/>
          </a:stretch>
        </p:blipFill>
        <p:spPr bwMode="auto">
          <a:xfrm>
            <a:off x="304800" y="228600"/>
            <a:ext cx="2377676"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0" y="3124200"/>
            <a:ext cx="3505200"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«Кладовая солнца»</a:t>
            </a:r>
            <a:endParaRPr lang="ru-RU" sz="2400" dirty="0">
              <a:latin typeface="Times New Roman" pitchFamily="18" charset="0"/>
              <a:cs typeface="Times New Roman" pitchFamily="18" charset="0"/>
            </a:endParaRPr>
          </a:p>
        </p:txBody>
      </p:sp>
      <p:pic>
        <p:nvPicPr>
          <p:cNvPr id="6147" name="Picture 3" descr="C:\Users\Татьяна\Desktop\Детский сад работа\Богородская игрушка картинки\dedushkin-valenok.jpg"/>
          <p:cNvPicPr>
            <a:picLocks noChangeAspect="1" noChangeArrowheads="1"/>
          </p:cNvPicPr>
          <p:nvPr/>
        </p:nvPicPr>
        <p:blipFill>
          <a:blip r:embed="rId3" cstate="print"/>
          <a:srcRect/>
          <a:stretch>
            <a:fillRect/>
          </a:stretch>
        </p:blipFill>
        <p:spPr bwMode="auto">
          <a:xfrm>
            <a:off x="3581400" y="228600"/>
            <a:ext cx="2346118" cy="28321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352800" y="3124200"/>
            <a:ext cx="3276600"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«Дедушкин валенок»</a:t>
            </a:r>
            <a:endParaRPr lang="ru-RU" sz="2400" dirty="0">
              <a:latin typeface="Times New Roman" pitchFamily="18" charset="0"/>
              <a:cs typeface="Times New Roman" pitchFamily="18" charset="0"/>
            </a:endParaRPr>
          </a:p>
        </p:txBody>
      </p:sp>
      <p:pic>
        <p:nvPicPr>
          <p:cNvPr id="6148" name="Picture 4" descr="C:\Users\Татьяна\Desktop\Детский сад работа\Богородская игрушка картинки\izobretatel.jpg"/>
          <p:cNvPicPr>
            <a:picLocks noChangeAspect="1" noChangeArrowheads="1"/>
          </p:cNvPicPr>
          <p:nvPr/>
        </p:nvPicPr>
        <p:blipFill>
          <a:blip r:embed="rId4" cstate="print"/>
          <a:srcRect/>
          <a:stretch>
            <a:fillRect/>
          </a:stretch>
        </p:blipFill>
        <p:spPr bwMode="auto">
          <a:xfrm>
            <a:off x="6400800" y="228600"/>
            <a:ext cx="249381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6477000" y="3124200"/>
            <a:ext cx="2362200"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«Изобретатель»</a:t>
            </a:r>
            <a:endParaRPr lang="ru-RU" sz="2400" dirty="0">
              <a:latin typeface="Times New Roman" pitchFamily="18" charset="0"/>
              <a:cs typeface="Times New Roman" pitchFamily="18" charset="0"/>
            </a:endParaRPr>
          </a:p>
        </p:txBody>
      </p:sp>
      <p:pic>
        <p:nvPicPr>
          <p:cNvPr id="6149" name="Picture 5" descr="C:\Users\Татьяна\Desktop\Детский сад работа\Богородская игрушка картинки\lugovka.jpg"/>
          <p:cNvPicPr>
            <a:picLocks noChangeAspect="1" noChangeArrowheads="1"/>
          </p:cNvPicPr>
          <p:nvPr/>
        </p:nvPicPr>
        <p:blipFill>
          <a:blip r:embed="rId5" cstate="print"/>
          <a:srcRect/>
          <a:stretch>
            <a:fillRect/>
          </a:stretch>
        </p:blipFill>
        <p:spPr bwMode="auto">
          <a:xfrm>
            <a:off x="304800" y="3753394"/>
            <a:ext cx="2384685" cy="2342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228600" y="6324600"/>
            <a:ext cx="2819400"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«Луговка»</a:t>
            </a:r>
            <a:endParaRPr lang="ru-RU" sz="2400" dirty="0">
              <a:latin typeface="Times New Roman" pitchFamily="18" charset="0"/>
              <a:cs typeface="Times New Roman" pitchFamily="18" charset="0"/>
            </a:endParaRPr>
          </a:p>
        </p:txBody>
      </p:sp>
      <p:pic>
        <p:nvPicPr>
          <p:cNvPr id="6150" name="Picture 6" descr="C:\Users\Татьяна\Desktop\Детский сад работа\Богородская игрушка картинки\rebyata-i-utyata.jpg"/>
          <p:cNvPicPr>
            <a:picLocks noChangeAspect="1" noChangeArrowheads="1"/>
          </p:cNvPicPr>
          <p:nvPr/>
        </p:nvPicPr>
        <p:blipFill>
          <a:blip r:embed="rId6" cstate="print"/>
          <a:srcRect/>
          <a:stretch>
            <a:fillRect/>
          </a:stretch>
        </p:blipFill>
        <p:spPr bwMode="auto">
          <a:xfrm>
            <a:off x="3505200" y="3657600"/>
            <a:ext cx="2311400" cy="2947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1" name="Picture 7" descr="C:\Users\Татьяна\Desktop\Детский сад работа\Богородская игрушка картинки\yozh.jpg"/>
          <p:cNvPicPr>
            <a:picLocks noChangeAspect="1" noChangeArrowheads="1"/>
          </p:cNvPicPr>
          <p:nvPr/>
        </p:nvPicPr>
        <p:blipFill>
          <a:blip r:embed="rId7" cstate="print"/>
          <a:srcRect/>
          <a:stretch>
            <a:fillRect/>
          </a:stretch>
        </p:blipFill>
        <p:spPr bwMode="auto">
          <a:xfrm>
            <a:off x="6324600" y="3660322"/>
            <a:ext cx="2590800" cy="2483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6553200" y="6172201"/>
            <a:ext cx="1828800"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«Ёж»</a:t>
            </a:r>
            <a:endParaRPr lang="ru-RU"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path path="circle">
            <a:fillToRect l="100000" t="100000"/>
          </a:path>
        </a:gradFill>
        <a:effectLst/>
      </p:bgPr>
    </p:bg>
    <p:spTree>
      <p:nvGrpSpPr>
        <p:cNvPr id="1" name=""/>
        <p:cNvGrpSpPr/>
        <p:nvPr/>
      </p:nvGrpSpPr>
      <p:grpSpPr>
        <a:xfrm>
          <a:off x="0" y="0"/>
          <a:ext cx="0" cy="0"/>
          <a:chOff x="0" y="0"/>
          <a:chExt cx="0" cy="0"/>
        </a:xfrm>
      </p:grpSpPr>
      <p:sp>
        <p:nvSpPr>
          <p:cNvPr id="6" name="TextBox 5"/>
          <p:cNvSpPr txBox="1"/>
          <p:nvPr/>
        </p:nvSpPr>
        <p:spPr>
          <a:xfrm>
            <a:off x="533400" y="990600"/>
            <a:ext cx="7848600" cy="3970318"/>
          </a:xfrm>
          <a:prstGeom prst="rect">
            <a:avLst/>
          </a:prstGeom>
          <a:noFill/>
        </p:spPr>
        <p:txBody>
          <a:bodyPr wrap="square" rtlCol="0">
            <a:spAutoFit/>
          </a:bodyPr>
          <a:lstStyle/>
          <a:p>
            <a:pPr algn="ctr"/>
            <a:r>
              <a:rPr lang="ru-RU" sz="2800" dirty="0" smtClean="0"/>
              <a:t>Цель:</a:t>
            </a:r>
          </a:p>
          <a:p>
            <a:pPr>
              <a:buFont typeface="Arial" pitchFamily="34" charset="0"/>
              <a:buChar char="•"/>
            </a:pPr>
            <a:r>
              <a:rPr lang="ru-RU" sz="2800" dirty="0" smtClean="0"/>
              <a:t> учить пересказывать литературный текст от третьего лица, </a:t>
            </a:r>
          </a:p>
          <a:p>
            <a:pPr>
              <a:buFont typeface="Arial" pitchFamily="34" charset="0"/>
              <a:buChar char="•"/>
            </a:pPr>
            <a:r>
              <a:rPr lang="ru-RU" sz="2800" dirty="0" smtClean="0"/>
              <a:t>доносить содержание и художественную форму рассказа в единстве, </a:t>
            </a:r>
          </a:p>
          <a:p>
            <a:pPr>
              <a:buFont typeface="Arial" pitchFamily="34" charset="0"/>
              <a:buChar char="•"/>
            </a:pPr>
            <a:r>
              <a:rPr lang="ru-RU" sz="2800" dirty="0" smtClean="0"/>
              <a:t>закреплять умение подбирать определения и сравнения, </a:t>
            </a:r>
          </a:p>
          <a:p>
            <a:pPr>
              <a:buFont typeface="Arial" pitchFamily="34" charset="0"/>
              <a:buChar char="•"/>
            </a:pPr>
            <a:r>
              <a:rPr lang="ru-RU" sz="2800" dirty="0" smtClean="0"/>
              <a:t>согласовывать существительные и прилагательные в роде и числе.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path path="circle">
            <a:fillToRect l="100000" t="100000"/>
          </a:path>
        </a:gra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2400" y="302359"/>
            <a:ext cx="89916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Постановка </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проблемы. </a:t>
            </a:r>
            <a:endPar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Какое </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время года на улице? Сегодня мы отправимся в путешествие. </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А</a:t>
            </a:r>
            <a:r>
              <a:rPr kumimoji="0" lang="ru-RU" sz="2400" b="1"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в какое</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вы узнаете, когда отгадаете загадку.</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По утру росой умыт,</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Раз в году косой побрит</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/Луг/</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Мы по ковру идём с тобой –</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Его никто не ткал.</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Он разрастался сам собой –</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Лежит у речки голубой</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И жёлт, и синь, и ал!</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/Луг/</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Частенько при любой погоде</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Люблю гулять я на природе,</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Беру с собою свой сачок:</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Вдруг – бабочка, а вдруг – жучок.</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Красивых столько там цветов!</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Туда пойти всегда готов.</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Его не тронул деда плуг –</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Там был, и есть, и будет…</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/Луг/</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4" name="Picture 2" descr="C:\Users\Татьяна\Desktop\Детский сад работа\Богородская игрушка картинки\0061-061-Ekologicheskoe-prosveschenie.jpg"/>
          <p:cNvPicPr>
            <a:picLocks noChangeAspect="1" noChangeArrowheads="1"/>
          </p:cNvPicPr>
          <p:nvPr/>
        </p:nvPicPr>
        <p:blipFill>
          <a:blip r:embed="rId2" cstate="print"/>
          <a:srcRect/>
          <a:stretch>
            <a:fillRect/>
          </a:stretch>
        </p:blipFill>
        <p:spPr bwMode="auto">
          <a:xfrm>
            <a:off x="3581400" y="1904999"/>
            <a:ext cx="5353698" cy="4648201"/>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path path="circle">
            <a:fillToRect l="100000" t="100000"/>
          </a:path>
        </a:grad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81000" y="171515"/>
            <a:ext cx="44196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4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Наступила весна, и на лугу началась жизнь. Ещё лежит снег, но уже зацвели первые цветы. Как называются цветы, которые зацветают первыми? (ответы детей) Есть лекарственный цветок, он, как солнышка глоток. (ответы детей). Спросить, что дети знают про одуванчик. (беседа об одуванчике)</a:t>
            </a: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5603" name="Picture 3" descr="http://laduhki-lady.ru/wp-content/uploads/2012/05/kiaulpienes.jpg"/>
          <p:cNvPicPr>
            <a:picLocks noChangeAspect="1" noChangeArrowheads="1"/>
          </p:cNvPicPr>
          <p:nvPr/>
        </p:nvPicPr>
        <p:blipFill>
          <a:blip r:embed="rId2" cstate="print"/>
          <a:srcRect/>
          <a:stretch>
            <a:fillRect/>
          </a:stretch>
        </p:blipFill>
        <p:spPr bwMode="auto">
          <a:xfrm>
            <a:off x="533400" y="4343400"/>
            <a:ext cx="3962400" cy="2351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5" name="Picture 5" descr="http://howcooktasty.ru/wp-content/uploads/2013/11/22.jpg"/>
          <p:cNvPicPr>
            <a:picLocks noChangeAspect="1" noChangeArrowheads="1"/>
          </p:cNvPicPr>
          <p:nvPr/>
        </p:nvPicPr>
        <p:blipFill>
          <a:blip r:embed="rId3" cstate="print"/>
          <a:srcRect/>
          <a:stretch>
            <a:fillRect/>
          </a:stretch>
        </p:blipFill>
        <p:spPr bwMode="auto">
          <a:xfrm>
            <a:off x="4953000" y="4337304"/>
            <a:ext cx="3962400" cy="2292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7" name="Picture 7" descr="http://go1.imgsmail.ru/imgpreview?key=77defe60a4964178&amp;mb=imgdb_preview_1512"/>
          <p:cNvPicPr>
            <a:picLocks noChangeAspect="1" noChangeArrowheads="1"/>
          </p:cNvPicPr>
          <p:nvPr/>
        </p:nvPicPr>
        <p:blipFill>
          <a:blip r:embed="rId4" cstate="print"/>
          <a:srcRect/>
          <a:stretch>
            <a:fillRect/>
          </a:stretch>
        </p:blipFill>
        <p:spPr bwMode="auto">
          <a:xfrm>
            <a:off x="5181601" y="304800"/>
            <a:ext cx="3657599" cy="33528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path path="circle">
            <a:fillToRect l="100000" t="100000"/>
          </a:path>
        </a:gradFill>
        <a:effectLst/>
      </p:bgPr>
    </p:bg>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499926"/>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Знакомство с "золотым лугом". Чтение рассказа М. Пришвина "Золотой луг" и пересказ произведения".</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6627" name="Picture 3" descr="http://otvet.imgsmail.ru/download/b6612914b414375012be71b29b5c9bc8_i-4092.jpg"/>
          <p:cNvPicPr>
            <a:picLocks noChangeAspect="1" noChangeArrowheads="1"/>
          </p:cNvPicPr>
          <p:nvPr/>
        </p:nvPicPr>
        <p:blipFill>
          <a:blip r:embed="rId2" cstate="print"/>
          <a:srcRect/>
          <a:stretch>
            <a:fillRect/>
          </a:stretch>
        </p:blipFill>
        <p:spPr bwMode="auto">
          <a:xfrm>
            <a:off x="304800" y="2209800"/>
            <a:ext cx="3810000" cy="3284483"/>
          </a:xfrm>
          <a:prstGeom prst="rect">
            <a:avLst/>
          </a:prstGeom>
          <a:ln>
            <a:noFill/>
          </a:ln>
          <a:effectLst>
            <a:softEdge rad="112500"/>
          </a:effectLst>
        </p:spPr>
      </p:pic>
      <p:pic>
        <p:nvPicPr>
          <p:cNvPr id="26629" name="Picture 5" descr="http://poznaemmir.com/wp-content/uploads/2014/09/%D0%9F%D1%80%D0%B8%D1%88%D0%B2%D0%B8%D0%BD-%D0%97%D0%BE%D0%BB%D0%BE%D1%82%D0%BE%D0%B9-%D0%BB%D1%83%D0%B3-.jpg"/>
          <p:cNvPicPr>
            <a:picLocks noChangeAspect="1" noChangeArrowheads="1"/>
          </p:cNvPicPr>
          <p:nvPr/>
        </p:nvPicPr>
        <p:blipFill>
          <a:blip r:embed="rId3" cstate="print"/>
          <a:srcRect/>
          <a:stretch>
            <a:fillRect/>
          </a:stretch>
        </p:blipFill>
        <p:spPr bwMode="auto">
          <a:xfrm>
            <a:off x="4432726" y="2230444"/>
            <a:ext cx="4603536" cy="325595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path path="circle">
            <a:fillToRect l="100000" t="100000"/>
          </a:path>
        </a:gradFill>
        <a:effectLst/>
      </p:bgPr>
    </p:bg>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28600" y="513546"/>
            <a:ext cx="57150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Луговые </a:t>
            </a:r>
            <a:r>
              <a:rPr kumimoji="0" lang="ru-RU" sz="28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загадки:</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На лугу живёт скрипач,</a:t>
            </a: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Носит фрак и ходит вскач. /Кузнечик/</a:t>
            </a: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Прыгает пружинка –</a:t>
            </a: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Зелёная спинка –</a:t>
            </a: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 травки на былинку,</a:t>
            </a: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 ветки на тропинку. /Кузнечик/</a:t>
            </a: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8675" name="Picture 3" descr="http://ic.pics.livejournal.com/molly_inside/47891125/7442/original.jpg"/>
          <p:cNvPicPr>
            <a:picLocks noChangeAspect="1" noChangeArrowheads="1"/>
          </p:cNvPicPr>
          <p:nvPr/>
        </p:nvPicPr>
        <p:blipFill>
          <a:blip r:embed="rId2" cstate="print"/>
          <a:srcRect/>
          <a:stretch>
            <a:fillRect/>
          </a:stretch>
        </p:blipFill>
        <p:spPr bwMode="auto">
          <a:xfrm>
            <a:off x="5181600" y="381000"/>
            <a:ext cx="3419876" cy="2856230"/>
          </a:xfrm>
          <a:prstGeom prst="rect">
            <a:avLst/>
          </a:prstGeom>
          <a:ln>
            <a:noFill/>
          </a:ln>
          <a:effectLst>
            <a:outerShdw blurRad="292100" dist="139700" dir="2700000" algn="tl" rotWithShape="0">
              <a:srgbClr val="333333">
                <a:alpha val="65000"/>
              </a:srgbClr>
            </a:outerShdw>
          </a:effectLst>
        </p:spPr>
      </p:pic>
      <p:sp>
        <p:nvSpPr>
          <p:cNvPr id="28676" name="Rectangle 4"/>
          <p:cNvSpPr>
            <a:spLocks noChangeArrowheads="1"/>
          </p:cNvSpPr>
          <p:nvPr/>
        </p:nvSpPr>
        <p:spPr bwMode="auto">
          <a:xfrm>
            <a:off x="4953000" y="3445639"/>
            <a:ext cx="4191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Я, думал, ног не унесу,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Есть и у храбрости границы!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Сегодня встретилась в лесу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Мне помесь гуся и синицы! /Гусеница/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Я зелёная, как травка,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Проползаю по канавкам.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Если ползать я устану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Яркой бабочкою стану. /Гусеница/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8678" name="Picture 6" descr="http://usiter.com/uploads/20120528/gusenitca+40492781277.jpg"/>
          <p:cNvPicPr>
            <a:picLocks noChangeAspect="1" noChangeArrowheads="1"/>
          </p:cNvPicPr>
          <p:nvPr/>
        </p:nvPicPr>
        <p:blipFill>
          <a:blip r:embed="rId3" cstate="print"/>
          <a:srcRect/>
          <a:stretch>
            <a:fillRect/>
          </a:stretch>
        </p:blipFill>
        <p:spPr bwMode="auto">
          <a:xfrm>
            <a:off x="457200" y="3581400"/>
            <a:ext cx="40386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path path="circle">
            <a:fillToRect l="100000" t="100000"/>
          </a:path>
        </a:gradFill>
        <a:effectLst/>
      </p:bgPr>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85800" y="506600"/>
            <a:ext cx="3733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Раньше куколкой была,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Под корой в мороз спала,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Но проснулась в тёплом мае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И на крылышках летаю.</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Эти крылышки легки,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Как цветные лоскутки. /Бабочка/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9699" name="Picture 3" descr="http://static.diary.ru/userdir/2/0/9/1/2091097/74257699.jpg"/>
          <p:cNvPicPr>
            <a:picLocks noChangeAspect="1" noChangeArrowheads="1"/>
          </p:cNvPicPr>
          <p:nvPr/>
        </p:nvPicPr>
        <p:blipFill>
          <a:blip r:embed="rId2" cstate="print"/>
          <a:srcRect/>
          <a:stretch>
            <a:fillRect/>
          </a:stretch>
        </p:blipFill>
        <p:spPr bwMode="auto">
          <a:xfrm>
            <a:off x="4648200" y="304800"/>
            <a:ext cx="3875875" cy="2909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00" name="Rectangle 4"/>
          <p:cNvSpPr>
            <a:spLocks noChangeArrowheads="1"/>
          </p:cNvSpPr>
          <p:nvPr/>
        </p:nvSpPr>
        <p:spPr bwMode="auto">
          <a:xfrm>
            <a:off x="4876800" y="3826896"/>
            <a:ext cx="3962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Целый день летает,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Всем надоедает.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Ночь настаёт,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Тогда перестаёт. /Муха/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9704" name="Picture 8" descr="http://uroki-fokusov.ru/wp-content/uploads/2015/03/myxa.jpg"/>
          <p:cNvPicPr>
            <a:picLocks noChangeAspect="1" noChangeArrowheads="1"/>
          </p:cNvPicPr>
          <p:nvPr/>
        </p:nvPicPr>
        <p:blipFill>
          <a:blip r:embed="rId3" cstate="print"/>
          <a:srcRect/>
          <a:stretch>
            <a:fillRect/>
          </a:stretch>
        </p:blipFill>
        <p:spPr bwMode="auto">
          <a:xfrm>
            <a:off x="685800" y="3505200"/>
            <a:ext cx="3886200" cy="3023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path path="circle">
            <a:fillToRect l="100000" t="100000"/>
          </a:path>
        </a:grad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57200" y="247837"/>
            <a:ext cx="3429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На вид, конечно, мелковаты,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Но всё, что можно, тащат в дом.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Неугомонные ребята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Вся жизнь их связана с трудом. /Муравей/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23" name="Picture 3" descr="http://mir-nasekomyh.ru/uploads/images/Gallery/Pages/sadoviy_muravey.jpg"/>
          <p:cNvPicPr>
            <a:picLocks noChangeAspect="1" noChangeArrowheads="1"/>
          </p:cNvPicPr>
          <p:nvPr/>
        </p:nvPicPr>
        <p:blipFill>
          <a:blip r:embed="rId2" cstate="print"/>
          <a:srcRect/>
          <a:stretch>
            <a:fillRect/>
          </a:stretch>
        </p:blipFill>
        <p:spPr bwMode="auto">
          <a:xfrm>
            <a:off x="4648200" y="304800"/>
            <a:ext cx="4038600" cy="2705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24" name="Rectangle 4"/>
          <p:cNvSpPr>
            <a:spLocks noChangeArrowheads="1"/>
          </p:cNvSpPr>
          <p:nvPr/>
        </p:nvSpPr>
        <p:spPr bwMode="auto">
          <a:xfrm>
            <a:off x="4876800" y="3382205"/>
            <a:ext cx="3886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Хорошо идут дела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Я присела на цветок,</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И нектара набрала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 тонкий длинный хоботок.</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Много у меня работы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Нужно мне заполнить соты. /Пчела/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26" name="Picture 6" descr="http://meduve.blogas.lt/files/2010/03/european-honey-bee.jpg"/>
          <p:cNvPicPr>
            <a:picLocks noChangeAspect="1" noChangeArrowheads="1"/>
          </p:cNvPicPr>
          <p:nvPr/>
        </p:nvPicPr>
        <p:blipFill>
          <a:blip r:embed="rId3" cstate="print"/>
          <a:srcRect/>
          <a:stretch>
            <a:fillRect/>
          </a:stretch>
        </p:blipFill>
        <p:spPr bwMode="auto">
          <a:xfrm>
            <a:off x="381000" y="3232670"/>
            <a:ext cx="3810000" cy="3078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152400" y="0"/>
            <a:ext cx="8991599"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Рекомендации  родителям:</a:t>
            </a:r>
          </a:p>
          <a:p>
            <a:pPr algn="ct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a:t>
            </a: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тение детских произведений М. Пришвина </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C:\Users\Татьяна\Desktop\Детский сад работа\Богородская игрушка картинки\3.jpg"/>
          <p:cNvPicPr>
            <a:picLocks noChangeAspect="1" noChangeArrowheads="1"/>
          </p:cNvPicPr>
          <p:nvPr/>
        </p:nvPicPr>
        <p:blipFill>
          <a:blip r:embed="rId2" cstate="print"/>
          <a:srcRect/>
          <a:stretch>
            <a:fillRect/>
          </a:stretch>
        </p:blipFill>
        <p:spPr bwMode="auto">
          <a:xfrm>
            <a:off x="457200" y="1981200"/>
            <a:ext cx="2819400" cy="240438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429000" y="1905000"/>
            <a:ext cx="3200400" cy="523220"/>
          </a:xfrm>
          <a:prstGeom prst="rect">
            <a:avLst/>
          </a:prstGeom>
          <a:noFill/>
        </p:spPr>
        <p:txBody>
          <a:bodyPr wrap="square" rtlCol="0">
            <a:spAutoFit/>
          </a:bodyPr>
          <a:lstStyle/>
          <a:p>
            <a:r>
              <a:rPr lang="ru-RU" sz="2800" dirty="0" smtClean="0">
                <a:latin typeface="Times New Roman" pitchFamily="18" charset="0"/>
                <a:cs typeface="Times New Roman" pitchFamily="18" charset="0"/>
              </a:rPr>
              <a:t>«Говорящий грач»</a:t>
            </a:r>
            <a:endParaRPr lang="ru-RU" sz="2800" dirty="0">
              <a:latin typeface="Times New Roman" pitchFamily="18" charset="0"/>
              <a:cs typeface="Times New Roman" pitchFamily="18" charset="0"/>
            </a:endParaRPr>
          </a:p>
        </p:txBody>
      </p:sp>
      <p:pic>
        <p:nvPicPr>
          <p:cNvPr id="5123" name="Picture 3" descr="C:\Users\Татьяна\Desktop\Детский сад работа\Богородская игрушка картинки\7.JPG"/>
          <p:cNvPicPr>
            <a:picLocks noChangeAspect="1" noChangeArrowheads="1"/>
          </p:cNvPicPr>
          <p:nvPr/>
        </p:nvPicPr>
        <p:blipFill>
          <a:blip r:embed="rId3" cstate="print"/>
          <a:srcRect/>
          <a:stretch>
            <a:fillRect/>
          </a:stretch>
        </p:blipFill>
        <p:spPr bwMode="auto">
          <a:xfrm>
            <a:off x="5867400" y="3124200"/>
            <a:ext cx="3048000" cy="22860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5791200" y="5943600"/>
            <a:ext cx="3505200" cy="523220"/>
          </a:xfrm>
          <a:prstGeom prst="rect">
            <a:avLst/>
          </a:prstGeom>
          <a:noFill/>
        </p:spPr>
        <p:txBody>
          <a:bodyPr wrap="square" rtlCol="0">
            <a:spAutoFit/>
          </a:bodyPr>
          <a:lstStyle/>
          <a:p>
            <a:pPr algn="ctr"/>
            <a:r>
              <a:rPr lang="ru-RU" sz="2800" dirty="0" smtClean="0">
                <a:latin typeface="Times New Roman" pitchFamily="18" charset="0"/>
                <a:cs typeface="Times New Roman" pitchFamily="18" charset="0"/>
              </a:rPr>
              <a:t>«Этажи леса»</a:t>
            </a:r>
            <a:endParaRPr lang="ru-RU" sz="2800" dirty="0">
              <a:latin typeface="Times New Roman" pitchFamily="18" charset="0"/>
              <a:cs typeface="Times New Roman" pitchFamily="18" charset="0"/>
            </a:endParaRPr>
          </a:p>
        </p:txBody>
      </p:sp>
      <p:pic>
        <p:nvPicPr>
          <p:cNvPr id="5124" name="Picture 4" descr="C:\Users\Татьяна\Desktop\Детский сад работа\Богородская игрушка картинки\8.JPG"/>
          <p:cNvPicPr>
            <a:picLocks noChangeAspect="1" noChangeArrowheads="1"/>
          </p:cNvPicPr>
          <p:nvPr/>
        </p:nvPicPr>
        <p:blipFill>
          <a:blip r:embed="rId4" cstate="print"/>
          <a:srcRect/>
          <a:stretch>
            <a:fillRect/>
          </a:stretch>
        </p:blipFill>
        <p:spPr bwMode="auto">
          <a:xfrm>
            <a:off x="381000" y="4419600"/>
            <a:ext cx="2819400" cy="2438400"/>
          </a:xfrm>
          <a:prstGeom prst="rect">
            <a:avLst/>
          </a:prstGeom>
          <a:ln>
            <a:noFill/>
          </a:ln>
          <a:effectLst>
            <a:softEdge rad="112500"/>
          </a:effectLst>
        </p:spPr>
      </p:pic>
      <p:sp>
        <p:nvSpPr>
          <p:cNvPr id="8" name="TextBox 7"/>
          <p:cNvSpPr txBox="1"/>
          <p:nvPr/>
        </p:nvSpPr>
        <p:spPr>
          <a:xfrm>
            <a:off x="3276600" y="5638800"/>
            <a:ext cx="2667000" cy="523220"/>
          </a:xfrm>
          <a:prstGeom prst="rect">
            <a:avLst/>
          </a:prstGeom>
          <a:noFill/>
        </p:spPr>
        <p:txBody>
          <a:bodyPr wrap="square" rtlCol="0">
            <a:spAutoFit/>
          </a:bodyPr>
          <a:lstStyle/>
          <a:p>
            <a:r>
              <a:rPr lang="ru-RU" sz="2800" dirty="0" smtClean="0">
                <a:latin typeface="Times New Roman" pitchFamily="18" charset="0"/>
                <a:cs typeface="Times New Roman" pitchFamily="18" charset="0"/>
              </a:rPr>
              <a:t>«Журка»</a:t>
            </a:r>
            <a:endParaRPr lang="ru-RU" sz="28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480</Words>
  <Application>Microsoft Office PowerPoint</Application>
  <PresentationFormat>Экран (4:3)</PresentationFormat>
  <Paragraphs>73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Ольга</cp:lastModifiedBy>
  <cp:revision>38</cp:revision>
  <dcterms:created xsi:type="dcterms:W3CDTF">2015-12-19T09:40:51Z</dcterms:created>
  <dcterms:modified xsi:type="dcterms:W3CDTF">2020-05-20T08:39:21Z</dcterms:modified>
</cp:coreProperties>
</file>