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304" r:id="rId7"/>
    <p:sldId id="261" r:id="rId8"/>
    <p:sldId id="305" r:id="rId9"/>
    <p:sldId id="306" r:id="rId10"/>
    <p:sldId id="263" r:id="rId11"/>
    <p:sldId id="321" r:id="rId12"/>
    <p:sldId id="287" r:id="rId13"/>
    <p:sldId id="289" r:id="rId14"/>
    <p:sldId id="264" r:id="rId15"/>
    <p:sldId id="308" r:id="rId16"/>
    <p:sldId id="310" r:id="rId17"/>
    <p:sldId id="311" r:id="rId18"/>
    <p:sldId id="267" r:id="rId19"/>
    <p:sldId id="268" r:id="rId20"/>
    <p:sldId id="312" r:id="rId21"/>
    <p:sldId id="272" r:id="rId22"/>
    <p:sldId id="313" r:id="rId23"/>
    <p:sldId id="274" r:id="rId24"/>
    <p:sldId id="275" r:id="rId25"/>
    <p:sldId id="314" r:id="rId26"/>
    <p:sldId id="290" r:id="rId27"/>
    <p:sldId id="319" r:id="rId28"/>
    <p:sldId id="317" r:id="rId29"/>
    <p:sldId id="320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5" d="100"/>
          <a:sy n="95" d="100"/>
        </p:scale>
        <p:origin x="-444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6FB180-16CA-4A14-9008-CD56C2778B46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013F98-7C38-492E-B7EB-6C85CDF031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924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29sar.schoolrm.ru/sveden/employees/11142/181492/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socpedagog13.edurm.ru/articles/7583-vospitanie-nravstvennyh-kachestv-detei-doshkolnogo-vozrasta-posredstvom-russkih-narodnyh-skazok.html" TargetMode="External"/><Relationship Id="rId2" Type="http://schemas.openxmlformats.org/officeDocument/2006/relationships/hyperlink" Target="http://socpedagog13.edurm.ru/articles/7584-rol-didakticheskoi-igry-v-sensornom-razvitii-detei-mladshego-doshkolnogo-vozrasta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s29sar.schoolrm.ru/parents/tips/15773/495975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188640"/>
            <a:ext cx="7406640" cy="936104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</a:t>
            </a:r>
            <a:b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1461" y="1124744"/>
            <a:ext cx="7406640" cy="504056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51461" y="1772816"/>
            <a:ext cx="7200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Мусулькиной Таисии Федоровны,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воспитателя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МДОУ «Детский сад № 29» </a:t>
            </a:r>
            <a:endParaRPr lang="ru-RU" sz="1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г.о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. Саранск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4624" y="2924944"/>
            <a:ext cx="56176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Дата рождения: 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</a:rPr>
              <a:t>27.06.1961 г.</a:t>
            </a:r>
            <a:endParaRPr lang="ru-RU" sz="1600" b="1" i="1" dirty="0">
              <a:solidFill>
                <a:srgbClr val="002060"/>
              </a:solidFill>
              <a:latin typeface="Times New Roman" pitchFamily="18" charset="0"/>
            </a:endParaRPr>
          </a:p>
          <a:p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Профессиональное образование: 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</a:rPr>
              <a:t>среднее специальное, Зубово- </a:t>
            </a:r>
            <a:r>
              <a:rPr lang="ru-RU" sz="1600" b="1" i="1" dirty="0" err="1" smtClean="0">
                <a:solidFill>
                  <a:srgbClr val="002060"/>
                </a:solidFill>
                <a:latin typeface="Times New Roman" pitchFamily="18" charset="0"/>
              </a:rPr>
              <a:t>Полянское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</a:rPr>
              <a:t> педагогическое училище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itchFamily="16" charset="0"/>
              </a:rPr>
              <a:t>, 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«Воспитание в дошкольных 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учреждениях»1988 г.</a:t>
            </a:r>
          </a:p>
          <a:p>
            <a:pPr lvl="0">
              <a:lnSpc>
                <a:spcPct val="15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Стаж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педагогической работы (по  специальности): 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</a:rPr>
              <a:t>33 года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Общий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трудовой стаж: 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</a:rPr>
              <a:t>44 года</a:t>
            </a:r>
            <a:endParaRPr lang="ru-RU" sz="1600" b="1" i="1" dirty="0">
              <a:solidFill>
                <a:srgbClr val="002060"/>
              </a:solidFill>
              <a:latin typeface="Times New Roman" pitchFamily="18" charset="0"/>
            </a:endParaRPr>
          </a:p>
          <a:p>
            <a:pPr lvl="0">
              <a:lnSpc>
                <a:spcPct val="15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Наличие квалификационной категории: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</a:rPr>
              <a:t>первая</a:t>
            </a:r>
          </a:p>
          <a:p>
            <a:pPr lvl="0">
              <a:lnSpc>
                <a:spcPct val="15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Дата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последней аттестации: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21.12.2016г. (приказ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№1222 от 23.12.2016 г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.)</a:t>
            </a:r>
          </a:p>
        </p:txBody>
      </p:sp>
      <p:pic>
        <p:nvPicPr>
          <p:cNvPr id="1026" name="Picture 2" descr="C:\Users\stvospital\Desktop\Перенос\Диск D\фото\29-фото\01\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869880"/>
            <a:ext cx="2232248" cy="3157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6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260648"/>
            <a:ext cx="76328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4. Результаты участия воспитанников в конкурсах, выставках, турнирах, соревнованиях, </a:t>
            </a:r>
            <a:br>
              <a:rPr kumimoji="0" lang="ru-RU" altLang="ru-RU" sz="24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24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акциях, фестивалях</a:t>
            </a:r>
            <a:br>
              <a:rPr kumimoji="0" lang="ru-RU" altLang="ru-RU" sz="24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endParaRPr kumimoji="0" lang="ru-RU" sz="2400" b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2050" name="Picture 2" descr="C:\Users\stvospital\Downloads\0000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95966"/>
            <a:ext cx="3456384" cy="4885361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06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tvospital\Desktop\заявки\лдпр дипломы\22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28720"/>
            <a:ext cx="4392488" cy="5936661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023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tvospital\Desktop\аттестация\мусулькина\15-09-2021_17-07-19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4664"/>
            <a:ext cx="3853906" cy="2727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tvospital\Desktop\аттестация\мусулькина\15-09-2021_17-07-19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811302"/>
            <a:ext cx="3240360" cy="4570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1\Мои документы\Документы с дс 29\Дипломы\грамота Кондрашкина конкур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800706"/>
            <a:ext cx="3744416" cy="5098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1147789" y="800706"/>
            <a:ext cx="3824085" cy="50987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476672"/>
            <a:ext cx="7560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программ,</a:t>
            </a:r>
            <a:b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методических пособий</a:t>
            </a:r>
            <a:endParaRPr lang="ru-RU" alt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29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332656"/>
            <a:ext cx="72728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</a:t>
            </a: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радиопередачах(очно)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stvospital\Desktop\аттестация\мусулькина\скан т.ф\ilovepdf_pages-to-jpg (2)\File.PDF\File_page-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40768"/>
            <a:ext cx="3676640" cy="5199952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77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tvospital\Desktop\аттестация\сертификаты к аттестации на 2022 год\Мусулькина\Мусулькина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692695"/>
            <a:ext cx="6522821" cy="4612145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91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404664"/>
            <a:ext cx="7272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занятий, </a:t>
            </a:r>
            <a:b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мастер-классов, мероприятий</a:t>
            </a:r>
            <a:b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5122" name="Picture 2" descr="C:\Users\stvospital\Desktop\аттестация\мусулькина\скан т.ф\ilovepdf_pages-to-jpg (2)\File.PDF\File_page-0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375341"/>
            <a:ext cx="3672408" cy="5193966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71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75248" y="404664"/>
            <a:ext cx="47219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  <a:endParaRPr lang="ru-RU" alt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37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260648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9. Общественно- педагогическая  активность педагога: участие в комиссиях, педагогических сообществах,  в жюри конкурсов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C:\Users\stvospital\Desktop\аттестация\мусулькина\скан т.ф\ilovepdf_pages-to-jpg (2)\File0001.PDF\File0001_page-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485" y="1480410"/>
            <a:ext cx="3563941" cy="504056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42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537458"/>
            <a:ext cx="6696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собственного инновационного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педагогического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1484784"/>
            <a:ext cx="59046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ds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sar.schoolrm.ru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88801" y="3089657"/>
            <a:ext cx="6120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https://ds29sar.schoolrm.ru/sveden/employees/11142/181492</a:t>
            </a:r>
            <a:r>
              <a:rPr lang="en-US" dirty="0" smtClean="0">
                <a:hlinkClick r:id="rId2"/>
              </a:rPr>
              <a:t>/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585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476672"/>
            <a:ext cx="72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7170" name="Picture 2" descr="C:\Users\stvospital\Desktop\аттестация\мусулькина\скан т.ф\ilovepdf_pages-to-jpg (2)\File.PDF\File_page-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07669"/>
            <a:ext cx="3744415" cy="5295808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stvospital\Desktop\аттестация\мусулькина\скан т.ф\ilovepdf_pages-to-jpg (2)\File.PDF\File_page-0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58589"/>
            <a:ext cx="3672408" cy="519396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59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tvospital\Desktop\аттестация\мусулькина\скан т.ф\ilovepdf_pages-to-jpg (2)\File.PDF\File_page-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8640"/>
            <a:ext cx="4582210" cy="648072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23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332656"/>
            <a:ext cx="7776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  <a:endParaRPr lang="ru-RU" altLang="ru-RU" sz="2400" b="1" dirty="0">
              <a:solidFill>
                <a:srgbClr val="002060"/>
              </a:solidFill>
            </a:endParaRPr>
          </a:p>
        </p:txBody>
      </p:sp>
      <p:pic>
        <p:nvPicPr>
          <p:cNvPr id="9218" name="Picture 2" descr="C:\Users\stvospital\Desktop\аттестация\мусулькина\скан т.ф\ilovepdf_pages-to-jpg (2)\File.PDF\File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317" y="970391"/>
            <a:ext cx="3825817" cy="541093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stvospital\Desktop\аттестация\мусулькина\скан т.ф\ilovepdf_pages-to-jpg (2)\File.PDF\File_page-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649" y="954762"/>
            <a:ext cx="3816424" cy="5397652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83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tvospital\Desktop\аттестация\мусулькина\скан т.ф\ilovepdf_pages-to-jpg (2)\File.PDF\File_page-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340" y="476672"/>
            <a:ext cx="4187940" cy="5923094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46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476672"/>
            <a:ext cx="7632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12. Работа с детьми из 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социально-</a:t>
            </a:r>
          </a:p>
          <a:p>
            <a:pPr algn="ctr"/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неблагополучных </a:t>
            </a:r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семей</a:t>
            </a:r>
            <a:endParaRPr lang="ru-RU" altLang="ru-RU" sz="2400" b="1" dirty="0">
              <a:solidFill>
                <a:srgbClr val="002060"/>
              </a:solidFill>
            </a:endParaRPr>
          </a:p>
        </p:txBody>
      </p:sp>
      <p:pic>
        <p:nvPicPr>
          <p:cNvPr id="11266" name="Picture 2" descr="C:\Users\stvospital\Desktop\аттестация\мусулькина\скан т.ф\ilovepdf_pages-to-jpg (2)\File.PDF\File_page-0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321276"/>
            <a:ext cx="3816424" cy="5397652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332656"/>
            <a:ext cx="6984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  <a:r>
              <a:rPr lang="ru-RU" altLang="ru-RU" sz="2400" b="1" dirty="0">
                <a:solidFill>
                  <a:srgbClr val="002060"/>
                </a:solidFill>
                <a:ea typeface="Lucida Sans Unicode" pitchFamily="34" charset="0"/>
              </a:rPr>
              <a:t/>
            </a:r>
            <a:br>
              <a:rPr lang="ru-RU" altLang="ru-RU" sz="2400" b="1" dirty="0">
                <a:solidFill>
                  <a:srgbClr val="002060"/>
                </a:solidFill>
                <a:ea typeface="Lucida Sans Unicode" pitchFamily="34" charset="0"/>
              </a:rPr>
            </a:b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2290" name="Picture 2" descr="C:\Users\stvospital\Desktop\аттестация\мусулькина\скан т.ф\ilovepdf_pages-to-jpg (2)\File.PDF\File_page-00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07"/>
          <a:stretch/>
        </p:blipFill>
        <p:spPr bwMode="auto">
          <a:xfrm>
            <a:off x="2627784" y="1340768"/>
            <a:ext cx="4176464" cy="5179904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5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 descr="C:\Users\stvospital\Desktop\аттестация\мусулькина\15-09-2021_17-07-19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398" y="896679"/>
            <a:ext cx="3643440" cy="5112568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:\Users\stvospital\Desktop\аттестация\мусулькина\15-09-2021_17-07-19\4.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353" y="896679"/>
            <a:ext cx="3838173" cy="511256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stvospital\Desktop\аттестация\мусулькина\скан т.ф\ilovepdf_pages-to-jpg (2)\File (9)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60648"/>
            <a:ext cx="4463331" cy="631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7129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5856" y="336500"/>
            <a:ext cx="36792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14. Награды и поощрения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5362" name="Picture 2" descr="C:\Users\stvospital\Desktop\аттестация\мусулькина\скан т.ф\ilovepdf_pages-to-jpg (2)\File (9)_page-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24744"/>
            <a:ext cx="3665768" cy="5184576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stvospital\Desktop\аттестация\мусулькина\скан т.ф\ilovepdf_pages-to-jpg (2)\File (9)_page-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24744"/>
            <a:ext cx="3623156" cy="5124308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77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stvospital\Desktop\аттестация\мусулькина\скан т.ф\ilovepdf_pages-to-jpg (2)\File (9)_page-00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8" t="7545" r="19412" b="61206"/>
          <a:stretch/>
        </p:blipFill>
        <p:spPr bwMode="auto">
          <a:xfrm>
            <a:off x="2411760" y="165093"/>
            <a:ext cx="4684246" cy="3052966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stvospital\Desktop\аттестация\мусулькина\скан т.ф\ilovepdf_pages-to-jpg (2)\File (9)_page-000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5" t="9313" r="17195" b="57869"/>
          <a:stretch/>
        </p:blipFill>
        <p:spPr bwMode="auto">
          <a:xfrm>
            <a:off x="2411761" y="3356992"/>
            <a:ext cx="4684246" cy="331387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17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tvospital\Downloads\Антиплагиат ТФ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0"/>
          <a:stretch/>
        </p:blipFill>
        <p:spPr bwMode="auto">
          <a:xfrm>
            <a:off x="1043608" y="764704"/>
            <a:ext cx="8000282" cy="4414144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271680"/>
            <a:ext cx="720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1.Участие в инновационной (экспериментальной) деятельности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2276872"/>
            <a:ext cx="705678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Times New Roman" pitchFamily="18" charset="0"/>
              <a:buNone/>
            </a:pPr>
            <a:r>
              <a:rPr lang="ru-RU" altLang="ru-RU" sz="2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</a:t>
            </a:r>
            <a:br>
              <a:rPr lang="ru-RU" altLang="ru-RU" sz="2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i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инновационная деятельность</a:t>
            </a:r>
            <a:br>
              <a:rPr lang="ru-RU" altLang="ru-RU" b="1" i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i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u="sng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МДОУ«Детский</a:t>
            </a:r>
            <a:r>
              <a:rPr lang="ru-RU" altLang="ru-RU" b="1" i="1" u="sng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сад </a:t>
            </a:r>
            <a:r>
              <a:rPr lang="ru-RU" altLang="ru-RU" b="1" i="1" u="sng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№29 </a:t>
            </a:r>
          </a:p>
          <a:p>
            <a:pPr algn="ctr">
              <a:buFont typeface="Times New Roman" pitchFamily="18" charset="0"/>
              <a:buNone/>
            </a:pPr>
            <a:endParaRPr lang="ru-RU" altLang="ru-RU" b="1" i="1" u="sng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Times New Roman" pitchFamily="18" charset="0"/>
              <a:buNone/>
            </a:pP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«Опытно-экспериментальная деятельность как средство формирования познавательного развития детей </a:t>
            </a:r>
            <a:endParaRPr lang="ru-RU" alt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Times New Roman" pitchFamily="18" charset="0"/>
              <a:buNone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дошкольного </a:t>
            </a: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возраста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>
              <a:buFont typeface="Times New Roman" pitchFamily="18" charset="0"/>
              <a:buNone/>
            </a:pPr>
            <a:r>
              <a:rPr lang="ru-RU" alt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Font typeface="Times New Roman" pitchFamily="18" charset="0"/>
              <a:buNone/>
            </a:pPr>
            <a:r>
              <a:rPr lang="ru-RU" alt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(Приказ УО </a:t>
            </a:r>
            <a:r>
              <a:rPr lang="ru-RU" altLang="ru-RU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г.о</a:t>
            </a:r>
            <a:r>
              <a:rPr lang="ru-RU" alt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Саранск </a:t>
            </a:r>
            <a:r>
              <a:rPr lang="ru-RU" altLang="ru-RU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№</a:t>
            </a:r>
            <a:r>
              <a:rPr lang="ru-RU" alt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01-02/125</a:t>
            </a:r>
          </a:p>
          <a:p>
            <a:pPr algn="ctr">
              <a:buFont typeface="Times New Roman" pitchFamily="18" charset="0"/>
              <a:buNone/>
            </a:pPr>
            <a:r>
              <a:rPr lang="ru-RU" alt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27.05.2019г</a:t>
            </a:r>
            <a:r>
              <a:rPr lang="ru-RU" altLang="ru-RU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)</a:t>
            </a:r>
          </a:p>
          <a:p>
            <a:endParaRPr lang="ru-RU" altLang="ru-RU" dirty="0">
              <a:ea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18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tvospital\Desktop\инновация\приказ по инновациям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692696"/>
            <a:ext cx="3245411" cy="4824536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tvospital\Desktop\инновация\приказ по инновациям\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09301" y="520485"/>
            <a:ext cx="3240361" cy="4448879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716016" y="1628800"/>
            <a:ext cx="1152128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143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tvospital\Desktop\аттестация\мусулькина\скан т.ф\ilovepdf_pages-to-jpg (2)\File.PDF\File_page-0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60648"/>
            <a:ext cx="4543668" cy="642620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16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33265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2.Наставничество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stvospital\Desktop\аттестация\мусулькина\скан т.ф\ilovepdf_pages-to-jpg (2)\File0001.PDF\File0001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241" y="855876"/>
            <a:ext cx="4127636" cy="5837804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73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332656"/>
            <a:ext cx="73448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Наличие публикаций, включая </a:t>
            </a:r>
            <a:br>
              <a:rPr lang="ru-RU" alt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интернет - публикации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C:\Users\stvospital\Desktop\аттестация\мусулькина\скан т.ф\ilovepdf_pages-to-jpg (2)\File.PDF\File_page-00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15"/>
          <a:stretch/>
        </p:blipFill>
        <p:spPr bwMode="auto">
          <a:xfrm>
            <a:off x="2699792" y="1196752"/>
            <a:ext cx="4106036" cy="5562491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22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29944" y="251356"/>
            <a:ext cx="3676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Ссылки на интернет публикации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31640" y="836712"/>
            <a:ext cx="71287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«Роль дидактической игры в сенсорном развитии детей младшего дошкольного возраста»</a:t>
            </a:r>
          </a:p>
          <a:p>
            <a:endParaRPr lang="ru-RU" dirty="0" smtClean="0"/>
          </a:p>
          <a:p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socpedagog13.edurm.ru/articles/7584-rol-didakticheskoi-igry-v-sensornom-razvitii-detei-mladshego-doshkolnogo-vozrasta.html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385175" y="2620903"/>
            <a:ext cx="69847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«Воспитание нравственных качеств детей дошкольного возраста  посредством русских народных сказок</a:t>
            </a:r>
            <a:r>
              <a:rPr lang="ru-RU" dirty="0" smtClean="0"/>
              <a:t>»</a:t>
            </a:r>
          </a:p>
          <a:p>
            <a:endParaRPr lang="ru-RU" dirty="0"/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socpedagog13.edurm.ru/articles/7583-vospitanie-nravstvennyh-kachestv-detei-doshkolnogo-vozrasta-posredstvom-russkih-narodnyh-skazok.html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547664" y="4601880"/>
            <a:ext cx="66967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hlinkClick r:id="rId4"/>
            </a:endParaRPr>
          </a:p>
          <a:p>
            <a:r>
              <a:rPr lang="ru-RU" dirty="0"/>
              <a:t>«Капризы и упрямство дошкольников, и способы их преодоления»</a:t>
            </a:r>
          </a:p>
          <a:p>
            <a:endParaRPr lang="ru-RU" dirty="0">
              <a:hlinkClick r:id="rId4"/>
            </a:endParaRPr>
          </a:p>
          <a:p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://ds29sar.schoolrm.ru/parents/tips/15773/495975</a:t>
            </a:r>
            <a:r>
              <a:rPr lang="en-US" dirty="0" smtClean="0">
                <a:hlinkClick r:id="rId4"/>
              </a:rPr>
              <a:t>/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022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1969</TotalTime>
  <Words>261</Words>
  <Application>Microsoft Office PowerPoint</Application>
  <PresentationFormat>Экран (4:3)</PresentationFormat>
  <Paragraphs>47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Солнцестояние</vt:lpstr>
      <vt:lpstr>МИНИСТЕРСТВО ОБРАЗОВАНИЯ РМ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СтВоспитатель</dc:creator>
  <cp:lastModifiedBy>СтВоспитатель</cp:lastModifiedBy>
  <cp:revision>189</cp:revision>
  <dcterms:created xsi:type="dcterms:W3CDTF">2020-02-11T14:19:25Z</dcterms:created>
  <dcterms:modified xsi:type="dcterms:W3CDTF">2021-10-11T09:03:19Z</dcterms:modified>
</cp:coreProperties>
</file>