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4BAD8-316A-434C-9FA2-FF5CD82D7737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ru-RU"/>
        </a:p>
      </dgm:t>
    </dgm:pt>
    <dgm:pt modelId="{352B0C54-C9B8-49A5-B4E4-3A767650CFCE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К пяти годам заканчивается формирование правильного звукопроизношения. В норме все дети должны научиться четко произносить все звуки в составе слов и предложений.</a:t>
          </a:r>
          <a:endParaRPr lang="ru-RU" dirty="0">
            <a:solidFill>
              <a:schemeClr val="tx1"/>
            </a:solidFill>
          </a:endParaRPr>
        </a:p>
      </dgm:t>
    </dgm:pt>
    <dgm:pt modelId="{2A096E94-01DA-4260-BC17-B381B535446E}" type="parTrans" cxnId="{018994A2-E74E-4373-95A2-B3DB3F51B57D}">
      <dgm:prSet/>
      <dgm:spPr/>
      <dgm:t>
        <a:bodyPr/>
        <a:lstStyle/>
        <a:p>
          <a:endParaRPr lang="ru-RU"/>
        </a:p>
      </dgm:t>
    </dgm:pt>
    <dgm:pt modelId="{F190E386-D8BC-4C8A-9BEF-0215438DB195}" type="sibTrans" cxnId="{018994A2-E74E-4373-95A2-B3DB3F51B57D}">
      <dgm:prSet/>
      <dgm:spPr/>
      <dgm:t>
        <a:bodyPr/>
        <a:lstStyle/>
        <a:p>
          <a:endParaRPr lang="ru-RU"/>
        </a:p>
      </dgm:t>
    </dgm:pt>
    <dgm:pt modelId="{EFB2D2A0-4737-4D70-A874-93EBBC9E03C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Дети способны менять произвольно громкость голоса, умеют воспроизводить различные интонации.</a:t>
          </a:r>
          <a:endParaRPr lang="ru-RU" dirty="0">
            <a:solidFill>
              <a:schemeClr val="tx1"/>
            </a:solidFill>
          </a:endParaRPr>
        </a:p>
      </dgm:t>
    </dgm:pt>
    <dgm:pt modelId="{5B5EB72E-10E4-4345-A61C-AFF16E9B5C5C}" type="parTrans" cxnId="{FD6525BD-89D9-4C9C-9A2E-77DD59522FA1}">
      <dgm:prSet/>
      <dgm:spPr/>
      <dgm:t>
        <a:bodyPr/>
        <a:lstStyle/>
        <a:p>
          <a:endParaRPr lang="ru-RU"/>
        </a:p>
      </dgm:t>
    </dgm:pt>
    <dgm:pt modelId="{BCE46473-0642-442D-9DE6-3A5A64BDB497}" type="sibTrans" cxnId="{FD6525BD-89D9-4C9C-9A2E-77DD59522FA1}">
      <dgm:prSet/>
      <dgm:spPr/>
      <dgm:t>
        <a:bodyPr/>
        <a:lstStyle/>
        <a:p>
          <a:endParaRPr lang="ru-RU"/>
        </a:p>
      </dgm:t>
    </dgm:pt>
    <dgm:pt modelId="{4731B243-5BA5-4B76-8A6F-3EC94C04AD2A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Качественный скачок в овладении связной речью: дети способны составить рассказ по картинке, пересказать текст в нужной временной и логической последовательности. </a:t>
          </a:r>
          <a:endParaRPr lang="ru-RU" b="1" dirty="0">
            <a:solidFill>
              <a:schemeClr val="tx1"/>
            </a:solidFill>
          </a:endParaRPr>
        </a:p>
      </dgm:t>
    </dgm:pt>
    <dgm:pt modelId="{ACAEB021-89CC-4596-80CA-62A6F2A3ABE4}" type="parTrans" cxnId="{474426B1-1C64-4813-8FE6-D9E6AEE1615A}">
      <dgm:prSet/>
      <dgm:spPr/>
      <dgm:t>
        <a:bodyPr/>
        <a:lstStyle/>
        <a:p>
          <a:endParaRPr lang="ru-RU"/>
        </a:p>
      </dgm:t>
    </dgm:pt>
    <dgm:pt modelId="{413FF113-5F70-4189-B0B5-11895A5FAF8D}" type="sibTrans" cxnId="{474426B1-1C64-4813-8FE6-D9E6AEE1615A}">
      <dgm:prSet/>
      <dgm:spPr/>
      <dgm:t>
        <a:bodyPr/>
        <a:lstStyle/>
        <a:p>
          <a:endParaRPr lang="ru-RU"/>
        </a:p>
      </dgm:t>
    </dgm:pt>
    <dgm:pt modelId="{D1BB2EA5-A794-4C7E-BAF7-60A4AB67C25F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После пяти лет у большинства детей начинает формироваться осознанное ориентирование в звуковом составе слова. </a:t>
          </a:r>
          <a:endParaRPr lang="ru-RU" b="1" dirty="0">
            <a:solidFill>
              <a:schemeClr val="tx1"/>
            </a:solidFill>
          </a:endParaRPr>
        </a:p>
      </dgm:t>
    </dgm:pt>
    <dgm:pt modelId="{F22BF743-D3CA-4FDC-87DC-1F8679B1440C}" type="parTrans" cxnId="{26E93699-6C71-477A-982F-FF09EE42EF74}">
      <dgm:prSet/>
      <dgm:spPr/>
      <dgm:t>
        <a:bodyPr/>
        <a:lstStyle/>
        <a:p>
          <a:endParaRPr lang="ru-RU"/>
        </a:p>
      </dgm:t>
    </dgm:pt>
    <dgm:pt modelId="{44859DA2-D17F-4710-9E40-CDD3D16CC949}" type="sibTrans" cxnId="{26E93699-6C71-477A-982F-FF09EE42EF74}">
      <dgm:prSet/>
      <dgm:spPr/>
      <dgm:t>
        <a:bodyPr/>
        <a:lstStyle/>
        <a:p>
          <a:endParaRPr lang="ru-RU"/>
        </a:p>
      </dgm:t>
    </dgm:pt>
    <dgm:pt modelId="{0034077E-E469-4BB3-866E-2945370E8A5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Начинает формироваться внутренняя речь – свернутая, сокращенная форма речи, с помощью которой происходит планирование предстоящей деятельности. </a:t>
          </a:r>
          <a:endParaRPr lang="ru-RU" b="1" dirty="0">
            <a:solidFill>
              <a:schemeClr val="tx1"/>
            </a:solidFill>
          </a:endParaRPr>
        </a:p>
      </dgm:t>
    </dgm:pt>
    <dgm:pt modelId="{42E3F1F5-B931-443C-9A6D-A4342F74FE14}" type="parTrans" cxnId="{54D53083-3E11-49ED-9169-E7C4074AB62D}">
      <dgm:prSet/>
      <dgm:spPr/>
      <dgm:t>
        <a:bodyPr/>
        <a:lstStyle/>
        <a:p>
          <a:endParaRPr lang="ru-RU"/>
        </a:p>
      </dgm:t>
    </dgm:pt>
    <dgm:pt modelId="{8509B26E-B1A7-4F48-829B-3133F711F1AD}" type="sibTrans" cxnId="{54D53083-3E11-49ED-9169-E7C4074AB62D}">
      <dgm:prSet/>
      <dgm:spPr/>
      <dgm:t>
        <a:bodyPr/>
        <a:lstStyle/>
        <a:p>
          <a:endParaRPr lang="ru-RU"/>
        </a:p>
      </dgm:t>
    </dgm:pt>
    <dgm:pt modelId="{194173D9-6E5E-49CC-8910-EECC580D0B37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Грубых </a:t>
          </a:r>
          <a:r>
            <a:rPr lang="ru-RU" b="1" dirty="0" err="1" smtClean="0">
              <a:solidFill>
                <a:schemeClr val="tx1"/>
              </a:solidFill>
            </a:rPr>
            <a:t>аграмматизмов</a:t>
          </a:r>
          <a:r>
            <a:rPr lang="ru-RU" b="1" dirty="0" smtClean="0">
              <a:solidFill>
                <a:schemeClr val="tx1"/>
              </a:solidFill>
            </a:rPr>
            <a:t> в речи нет, ребенок уже не скажет «Мы вчера пойдем в парк» или «папа пришла с работы». Возможны ошибки при построении сложных предложений. </a:t>
          </a:r>
          <a:endParaRPr lang="ru-RU" b="1" dirty="0">
            <a:solidFill>
              <a:schemeClr val="tx1"/>
            </a:solidFill>
          </a:endParaRPr>
        </a:p>
      </dgm:t>
    </dgm:pt>
    <dgm:pt modelId="{299A2BB9-0192-4EE7-ADC4-AD563CCFB27E}" type="parTrans" cxnId="{E6873A33-1B35-4BE4-B794-D0974ED42DB6}">
      <dgm:prSet/>
      <dgm:spPr/>
      <dgm:t>
        <a:bodyPr/>
        <a:lstStyle/>
        <a:p>
          <a:endParaRPr lang="ru-RU"/>
        </a:p>
      </dgm:t>
    </dgm:pt>
    <dgm:pt modelId="{4B34D12C-0386-442A-B34D-5CF04C42FF25}" type="sibTrans" cxnId="{E6873A33-1B35-4BE4-B794-D0974ED42DB6}">
      <dgm:prSet/>
      <dgm:spPr/>
      <dgm:t>
        <a:bodyPr/>
        <a:lstStyle/>
        <a:p>
          <a:endParaRPr lang="ru-RU"/>
        </a:p>
      </dgm:t>
    </dgm:pt>
    <dgm:pt modelId="{0B46F61B-9B2A-4FCE-909F-DD67EE8B183B}" type="pres">
      <dgm:prSet presAssocID="{EA84BAD8-316A-434C-9FA2-FF5CD82D77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BA8710-85CB-4B00-9BBE-5A07852F4835}" type="pres">
      <dgm:prSet presAssocID="{352B0C54-C9B8-49A5-B4E4-3A767650CFC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D8BAD-BDC8-41EF-BCE4-D28A6A10223A}" type="pres">
      <dgm:prSet presAssocID="{F190E386-D8BC-4C8A-9BEF-0215438DB195}" presName="spacer" presStyleCnt="0"/>
      <dgm:spPr/>
    </dgm:pt>
    <dgm:pt modelId="{715BD3B4-CC84-456F-9A78-5B210394AA63}" type="pres">
      <dgm:prSet presAssocID="{EFB2D2A0-4737-4D70-A874-93EBBC9E03C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E798A-14ED-46BC-A4B4-6448619DA307}" type="pres">
      <dgm:prSet presAssocID="{BCE46473-0642-442D-9DE6-3A5A64BDB497}" presName="spacer" presStyleCnt="0"/>
      <dgm:spPr/>
    </dgm:pt>
    <dgm:pt modelId="{70F0F361-DA88-42EA-9758-B01DA8804809}" type="pres">
      <dgm:prSet presAssocID="{4731B243-5BA5-4B76-8A6F-3EC94C04AD2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78A52-9C14-4D78-B798-89B840C67A6F}" type="pres">
      <dgm:prSet presAssocID="{413FF113-5F70-4189-B0B5-11895A5FAF8D}" presName="spacer" presStyleCnt="0"/>
      <dgm:spPr/>
    </dgm:pt>
    <dgm:pt modelId="{FA9B3C3C-092B-48C4-B49A-AB1FC22AE834}" type="pres">
      <dgm:prSet presAssocID="{D1BB2EA5-A794-4C7E-BAF7-60A4AB67C25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BE029-7028-4267-A751-F42900F7F498}" type="pres">
      <dgm:prSet presAssocID="{44859DA2-D17F-4710-9E40-CDD3D16CC949}" presName="spacer" presStyleCnt="0"/>
      <dgm:spPr/>
    </dgm:pt>
    <dgm:pt modelId="{5E6E73DF-5D46-46EF-8292-3F27A00A2FBD}" type="pres">
      <dgm:prSet presAssocID="{0034077E-E469-4BB3-866E-2945370E8A5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BF4F1-59DE-4748-823A-53B58EA1BD30}" type="pres">
      <dgm:prSet presAssocID="{8509B26E-B1A7-4F48-829B-3133F711F1AD}" presName="spacer" presStyleCnt="0"/>
      <dgm:spPr/>
    </dgm:pt>
    <dgm:pt modelId="{11F6CCA7-EEAD-4354-992B-DACAADFCC594}" type="pres">
      <dgm:prSet presAssocID="{194173D9-6E5E-49CC-8910-EECC580D0B3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994A2-E74E-4373-95A2-B3DB3F51B57D}" srcId="{EA84BAD8-316A-434C-9FA2-FF5CD82D7737}" destId="{352B0C54-C9B8-49A5-B4E4-3A767650CFCE}" srcOrd="0" destOrd="0" parTransId="{2A096E94-01DA-4260-BC17-B381B535446E}" sibTransId="{F190E386-D8BC-4C8A-9BEF-0215438DB195}"/>
    <dgm:cxn modelId="{5DF42D54-76A8-4FB9-B76C-5D5121F8CE61}" type="presOf" srcId="{352B0C54-C9B8-49A5-B4E4-3A767650CFCE}" destId="{DCBA8710-85CB-4B00-9BBE-5A07852F4835}" srcOrd="0" destOrd="0" presId="urn:microsoft.com/office/officeart/2005/8/layout/vList2"/>
    <dgm:cxn modelId="{881DDA6E-05A2-45F4-AD51-C5AB0D664DC2}" type="presOf" srcId="{EFB2D2A0-4737-4D70-A874-93EBBC9E03C0}" destId="{715BD3B4-CC84-456F-9A78-5B210394AA63}" srcOrd="0" destOrd="0" presId="urn:microsoft.com/office/officeart/2005/8/layout/vList2"/>
    <dgm:cxn modelId="{534B3C54-F9FA-4A38-A388-A3B09FB13148}" type="presOf" srcId="{4731B243-5BA5-4B76-8A6F-3EC94C04AD2A}" destId="{70F0F361-DA88-42EA-9758-B01DA8804809}" srcOrd="0" destOrd="0" presId="urn:microsoft.com/office/officeart/2005/8/layout/vList2"/>
    <dgm:cxn modelId="{26E93699-6C71-477A-982F-FF09EE42EF74}" srcId="{EA84BAD8-316A-434C-9FA2-FF5CD82D7737}" destId="{D1BB2EA5-A794-4C7E-BAF7-60A4AB67C25F}" srcOrd="3" destOrd="0" parTransId="{F22BF743-D3CA-4FDC-87DC-1F8679B1440C}" sibTransId="{44859DA2-D17F-4710-9E40-CDD3D16CC949}"/>
    <dgm:cxn modelId="{D69F4AF0-1C83-4B93-B41F-CDB7BB9383BD}" type="presOf" srcId="{0034077E-E469-4BB3-866E-2945370E8A50}" destId="{5E6E73DF-5D46-46EF-8292-3F27A00A2FBD}" srcOrd="0" destOrd="0" presId="urn:microsoft.com/office/officeart/2005/8/layout/vList2"/>
    <dgm:cxn modelId="{FD6525BD-89D9-4C9C-9A2E-77DD59522FA1}" srcId="{EA84BAD8-316A-434C-9FA2-FF5CD82D7737}" destId="{EFB2D2A0-4737-4D70-A874-93EBBC9E03C0}" srcOrd="1" destOrd="0" parTransId="{5B5EB72E-10E4-4345-A61C-AFF16E9B5C5C}" sibTransId="{BCE46473-0642-442D-9DE6-3A5A64BDB497}"/>
    <dgm:cxn modelId="{474426B1-1C64-4813-8FE6-D9E6AEE1615A}" srcId="{EA84BAD8-316A-434C-9FA2-FF5CD82D7737}" destId="{4731B243-5BA5-4B76-8A6F-3EC94C04AD2A}" srcOrd="2" destOrd="0" parTransId="{ACAEB021-89CC-4596-80CA-62A6F2A3ABE4}" sibTransId="{413FF113-5F70-4189-B0B5-11895A5FAF8D}"/>
    <dgm:cxn modelId="{E6873A33-1B35-4BE4-B794-D0974ED42DB6}" srcId="{EA84BAD8-316A-434C-9FA2-FF5CD82D7737}" destId="{194173D9-6E5E-49CC-8910-EECC580D0B37}" srcOrd="5" destOrd="0" parTransId="{299A2BB9-0192-4EE7-ADC4-AD563CCFB27E}" sibTransId="{4B34D12C-0386-442A-B34D-5CF04C42FF25}"/>
    <dgm:cxn modelId="{8682B7B1-D940-4402-88A9-CB00A77DE014}" type="presOf" srcId="{EA84BAD8-316A-434C-9FA2-FF5CD82D7737}" destId="{0B46F61B-9B2A-4FCE-909F-DD67EE8B183B}" srcOrd="0" destOrd="0" presId="urn:microsoft.com/office/officeart/2005/8/layout/vList2"/>
    <dgm:cxn modelId="{20DAC814-9A2E-4748-9614-1FDC946BF0A1}" type="presOf" srcId="{194173D9-6E5E-49CC-8910-EECC580D0B37}" destId="{11F6CCA7-EEAD-4354-992B-DACAADFCC594}" srcOrd="0" destOrd="0" presId="urn:microsoft.com/office/officeart/2005/8/layout/vList2"/>
    <dgm:cxn modelId="{2197F5E7-BA65-4069-A706-D9AE88C747F8}" type="presOf" srcId="{D1BB2EA5-A794-4C7E-BAF7-60A4AB67C25F}" destId="{FA9B3C3C-092B-48C4-B49A-AB1FC22AE834}" srcOrd="0" destOrd="0" presId="urn:microsoft.com/office/officeart/2005/8/layout/vList2"/>
    <dgm:cxn modelId="{54D53083-3E11-49ED-9169-E7C4074AB62D}" srcId="{EA84BAD8-316A-434C-9FA2-FF5CD82D7737}" destId="{0034077E-E469-4BB3-866E-2945370E8A50}" srcOrd="4" destOrd="0" parTransId="{42E3F1F5-B931-443C-9A6D-A4342F74FE14}" sibTransId="{8509B26E-B1A7-4F48-829B-3133F711F1AD}"/>
    <dgm:cxn modelId="{CA45A35C-B17D-404E-A88C-00E1D062DE65}" type="presParOf" srcId="{0B46F61B-9B2A-4FCE-909F-DD67EE8B183B}" destId="{DCBA8710-85CB-4B00-9BBE-5A07852F4835}" srcOrd="0" destOrd="0" presId="urn:microsoft.com/office/officeart/2005/8/layout/vList2"/>
    <dgm:cxn modelId="{3A6F9FC7-F0E3-440E-B619-969105BC0715}" type="presParOf" srcId="{0B46F61B-9B2A-4FCE-909F-DD67EE8B183B}" destId="{C38D8BAD-BDC8-41EF-BCE4-D28A6A10223A}" srcOrd="1" destOrd="0" presId="urn:microsoft.com/office/officeart/2005/8/layout/vList2"/>
    <dgm:cxn modelId="{9B67890D-8CF6-4ACA-8C38-C6FFD6A7057D}" type="presParOf" srcId="{0B46F61B-9B2A-4FCE-909F-DD67EE8B183B}" destId="{715BD3B4-CC84-456F-9A78-5B210394AA63}" srcOrd="2" destOrd="0" presId="urn:microsoft.com/office/officeart/2005/8/layout/vList2"/>
    <dgm:cxn modelId="{AEB1BC4E-11C9-4DBE-9369-41B39DD05544}" type="presParOf" srcId="{0B46F61B-9B2A-4FCE-909F-DD67EE8B183B}" destId="{D7CE798A-14ED-46BC-A4B4-6448619DA307}" srcOrd="3" destOrd="0" presId="urn:microsoft.com/office/officeart/2005/8/layout/vList2"/>
    <dgm:cxn modelId="{BAC2FA3A-E92C-478C-B7D1-2BF8CA64FF40}" type="presParOf" srcId="{0B46F61B-9B2A-4FCE-909F-DD67EE8B183B}" destId="{70F0F361-DA88-42EA-9758-B01DA8804809}" srcOrd="4" destOrd="0" presId="urn:microsoft.com/office/officeart/2005/8/layout/vList2"/>
    <dgm:cxn modelId="{659A235F-E20A-426F-BE50-71570A58C954}" type="presParOf" srcId="{0B46F61B-9B2A-4FCE-909F-DD67EE8B183B}" destId="{B4678A52-9C14-4D78-B798-89B840C67A6F}" srcOrd="5" destOrd="0" presId="urn:microsoft.com/office/officeart/2005/8/layout/vList2"/>
    <dgm:cxn modelId="{4F067BF8-BA64-48C0-9084-94C6E83FB41E}" type="presParOf" srcId="{0B46F61B-9B2A-4FCE-909F-DD67EE8B183B}" destId="{FA9B3C3C-092B-48C4-B49A-AB1FC22AE834}" srcOrd="6" destOrd="0" presId="urn:microsoft.com/office/officeart/2005/8/layout/vList2"/>
    <dgm:cxn modelId="{349FEB7D-C030-4A02-934D-297A9A8B7B71}" type="presParOf" srcId="{0B46F61B-9B2A-4FCE-909F-DD67EE8B183B}" destId="{38DBE029-7028-4267-A751-F42900F7F498}" srcOrd="7" destOrd="0" presId="urn:microsoft.com/office/officeart/2005/8/layout/vList2"/>
    <dgm:cxn modelId="{32E1E239-A209-43B7-9E2E-C477B91D9699}" type="presParOf" srcId="{0B46F61B-9B2A-4FCE-909F-DD67EE8B183B}" destId="{5E6E73DF-5D46-46EF-8292-3F27A00A2FBD}" srcOrd="8" destOrd="0" presId="urn:microsoft.com/office/officeart/2005/8/layout/vList2"/>
    <dgm:cxn modelId="{E4630DAA-8F82-4D39-97BD-385727D722E3}" type="presParOf" srcId="{0B46F61B-9B2A-4FCE-909F-DD67EE8B183B}" destId="{8BEBF4F1-59DE-4748-823A-53B58EA1BD30}" srcOrd="9" destOrd="0" presId="urn:microsoft.com/office/officeart/2005/8/layout/vList2"/>
    <dgm:cxn modelId="{E8121B4E-E9BE-45CA-823F-8B014BDEEED1}" type="presParOf" srcId="{0B46F61B-9B2A-4FCE-909F-DD67EE8B183B}" destId="{11F6CCA7-EEAD-4354-992B-DACAADFCC594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77D81E-546C-4D14-9349-530D4DFC2D41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880AFD-3C0B-4543-8F3D-F2A49A42B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3643314"/>
            <a:ext cx="3552828" cy="1000132"/>
          </a:xfrm>
        </p:spPr>
        <p:txBody>
          <a:bodyPr>
            <a:noAutofit/>
          </a:bodyPr>
          <a:lstStyle/>
          <a:p>
            <a:r>
              <a:rPr lang="ru-RU" sz="1400" dirty="0" smtClean="0">
                <a:cs typeface="Aharoni" pitchFamily="2" charset="-79"/>
              </a:rPr>
              <a:t>Подготовила: </a:t>
            </a:r>
            <a:r>
              <a:rPr lang="ru-RU" sz="1400" dirty="0" err="1" smtClean="0">
                <a:cs typeface="Aharoni" pitchFamily="2" charset="-79"/>
              </a:rPr>
              <a:t>Лашина</a:t>
            </a:r>
            <a:r>
              <a:rPr lang="ru-RU" sz="1400" dirty="0" smtClean="0">
                <a:cs typeface="Aharoni" pitchFamily="2" charset="-79"/>
              </a:rPr>
              <a:t> О.С.</a:t>
            </a:r>
          </a:p>
          <a:p>
            <a:r>
              <a:rPr lang="ru-RU" sz="1400" dirty="0" smtClean="0">
                <a:cs typeface="Aharoni" pitchFamily="2" charset="-79"/>
              </a:rPr>
              <a:t>Учитель-логопед</a:t>
            </a:r>
          </a:p>
          <a:p>
            <a:r>
              <a:rPr lang="ru-RU" sz="1400" dirty="0" smtClean="0">
                <a:cs typeface="Aharoni" pitchFamily="2" charset="-79"/>
              </a:rPr>
              <a:t>1 квалификационной категории</a:t>
            </a:r>
            <a:endParaRPr lang="ru-RU" sz="1400" dirty="0">
              <a:cs typeface="Aharoni" pitchFamily="2" charset="-79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33400"/>
            <a:ext cx="8786874" cy="2868168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Причины возникновения речевых нарушений у детей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8715404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4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haroni" pitchFamily="2" charset="-79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Aharoni" pitchFamily="2" charset="-79"/>
              </a:rPr>
              <a:t>«Ромодановский детский сад комбинированного вида»</a:t>
            </a:r>
            <a:endParaRPr lang="ru-RU" sz="14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6215082"/>
            <a:ext cx="25416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haroni" pitchFamily="2" charset="-79"/>
              </a:rPr>
              <a:t>п. Ромоданово 2014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images.myshared.ru/273053/slide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ХАРАКТЕРИСТИКА РЕЧИ ДЕТЕЙ 5-6 ЛЕТ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500034" y="1447800"/>
          <a:ext cx="818676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857232"/>
            <a:ext cx="707236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Причины речевых нарушений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4071942"/>
            <a:ext cx="271464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Эндогенные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86446" y="4071942"/>
            <a:ext cx="271464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Экзогенные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2" idx="2"/>
            <a:endCxn id="4" idx="0"/>
          </p:cNvCxnSpPr>
          <p:nvPr/>
        </p:nvCxnSpPr>
        <p:spPr>
          <a:xfrm rot="5400000">
            <a:off x="3053943" y="2232414"/>
            <a:ext cx="1500198" cy="217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" idx="2"/>
            <a:endCxn id="5" idx="0"/>
          </p:cNvCxnSpPr>
          <p:nvPr/>
        </p:nvCxnSpPr>
        <p:spPr>
          <a:xfrm rot="16200000" flipH="1">
            <a:off x="5268520" y="2196694"/>
            <a:ext cx="1500198" cy="2250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3"/>
            <a:endCxn id="5" idx="1"/>
          </p:cNvCxnSpPr>
          <p:nvPr/>
        </p:nvCxnSpPr>
        <p:spPr>
          <a:xfrm>
            <a:off x="4071934" y="478632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Внутренние причины речевых нарушений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5857916" cy="500066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600" b="1" dirty="0" smtClean="0"/>
              <a:t>Заболевания матери во время беременности (сердечные заболевания, заболевания печени, легких, диабет, гипотония, инфекционные заболевания мочевого тракта) общие заболевания, требующие лечения.</a:t>
            </a:r>
          </a:p>
          <a:p>
            <a:pPr lvl="0"/>
            <a:r>
              <a:rPr lang="ru-RU" sz="1600" b="1" dirty="0" smtClean="0"/>
              <a:t>Отягощенная наследственность (диабет, гипертония, пороки   развития, генетические и психические заболевания).</a:t>
            </a:r>
          </a:p>
          <a:p>
            <a:pPr lvl="0"/>
            <a:r>
              <a:rPr lang="ru-RU" sz="1600" b="1" dirty="0" smtClean="0"/>
              <a:t>Аллергии матери.</a:t>
            </a:r>
          </a:p>
          <a:p>
            <a:pPr lvl="0"/>
            <a:r>
              <a:rPr lang="ru-RU" sz="1600" b="1" dirty="0" smtClean="0"/>
              <a:t>Перенесенные переливания крови.</a:t>
            </a:r>
          </a:p>
          <a:p>
            <a:pPr lvl="0"/>
            <a:r>
              <a:rPr lang="ru-RU" sz="1600" b="1" dirty="0" smtClean="0"/>
              <a:t>Токсикоз беременности, не зависимо от срока     беременности.</a:t>
            </a:r>
          </a:p>
          <a:p>
            <a:pPr lvl="0"/>
            <a:r>
              <a:rPr lang="ru-RU" sz="1600" b="1" dirty="0" smtClean="0"/>
              <a:t>Иммунологическая несовместимость крови матери и плода  (по резус-фактору).  </a:t>
            </a:r>
          </a:p>
          <a:p>
            <a:pPr lvl="0"/>
            <a:r>
              <a:rPr lang="ru-RU" sz="1600" b="1" dirty="0" smtClean="0"/>
              <a:t>Многообразная акушерская патология </a:t>
            </a:r>
          </a:p>
          <a:p>
            <a:pPr lvl="0"/>
            <a:r>
              <a:rPr lang="ru-RU" sz="1600" b="1" dirty="0" smtClean="0"/>
              <a:t>Курение во время беременности, употребление алкоголя. </a:t>
            </a:r>
          </a:p>
          <a:p>
            <a:pPr lvl="0"/>
            <a:r>
              <a:rPr lang="ru-RU" sz="1600" b="1" dirty="0" smtClean="0"/>
              <a:t>Особые психические нагрузки </a:t>
            </a:r>
          </a:p>
          <a:p>
            <a:endParaRPr lang="ru-RU" sz="1200" dirty="0"/>
          </a:p>
        </p:txBody>
      </p:sp>
      <p:pic>
        <p:nvPicPr>
          <p:cNvPr id="1027" name="Picture 3" descr="http://www.deltaclinic.ru/files/images/Midwifery_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0760" y="1500174"/>
            <a:ext cx="2709515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Внешние причины нарушения речи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5000660" cy="4572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отсутствие эмоционального положительного окружения.</a:t>
            </a:r>
          </a:p>
          <a:p>
            <a:r>
              <a:rPr lang="ru-RU" sz="2400" b="1" dirty="0" smtClean="0"/>
              <a:t>различные психические травмы</a:t>
            </a:r>
          </a:p>
          <a:p>
            <a:r>
              <a:rPr lang="ru-RU" sz="2400" b="1" dirty="0" smtClean="0"/>
              <a:t>общая физическая слабость организма</a:t>
            </a:r>
          </a:p>
          <a:p>
            <a:r>
              <a:rPr lang="ru-RU" sz="2400" b="1" dirty="0" smtClean="0"/>
              <a:t>незрелость, обусловленная недоношенностью, рахит. </a:t>
            </a:r>
          </a:p>
          <a:p>
            <a:r>
              <a:rPr lang="ru-RU" sz="2400" b="1" dirty="0" smtClean="0"/>
              <a:t>Различные нарушения обмена веществ, заболевания внутренних органов.</a:t>
            </a:r>
          </a:p>
          <a:p>
            <a:endParaRPr lang="ru-RU" dirty="0"/>
          </a:p>
        </p:txBody>
      </p:sp>
      <p:pic>
        <p:nvPicPr>
          <p:cNvPr id="18434" name="Picture 2" descr="http://freshnews.pro/wp-content/uploads/happy-mother-and-child_f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4970" y="2143116"/>
            <a:ext cx="3514748" cy="29289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Рекомендации для родителей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43306" y="1447800"/>
            <a:ext cx="5214974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Каждый ребёнок должен знать, что он  семье любимый, желанный, и самый лучший.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Заботиться о своевременном развитии речи, внимания, мышления , слуха – основная задача родителей. И начинать надо с первых дней жизни ребёнка.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Старайтесь выслушать ребёнка, по возможности в доступной форме и согласно его возрасту отвечать на задаваемые им вопросы, а не уходить от ответа.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Необходимо больше общаться с ребёнком: играть, разговаривать, читать, обсуждать прочитанное.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Следует говорить с ребёнком чётко и грамотно.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у ребёнка имеются нарушения речи или задерживается речевое развитие, необходимо обратиться к специалисту.</a:t>
            </a:r>
          </a:p>
          <a:p>
            <a:endParaRPr lang="ru-RU" dirty="0"/>
          </a:p>
        </p:txBody>
      </p:sp>
      <p:pic>
        <p:nvPicPr>
          <p:cNvPr id="19458" name="Picture 2" descr="http://posecretu.com/wp-content/uploads/%D1%80%D0%B5%D0%B1%D1%91%D0%BD%D0%BE%D0%BA-%D1%87%D0%B8%D1%82%D0%B0%D0%B5%D1%82-%D0%BA%D0%BD%D0%B8%D0%B3%D1%8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071678"/>
            <a:ext cx="3071802" cy="2371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Коррекционная работа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2869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Задачи работы </a:t>
            </a:r>
            <a:r>
              <a:rPr lang="ru-RU" b="1" dirty="0" smtClean="0">
                <a:solidFill>
                  <a:srgbClr val="FF0000"/>
                </a:solidFill>
              </a:rPr>
              <a:t>учителя-логопеда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Коррекция нарушений звукопроизношения.</a:t>
            </a:r>
          </a:p>
          <a:p>
            <a:r>
              <a:rPr lang="ru-RU" dirty="0" smtClean="0"/>
              <a:t>Развитие фонематического слуха.</a:t>
            </a:r>
          </a:p>
          <a:p>
            <a:r>
              <a:rPr lang="ru-RU" dirty="0" smtClean="0"/>
              <a:t>Формирование фонематического восприятия.</a:t>
            </a:r>
          </a:p>
          <a:p>
            <a:r>
              <a:rPr lang="ru-RU" dirty="0" smtClean="0"/>
              <a:t>Коррекция нарушений лексико-грамматической стороны речи.</a:t>
            </a:r>
          </a:p>
          <a:p>
            <a:r>
              <a:rPr lang="ru-RU" dirty="0" smtClean="0"/>
              <a:t>Развитие связной речи.</a:t>
            </a:r>
          </a:p>
          <a:p>
            <a:r>
              <a:rPr lang="ru-RU" dirty="0" smtClean="0"/>
              <a:t>Совершенствование артикуляционного аппарата.</a:t>
            </a:r>
          </a:p>
          <a:p>
            <a:r>
              <a:rPr lang="ru-RU" dirty="0" smtClean="0"/>
              <a:t>Развитие мелкой моторики.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428604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Только тесная взаимосвязь в работе учителя-логопеда и родителей позволяет добиваться положительных результатов в коррекции речи дошкольников</a:t>
            </a:r>
            <a:endParaRPr lang="ru-RU" sz="3600" dirty="0"/>
          </a:p>
        </p:txBody>
      </p:sp>
      <p:pic>
        <p:nvPicPr>
          <p:cNvPr id="20482" name="Picture 2" descr="http://moiasemia.ru/uploads/posts/2013-01/1358604259_shutterstock_77797810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3500438"/>
            <a:ext cx="4286280" cy="2863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</TotalTime>
  <Words>439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Причины возникновения речевых нарушений у детей</vt:lpstr>
      <vt:lpstr>ХАРАКТЕРИСТИКА РЕЧИ ДЕТЕЙ 5-6 ЛЕТ</vt:lpstr>
      <vt:lpstr>Слайд 3</vt:lpstr>
      <vt:lpstr>Внутренние причины речевых нарушений</vt:lpstr>
      <vt:lpstr>Внешние причины нарушения речи</vt:lpstr>
      <vt:lpstr>Рекомендации для родителей</vt:lpstr>
      <vt:lpstr>Коррекционная работа</vt:lpstr>
      <vt:lpstr>Задачи работы учителя-логопеда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возникновения речевых нарушений у детей</dc:title>
  <dc:creator>Ольга</dc:creator>
  <cp:lastModifiedBy>Ольга</cp:lastModifiedBy>
  <cp:revision>11</cp:revision>
  <dcterms:created xsi:type="dcterms:W3CDTF">2014-09-21T15:56:03Z</dcterms:created>
  <dcterms:modified xsi:type="dcterms:W3CDTF">2014-12-21T19:48:33Z</dcterms:modified>
</cp:coreProperties>
</file>