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8D2"/>
    <a:srgbClr val="4F2270"/>
    <a:srgbClr val="EF0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568" y="6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09.09.2019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09.09.2019</a:t>
            </a:fld>
            <a:endParaRPr lang="ru-RU" dirty="0"/>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5306"/>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88639" y="323528"/>
            <a:ext cx="6480720" cy="8740854"/>
          </a:xfrm>
          <a:prstGeom prst="rect">
            <a:avLst/>
          </a:prstGeom>
        </p:spPr>
        <p:txBody>
          <a:bodyPr wrap="square">
            <a:spAutoFit/>
          </a:bodyPr>
          <a:lstStyle/>
          <a:p>
            <a:pPr algn="ctr"/>
            <a:r>
              <a:rPr lang="ru-RU" sz="1600" b="1" dirty="0">
                <a:solidFill>
                  <a:srgbClr val="2008D2"/>
                </a:solidFill>
                <a:effectLst>
                  <a:outerShdw blurRad="38100" dist="38100" dir="2700000" algn="tl">
                    <a:srgbClr val="000000">
                      <a:alpha val="43137"/>
                    </a:srgbClr>
                  </a:outerShdw>
                </a:effectLst>
                <a:latin typeface="Times New Roman" pitchFamily="18" charset="0"/>
                <a:cs typeface="Times New Roman" pitchFamily="18" charset="0"/>
              </a:rPr>
              <a:t>АДМИНИСТРАЦИЯ ГОРОДСКОГО ОКРУГА САРАНСК</a:t>
            </a:r>
            <a:br>
              <a:rPr lang="ru-RU" sz="1600" b="1" dirty="0">
                <a:solidFill>
                  <a:srgbClr val="2008D2"/>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2008D2"/>
                </a:solidFill>
                <a:effectLst>
                  <a:outerShdw blurRad="38100" dist="38100" dir="2700000" algn="tl">
                    <a:srgbClr val="000000">
                      <a:alpha val="43137"/>
                    </a:srgbClr>
                  </a:outerShdw>
                </a:effectLst>
                <a:latin typeface="Times New Roman" pitchFamily="18" charset="0"/>
                <a:cs typeface="Times New Roman" pitchFamily="18" charset="0"/>
              </a:rPr>
              <a:t>ДЕПАРТАМЕНТ ПО СОЦИАЛЬНОЙ ПОЛИТИКЕ</a:t>
            </a:r>
            <a:br>
              <a:rPr lang="ru-RU" sz="1600" b="1" dirty="0">
                <a:solidFill>
                  <a:srgbClr val="2008D2"/>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2008D2"/>
                </a:solidFill>
                <a:effectLst>
                  <a:outerShdw blurRad="38100" dist="38100" dir="2700000" algn="tl">
                    <a:srgbClr val="000000">
                      <a:alpha val="43137"/>
                    </a:srgbClr>
                  </a:outerShdw>
                </a:effectLst>
                <a:latin typeface="Times New Roman" pitchFamily="18" charset="0"/>
                <a:cs typeface="Times New Roman" pitchFamily="18" charset="0"/>
              </a:rPr>
              <a:t>УПРАВЛЕНИЕ ОБРАЗОВАНИЯ</a:t>
            </a:r>
            <a:br>
              <a:rPr lang="ru-RU" sz="1600" b="1" dirty="0">
                <a:solidFill>
                  <a:srgbClr val="2008D2"/>
                </a:solidFill>
                <a:effectLst>
                  <a:outerShdw blurRad="38100" dist="38100" dir="2700000" algn="tl">
                    <a:srgbClr val="000000">
                      <a:alpha val="43137"/>
                    </a:srgbClr>
                  </a:outerShdw>
                </a:effectLst>
                <a:latin typeface="Times New Roman" pitchFamily="18" charset="0"/>
                <a:cs typeface="Times New Roman" pitchFamily="18" charset="0"/>
              </a:rPr>
            </a:br>
            <a:r>
              <a:rPr lang="ru-RU" sz="1600" b="1" dirty="0">
                <a:solidFill>
                  <a:srgbClr val="2008D2"/>
                </a:solidFill>
                <a:effectLst>
                  <a:outerShdw blurRad="38100" dist="38100" dir="2700000" algn="tl">
                    <a:srgbClr val="000000">
                      <a:alpha val="43137"/>
                    </a:srgbClr>
                  </a:outerShdw>
                </a:effectLst>
                <a:latin typeface="Times New Roman" pitchFamily="18" charset="0"/>
                <a:cs typeface="Times New Roman" pitchFamily="18" charset="0"/>
              </a:rPr>
              <a:t>МУ «ИНФОРМАЦИОННЫЙ МЕТОДИЧЕСКИЙ ЦЕНТР»</a:t>
            </a:r>
          </a:p>
          <a:p>
            <a:pPr algn="ctr"/>
            <a:r>
              <a:rPr lang="ru-RU" b="1" dirty="0">
                <a:solidFill>
                  <a:schemeClr val="bg2">
                    <a:lumMod val="10000"/>
                  </a:schemeClr>
                </a:solidFill>
                <a:effectLst>
                  <a:outerShdw blurRad="38100" dist="38100" dir="2700000" algn="tl">
                    <a:srgbClr val="000000">
                      <a:alpha val="43137"/>
                    </a:srgbClr>
                  </a:outerShdw>
                </a:effectLst>
              </a:rPr>
              <a:t/>
            </a:r>
            <a:br>
              <a:rPr lang="ru-RU" b="1" dirty="0">
                <a:solidFill>
                  <a:schemeClr val="bg2">
                    <a:lumMod val="10000"/>
                  </a:schemeClr>
                </a:solidFill>
                <a:effectLst>
                  <a:outerShdw blurRad="38100" dist="38100" dir="2700000" algn="tl">
                    <a:srgbClr val="000000">
                      <a:alpha val="43137"/>
                    </a:srgbClr>
                  </a:outerShdw>
                </a:effectLst>
              </a:rPr>
            </a:br>
            <a:r>
              <a:rPr lang="ru-RU" sz="1600" b="1" dirty="0">
                <a:solidFill>
                  <a:srgbClr val="2008D2"/>
                </a:solidFill>
                <a:effectLst>
                  <a:outerShdw blurRad="38100" dist="38100" dir="2700000" algn="tl">
                    <a:srgbClr val="000000">
                      <a:alpha val="43137"/>
                    </a:srgbClr>
                  </a:outerShdw>
                </a:effectLst>
                <a:latin typeface="Times New Roman" pitchFamily="18" charset="0"/>
                <a:cs typeface="Times New Roman" pitchFamily="18" charset="0"/>
              </a:rPr>
              <a:t>МУНИЦИПАЛЬНОЕ АВТОНОМНОЕ ДОШКОЛЬНОЕ ОБРАЗОВАТЕЛЬНОЕ УЧРЕЖДЕНИЕ «ДЕТСКИЙ САД №104»</a:t>
            </a:r>
          </a:p>
          <a:p>
            <a:pPr algn="ctr"/>
            <a:r>
              <a:rPr lang="ru-RU" sz="1600" b="1"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b="1" dirty="0">
                <a:solidFill>
                  <a:schemeClr val="bg2">
                    <a:lumMod val="10000"/>
                  </a:schemeClr>
                </a:solidFill>
                <a:effectLst>
                  <a:outerShdw blurRad="38100" dist="38100" dir="2700000" algn="tl">
                    <a:srgbClr val="000000">
                      <a:alpha val="43137"/>
                    </a:srgbClr>
                  </a:outerShdw>
                </a:effectLst>
              </a:rPr>
              <a:t>  </a:t>
            </a:r>
            <a:r>
              <a:rPr lang="ru-RU" sz="4800" b="1" dirty="0" smtClean="0">
                <a:solidFill>
                  <a:srgbClr val="EF03AC"/>
                </a:solidFill>
                <a:effectLst>
                  <a:outerShdw blurRad="38100" dist="38100" dir="2700000" algn="tl">
                    <a:srgbClr val="000000">
                      <a:alpha val="43137"/>
                    </a:srgbClr>
                  </a:outerShdw>
                </a:effectLst>
                <a:latin typeface="Times New Roman" pitchFamily="18" charset="0"/>
                <a:cs typeface="Times New Roman" pitchFamily="18" charset="0"/>
              </a:rPr>
              <a:t>Русалочка </a:t>
            </a:r>
            <a:r>
              <a:rPr lang="ru-RU" sz="4800" b="1" dirty="0">
                <a:solidFill>
                  <a:srgbClr val="EF03AC"/>
                </a:solidFill>
                <a:effectLst>
                  <a:outerShdw blurRad="38100" dist="38100" dir="2700000" algn="tl">
                    <a:srgbClr val="000000">
                      <a:alpha val="43137"/>
                    </a:srgbClr>
                  </a:outerShdw>
                </a:effectLst>
                <a:latin typeface="Times New Roman" pitchFamily="18" charset="0"/>
                <a:cs typeface="Times New Roman" pitchFamily="18" charset="0"/>
              </a:rPr>
              <a:t>и тайна ее волшебной жемчужины</a:t>
            </a:r>
          </a:p>
          <a:p>
            <a:r>
              <a:rPr lang="ru-RU" b="1" dirty="0">
                <a:solidFill>
                  <a:schemeClr val="bg2">
                    <a:lumMod val="10000"/>
                  </a:schemeClr>
                </a:solidFill>
                <a:effectLst>
                  <a:outerShdw blurRad="38100" dist="38100" dir="2700000" algn="tl">
                    <a:srgbClr val="000000">
                      <a:alpha val="43137"/>
                    </a:srgbClr>
                  </a:outerShdw>
                </a:effectLst>
              </a:rPr>
              <a:t> </a:t>
            </a:r>
          </a:p>
          <a:p>
            <a:pPr algn="ctr"/>
            <a:r>
              <a:rPr lang="ru-RU" b="1" dirty="0" smtClean="0">
                <a:solidFill>
                  <a:srgbClr val="2008D2"/>
                </a:solidFill>
                <a:effectLst>
                  <a:outerShdw blurRad="38100" dist="38100" dir="2700000" algn="tl">
                    <a:srgbClr val="000000">
                      <a:alpha val="43137"/>
                    </a:srgbClr>
                  </a:outerShdw>
                </a:effectLst>
              </a:rPr>
              <a:t>МУЗЫКАЛЬНО-СПОРТИВНЫЙ </a:t>
            </a:r>
            <a:r>
              <a:rPr lang="ru-RU" b="1" dirty="0">
                <a:solidFill>
                  <a:srgbClr val="2008D2"/>
                </a:solidFill>
                <a:effectLst>
                  <a:outerShdw blurRad="38100" dist="38100" dir="2700000" algn="tl">
                    <a:srgbClr val="000000">
                      <a:alpha val="43137"/>
                    </a:srgbClr>
                  </a:outerShdw>
                </a:effectLst>
              </a:rPr>
              <a:t>ДОСУГ</a:t>
            </a:r>
            <a:br>
              <a:rPr lang="ru-RU" b="1" dirty="0">
                <a:solidFill>
                  <a:srgbClr val="2008D2"/>
                </a:solidFill>
                <a:effectLst>
                  <a:outerShdw blurRad="38100" dist="38100" dir="2700000" algn="tl">
                    <a:srgbClr val="000000">
                      <a:alpha val="43137"/>
                    </a:srgbClr>
                  </a:outerShdw>
                </a:effectLst>
              </a:rPr>
            </a:br>
            <a:r>
              <a:rPr lang="ru-RU" b="1" dirty="0">
                <a:solidFill>
                  <a:srgbClr val="2008D2"/>
                </a:solidFill>
                <a:effectLst>
                  <a:outerShdw blurRad="38100" dist="38100" dir="2700000" algn="tl">
                    <a:srgbClr val="000000">
                      <a:alpha val="43137"/>
                    </a:srgbClr>
                  </a:outerShdw>
                </a:effectLst>
              </a:rPr>
              <a:t>НА ГОРОДСКОЙ КОНКУРС ЛУЧШИХ СЦЕНАРИЕВ РАЗВЛЕЧЕНИЯ</a:t>
            </a:r>
            <a:br>
              <a:rPr lang="ru-RU" b="1" dirty="0">
                <a:solidFill>
                  <a:srgbClr val="2008D2"/>
                </a:solidFill>
                <a:effectLst>
                  <a:outerShdw blurRad="38100" dist="38100" dir="2700000" algn="tl">
                    <a:srgbClr val="000000">
                      <a:alpha val="43137"/>
                    </a:srgbClr>
                  </a:outerShdw>
                </a:effectLst>
              </a:rPr>
            </a:br>
            <a:r>
              <a:rPr lang="ru-RU" b="1" dirty="0">
                <a:solidFill>
                  <a:srgbClr val="2008D2"/>
                </a:solidFill>
                <a:effectLst>
                  <a:outerShdw blurRad="38100" dist="38100" dir="2700000" algn="tl">
                    <a:srgbClr val="000000">
                      <a:alpha val="43137"/>
                    </a:srgbClr>
                  </a:outerShdw>
                </a:effectLst>
              </a:rPr>
              <a:t>«ПРАЗДНИК ВОДЫ»</a:t>
            </a:r>
          </a:p>
          <a:p>
            <a:r>
              <a:rPr lang="ru-RU" b="1" dirty="0">
                <a:solidFill>
                  <a:srgbClr val="2008D2"/>
                </a:solidFill>
                <a:effectLst>
                  <a:outerShdw blurRad="38100" dist="38100" dir="2700000" algn="tl">
                    <a:srgbClr val="000000">
                      <a:alpha val="43137"/>
                    </a:srgbClr>
                  </a:outerShdw>
                </a:effectLst>
              </a:rPr>
              <a:t> </a:t>
            </a:r>
          </a:p>
          <a:p>
            <a:pPr algn="ctr"/>
            <a:r>
              <a:rPr lang="ru-RU" b="1" dirty="0" smtClean="0">
                <a:solidFill>
                  <a:srgbClr val="2008D2"/>
                </a:solidFill>
                <a:effectLst>
                  <a:outerShdw blurRad="38100" dist="38100" dir="2700000" algn="tl">
                    <a:srgbClr val="000000">
                      <a:alpha val="43137"/>
                    </a:srgbClr>
                  </a:outerShdw>
                </a:effectLst>
              </a:rPr>
              <a:t>/СТАРШИЙ </a:t>
            </a:r>
            <a:r>
              <a:rPr lang="ru-RU" b="1" dirty="0">
                <a:solidFill>
                  <a:srgbClr val="2008D2"/>
                </a:solidFill>
                <a:effectLst>
                  <a:outerShdw blurRad="38100" dist="38100" dir="2700000" algn="tl">
                    <a:srgbClr val="000000">
                      <a:alpha val="43137"/>
                    </a:srgbClr>
                  </a:outerShdw>
                </a:effectLst>
              </a:rPr>
              <a:t>ДОШКОЛЬНЫЙ </a:t>
            </a:r>
            <a:r>
              <a:rPr lang="ru-RU" b="1" dirty="0" smtClean="0">
                <a:solidFill>
                  <a:srgbClr val="2008D2"/>
                </a:solidFill>
                <a:effectLst>
                  <a:outerShdw blurRad="38100" dist="38100" dir="2700000" algn="tl">
                    <a:srgbClr val="000000">
                      <a:alpha val="43137"/>
                    </a:srgbClr>
                  </a:outerShdw>
                </a:effectLst>
              </a:rPr>
              <a:t>ВОЗРАСТ/</a:t>
            </a:r>
            <a:endParaRPr lang="ru-RU" b="1" dirty="0">
              <a:solidFill>
                <a:srgbClr val="2008D2"/>
              </a:solidFill>
              <a:effectLst>
                <a:outerShdw blurRad="38100" dist="38100" dir="2700000" algn="tl">
                  <a:srgbClr val="000000">
                    <a:alpha val="43137"/>
                  </a:srgbClr>
                </a:outerShdw>
              </a:effectLst>
            </a:endParaRPr>
          </a:p>
          <a:p>
            <a:r>
              <a:rPr lang="ru-RU" b="1" dirty="0">
                <a:solidFill>
                  <a:srgbClr val="2008D2"/>
                </a:solidFill>
                <a:effectLst>
                  <a:outerShdw blurRad="38100" dist="38100" dir="2700000" algn="tl">
                    <a:srgbClr val="000000">
                      <a:alpha val="43137"/>
                    </a:srgbClr>
                  </a:outerShdw>
                </a:effectLst>
              </a:rPr>
              <a:t>  </a:t>
            </a:r>
          </a:p>
          <a:p>
            <a:r>
              <a:rPr lang="ru-RU" b="1" dirty="0">
                <a:solidFill>
                  <a:srgbClr val="2008D2"/>
                </a:solidFill>
                <a:effectLst>
                  <a:outerShdw blurRad="38100" dist="38100" dir="2700000" algn="tl">
                    <a:srgbClr val="000000">
                      <a:alpha val="43137"/>
                    </a:srgbClr>
                  </a:outerShdw>
                </a:effectLst>
              </a:rPr>
              <a:t> </a:t>
            </a:r>
          </a:p>
          <a:p>
            <a:r>
              <a:rPr lang="ru-RU" b="1" dirty="0">
                <a:solidFill>
                  <a:srgbClr val="2008D2"/>
                </a:solidFill>
                <a:effectLst>
                  <a:outerShdw blurRad="38100" dist="38100" dir="2700000" algn="tl">
                    <a:srgbClr val="000000">
                      <a:alpha val="43137"/>
                    </a:srgbClr>
                  </a:outerShdw>
                </a:effectLst>
              </a:rPr>
              <a:t>                                                             </a:t>
            </a:r>
            <a:r>
              <a:rPr lang="ru-RU" b="1" dirty="0" smtClean="0">
                <a:solidFill>
                  <a:srgbClr val="2008D2"/>
                </a:solidFill>
                <a:effectLst>
                  <a:outerShdw blurRad="38100" dist="38100" dir="2700000" algn="tl">
                    <a:srgbClr val="000000">
                      <a:alpha val="43137"/>
                    </a:srgbClr>
                  </a:outerShdw>
                </a:effectLst>
              </a:rPr>
              <a:t>  </a:t>
            </a:r>
            <a:r>
              <a:rPr lang="ru-RU" b="1" dirty="0">
                <a:solidFill>
                  <a:srgbClr val="2008D2"/>
                </a:solidFill>
                <a:effectLst>
                  <a:outerShdw blurRad="38100" dist="38100" dir="2700000" algn="tl">
                    <a:srgbClr val="000000">
                      <a:alpha val="43137"/>
                    </a:srgbClr>
                  </a:outerShdw>
                </a:effectLst>
              </a:rPr>
              <a:t>Разработала:</a:t>
            </a:r>
          </a:p>
          <a:p>
            <a:r>
              <a:rPr lang="ru-RU" b="1" dirty="0">
                <a:solidFill>
                  <a:srgbClr val="2008D2"/>
                </a:solidFill>
                <a:effectLst>
                  <a:outerShdw blurRad="38100" dist="38100" dir="2700000" algn="tl">
                    <a:srgbClr val="000000">
                      <a:alpha val="43137"/>
                    </a:srgbClr>
                  </a:outerShdw>
                </a:effectLst>
              </a:rPr>
              <a:t>                                                               Музыкальный руководитель</a:t>
            </a:r>
          </a:p>
          <a:p>
            <a:r>
              <a:rPr lang="ru-RU" b="1" dirty="0">
                <a:solidFill>
                  <a:srgbClr val="2008D2"/>
                </a:solidFill>
                <a:effectLst>
                  <a:outerShdw blurRad="38100" dist="38100" dir="2700000" algn="tl">
                    <a:srgbClr val="000000">
                      <a:alpha val="43137"/>
                    </a:srgbClr>
                  </a:outerShdw>
                </a:effectLst>
              </a:rPr>
              <a:t>      </a:t>
            </a:r>
            <a:r>
              <a:rPr lang="ru-RU" b="1" dirty="0" smtClean="0">
                <a:solidFill>
                  <a:srgbClr val="2008D2"/>
                </a:solidFill>
                <a:effectLst>
                  <a:outerShdw blurRad="38100" dist="38100" dir="2700000" algn="tl">
                    <a:srgbClr val="000000">
                      <a:alpha val="43137"/>
                    </a:srgbClr>
                  </a:outerShdw>
                </a:effectLst>
              </a:rPr>
              <a:t>                                                         </a:t>
            </a:r>
            <a:r>
              <a:rPr lang="ru-RU" b="1" dirty="0">
                <a:solidFill>
                  <a:srgbClr val="2008D2"/>
                </a:solidFill>
                <a:effectLst>
                  <a:outerShdw blurRad="38100" dist="38100" dir="2700000" algn="tl">
                    <a:srgbClr val="000000">
                      <a:alpha val="43137"/>
                    </a:srgbClr>
                  </a:outerShdw>
                </a:effectLst>
              </a:rPr>
              <a:t>Лыбаева Г.Н.</a:t>
            </a:r>
          </a:p>
          <a:p>
            <a:r>
              <a:rPr lang="ru-RU" b="1" dirty="0">
                <a:solidFill>
                  <a:srgbClr val="2008D2"/>
                </a:solidFill>
                <a:effectLst>
                  <a:outerShdw blurRad="38100" dist="38100" dir="2700000" algn="tl">
                    <a:srgbClr val="000000">
                      <a:alpha val="43137"/>
                    </a:srgbClr>
                  </a:outerShdw>
                </a:effectLst>
              </a:rPr>
              <a:t>                                                               Воспитатель Баландина А.А.</a:t>
            </a:r>
          </a:p>
          <a:p>
            <a:r>
              <a:rPr lang="ru-RU" b="1" dirty="0">
                <a:solidFill>
                  <a:srgbClr val="2008D2"/>
                </a:solidFill>
                <a:effectLst>
                  <a:outerShdw blurRad="38100" dist="38100" dir="2700000" algn="tl">
                    <a:srgbClr val="000000">
                      <a:alpha val="43137"/>
                    </a:srgbClr>
                  </a:outerShdw>
                </a:effectLst>
              </a:rPr>
              <a:t> </a:t>
            </a:r>
          </a:p>
          <a:p>
            <a:r>
              <a:rPr lang="ru-RU" b="1" dirty="0">
                <a:solidFill>
                  <a:srgbClr val="2008D2"/>
                </a:solidFill>
                <a:effectLst>
                  <a:outerShdw blurRad="38100" dist="38100" dir="2700000" algn="tl">
                    <a:srgbClr val="000000">
                      <a:alpha val="43137"/>
                    </a:srgbClr>
                  </a:outerShdw>
                </a:effectLst>
              </a:rPr>
              <a:t> </a:t>
            </a:r>
          </a:p>
          <a:p>
            <a:r>
              <a:rPr lang="ru-RU" b="1" dirty="0">
                <a:solidFill>
                  <a:srgbClr val="2008D2"/>
                </a:solidFill>
                <a:effectLst>
                  <a:outerShdw blurRad="38100" dist="38100" dir="2700000" algn="tl">
                    <a:srgbClr val="000000">
                      <a:alpha val="43137"/>
                    </a:srgbClr>
                  </a:outerShdw>
                </a:effectLst>
              </a:rPr>
              <a:t>  </a:t>
            </a:r>
          </a:p>
          <a:p>
            <a:pPr algn="ctr"/>
            <a:r>
              <a:rPr lang="ru-RU" b="1" dirty="0">
                <a:solidFill>
                  <a:srgbClr val="2008D2"/>
                </a:solidFill>
                <a:effectLst>
                  <a:outerShdw blurRad="38100" dist="38100" dir="2700000" algn="tl">
                    <a:srgbClr val="000000">
                      <a:alpha val="43137"/>
                    </a:srgbClr>
                  </a:outerShdw>
                </a:effectLst>
              </a:rPr>
              <a:t>САРАНСК  2016г</a:t>
            </a:r>
          </a:p>
        </p:txBody>
      </p:sp>
      <p:pic>
        <p:nvPicPr>
          <p:cNvPr id="1028" name="Picture 4" descr="L:\к презентации\DSC_09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39" y="6300192"/>
            <a:ext cx="3293604" cy="2195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4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1"/>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6632" y="251520"/>
            <a:ext cx="6624736" cy="315471"/>
          </a:xfrm>
          <a:prstGeom prst="rect">
            <a:avLst/>
          </a:prstGeom>
        </p:spPr>
        <p:txBody>
          <a:bodyPr wrap="square">
            <a:spAutoFit/>
          </a:bodyPr>
          <a:lstStyle/>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 конце эстафеты выигравшая команда отдает жемчужину Русалочке.</a:t>
            </a:r>
          </a:p>
        </p:txBody>
      </p:sp>
      <p:pic>
        <p:nvPicPr>
          <p:cNvPr id="8194" name="Picture 2" descr="L:\к презентации\DSC_08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582" y="534246"/>
            <a:ext cx="4493658" cy="29957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6632" y="3525023"/>
            <a:ext cx="4293310" cy="315471"/>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Русалочка читает:</a:t>
            </a:r>
          </a:p>
        </p:txBody>
      </p:sp>
      <p:sp>
        <p:nvSpPr>
          <p:cNvPr id="8" name="Вертикальный свиток 7"/>
          <p:cNvSpPr/>
          <p:nvPr/>
        </p:nvSpPr>
        <p:spPr>
          <a:xfrm>
            <a:off x="750123" y="3840494"/>
            <a:ext cx="5184576" cy="1512168"/>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Правило 2:</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Пить воду  из ручья, озера, моря опасно для здоровья.</a:t>
            </a:r>
          </a:p>
          <a:p>
            <a:pPr algn="ct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9" name="Прямоугольник 8"/>
          <p:cNvSpPr/>
          <p:nvPr/>
        </p:nvSpPr>
        <p:spPr>
          <a:xfrm>
            <a:off x="30043" y="5395460"/>
            <a:ext cx="6624736" cy="984885"/>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 </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Не печалься, доченька. Есть у меня в подводном царстве друзья – черти. Может, они  помогут нам? Черти, друзья мои, помогите дочери моей найти ожерелье жемчужное!</a:t>
            </a:r>
          </a:p>
        </p:txBody>
      </p:sp>
      <p:sp>
        <p:nvSpPr>
          <p:cNvPr id="10" name="Прямоугольник 9"/>
          <p:cNvSpPr/>
          <p:nvPr/>
        </p:nvSpPr>
        <p:spPr>
          <a:xfrm>
            <a:off x="116632" y="6380345"/>
            <a:ext cx="6624736" cy="2546851"/>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Эстафета проходит через обручи: черти должны как можно быстрее добраться от одного бортика к другому и перенести водяные шарики. У них на пути препятствие – обручи, вертикально стоящие, которые держат помощники, на каждую команду 3-4 штуки.</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Русалка: </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Не нашли ли вы моё ожерелье, черти?</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Дети:</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Среди всего богатства моря, только одну жемчужину. </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Русалка:</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Спасибо черти.</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Читает послание</a:t>
            </a:r>
          </a:p>
        </p:txBody>
      </p:sp>
    </p:spTree>
    <p:extLst>
      <p:ext uri="{BB962C8B-B14F-4D97-AF65-F5344CB8AC3E}">
        <p14:creationId xmlns:p14="http://schemas.microsoft.com/office/powerpoint/2010/main" val="3487638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 y="5959"/>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Вертикальный свиток 4"/>
          <p:cNvSpPr/>
          <p:nvPr/>
        </p:nvSpPr>
        <p:spPr>
          <a:xfrm>
            <a:off x="260647" y="172296"/>
            <a:ext cx="6597349" cy="1735408"/>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Правило 3:</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Дети! Купаться можно только в специально отведенном месте в присутствии родителей</a:t>
            </a:r>
            <a:r>
              <a:rPr lang="ru-RU" sz="2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a:p>
            <a:pPr algn="ctr"/>
            <a:endParaRPr lang="ru-RU" sz="2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400" dirty="0"/>
          </a:p>
          <a:p>
            <a:pPr algn="ct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Вертикальный свиток 5"/>
          <p:cNvSpPr/>
          <p:nvPr/>
        </p:nvSpPr>
        <p:spPr>
          <a:xfrm>
            <a:off x="296648" y="2051720"/>
            <a:ext cx="6444720" cy="1656184"/>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Правило 4: </a:t>
            </a:r>
          </a:p>
          <a:p>
            <a:pPr algn="ctr"/>
            <a:r>
              <a:rPr lang="ru-RU"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Не стой и не играй в тех местах, откуда можно упасть в воду ( на краю пристани, мосту, крутому берегу)</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188640" y="3971836"/>
            <a:ext cx="6552728" cy="592470"/>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Звучит музыка «Кикимора болотная» Лядов. Вбегает Кикимора болотная.</a:t>
            </a:r>
          </a:p>
          <a:p>
            <a:r>
              <a:rPr lang="ru-RU" b="1" dirty="0"/>
              <a:t> </a:t>
            </a:r>
            <a:endParaRPr lang="ru-RU" dirty="0"/>
          </a:p>
        </p:txBody>
      </p:sp>
      <p:pic>
        <p:nvPicPr>
          <p:cNvPr id="9218" name="Picture 2" descr="L:\к презентации\DSC_08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680" y="4788024"/>
            <a:ext cx="5904656" cy="39364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42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 y="5959"/>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2226" y="179512"/>
            <a:ext cx="6408712" cy="3662541"/>
          </a:xfrm>
          <a:prstGeom prst="rect">
            <a:avLst/>
          </a:prstGeom>
        </p:spPr>
        <p:txBody>
          <a:bodyPr wrap="square">
            <a:spAutoFit/>
          </a:bodyPr>
          <a:lstStyle/>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Кикимора.</a:t>
            </a:r>
            <a:r>
              <a:rPr lang="ru-RU" sz="145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Сами праздник здесь устроили, а меня пригласить забыли? Я к этому празднику сколько лет готовилась. Перво-наперво по 13 дней и ночей в кадке с дождевой водой сидела, отмокала. Потом по неделям мухоморы с лягушками ела, а зубы сосновыми иголками чистила, лицо песочком натирала. Вот намучилась. Все народные средства перепробовала, зато красавицей стала. И как это можно обойтись без меня?</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Ты болотная душа, ты зачем пришла сюда?</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Здесь хорошие ребята, обойдемся без тебя.</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Кикимора.</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Я чудище болотное,</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Кикимора природная.</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Ни за что я не уйду,</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Танцевать сейчас начну.</a:t>
            </a:r>
          </a:p>
          <a:p>
            <a:pPr algn="just"/>
            <a:r>
              <a:rPr lang="ru-RU" sz="145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45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Танец </a:t>
            </a:r>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Кикиморы под песню «Море зовет» сл</a:t>
            </a:r>
            <a:r>
              <a:rPr lang="ru-RU" sz="145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муз .Сидоровой.</a:t>
            </a:r>
          </a:p>
        </p:txBody>
      </p:sp>
      <p:pic>
        <p:nvPicPr>
          <p:cNvPr id="10243" name="Picture 3" descr="L:\к презентации\DSC_08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58" y="4283968"/>
            <a:ext cx="6501048" cy="43340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1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8" y="0"/>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8640" y="107504"/>
            <a:ext cx="6480720" cy="1654299"/>
          </a:xfrm>
          <a:prstGeom prst="rect">
            <a:avLst/>
          </a:prstGeom>
        </p:spPr>
        <p:txBody>
          <a:bodyPr wrap="square">
            <a:spAutoFit/>
          </a:bodyPr>
          <a:lstStyle/>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Русалочка:</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Кикимора! Помоги мне жемчужины с ожерелья найти.</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Кикимора:</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Еще чего! Вот посоревнуетесь со мной на выжимание. И отдам вам последнюю жемчужину.</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Эстафета для русалочек кто больше выжмет воды из губки</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Дети отдают жемчужину.</a:t>
            </a:r>
          </a:p>
        </p:txBody>
      </p:sp>
      <p:pic>
        <p:nvPicPr>
          <p:cNvPr id="11266" name="Picture 2" descr="L:\к презентации\DSC_0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310" y="1761803"/>
            <a:ext cx="5445224" cy="36301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7" name="Picture 3" descr="L:\к презентации\DSC_09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937" y="5508104"/>
            <a:ext cx="5157192" cy="3438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42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6632" y="179512"/>
            <a:ext cx="1738746" cy="315471"/>
          </a:xfrm>
          <a:prstGeom prst="rect">
            <a:avLst/>
          </a:prstGeom>
        </p:spPr>
        <p:txBody>
          <a:bodyPr wrap="non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Русалочка читает:</a:t>
            </a:r>
            <a:endParaRPr lang="ru-RU" sz="145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Вертикальный свиток 5"/>
          <p:cNvSpPr/>
          <p:nvPr/>
        </p:nvSpPr>
        <p:spPr>
          <a:xfrm>
            <a:off x="-34927" y="494983"/>
            <a:ext cx="6444720" cy="2304256"/>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Правило 5:</a:t>
            </a:r>
          </a:p>
          <a:p>
            <a:pPr algn="ctr"/>
            <a:r>
              <a:rPr lang="ru-RU"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Никогда не пугайте и не топите друг друга в воде.</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Такие игры опасны.</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400" b="1" i="1" dirty="0"/>
              <a:t> </a:t>
            </a:r>
            <a:endParaRPr lang="ru-RU" sz="2400" dirty="0"/>
          </a:p>
        </p:txBody>
      </p:sp>
      <p:sp>
        <p:nvSpPr>
          <p:cNvPr id="7" name="Прямоугольник 6"/>
          <p:cNvSpPr/>
          <p:nvPr/>
        </p:nvSpPr>
        <p:spPr>
          <a:xfrm>
            <a:off x="188640" y="3275856"/>
            <a:ext cx="6480720" cy="4778231"/>
          </a:xfrm>
          <a:prstGeom prst="rect">
            <a:avLst/>
          </a:prstGeom>
        </p:spPr>
        <p:txBody>
          <a:bodyPr wrap="square">
            <a:spAutoFit/>
          </a:bodyPr>
          <a:lstStyle/>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 :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Вот и собрали мы твое ожерелье Русалочка.</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Русалочка: Спасибо дети , теперь я спокойна, вы знаете все правила поведения на воде и в воде. В моем царстве будет порядок.</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Что ж, и сам я убедился –</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Смена крепкая растет.</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Поздравляю всех ребят,</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Вам вручить награды рад.</a:t>
            </a:r>
          </a:p>
          <a:p>
            <a:pPr algn="just"/>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Вручение наград (сок в коробочках)</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спасибо вам, ребята,</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Славно встретили меня.</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Я объехал все просторы,</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Видел страны и моря,</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Океаны, реки, горы</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все ваши садики.</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Приказываю: «Брызгалки в руки взять</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начать всех обливать».</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Процедуры водные очень хороши,</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Обольем сейчас мы друг друга от души.</a:t>
            </a:r>
          </a:p>
          <a:p>
            <a:pPr algn="just"/>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Салют из брызгалок.</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6167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1"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L:\к презентации\DSC_09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374" y="539552"/>
            <a:ext cx="5697252" cy="37981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1" name="Picture 3" descr="L:\день неп\DSC_09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24" y="4572000"/>
            <a:ext cx="6597352" cy="43982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06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8640" y="179512"/>
            <a:ext cx="6552728" cy="1877437"/>
          </a:xfrm>
          <a:prstGeom prst="rect">
            <a:avLst/>
          </a:prstGeom>
        </p:spPr>
        <p:txBody>
          <a:bodyPr wrap="square">
            <a:spAutoFit/>
          </a:bodyPr>
          <a:lstStyle/>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Я грозный, могучий царь водяной.</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Живу круглый год в пучине морской.</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Я штормы могу поднимать при Луне,</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 поклоном все звезды подходят ко мне.</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Явился я вам </a:t>
            </a:r>
            <a:r>
              <a:rPr lang="ru-RU" sz="145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приказ</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зачитать,</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все вы его должны выполнять.</a:t>
            </a:r>
          </a:p>
        </p:txBody>
      </p:sp>
      <p:sp>
        <p:nvSpPr>
          <p:cNvPr id="6" name="Вертикальный свиток 5"/>
          <p:cNvSpPr/>
          <p:nvPr/>
        </p:nvSpPr>
        <p:spPr>
          <a:xfrm>
            <a:off x="188640" y="2079590"/>
            <a:ext cx="6840759" cy="5732770"/>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Разрешаю тем купаться,</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Сей водою наслаждаться,</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Кто с подъемом может встать,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Застелить свою кровать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к завтраку не опоздать.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Вам полезно загорать,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Но полезно меру знать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держать всегда в охапку</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Полотенце, также шапку.</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Чтобы голову накрыть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не хныкать, и не ныть.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Когда будете купаться,</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При купании не драться,</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 бассейн друг друга не толкать,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Поплавки в руки не брать.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Загорайте все, купайтесь,</a:t>
            </a:r>
          </a:p>
          <a:p>
            <a:pPr algn="ct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Сил вы новых набирайтесь,</a:t>
            </a:r>
          </a:p>
        </p:txBody>
      </p:sp>
      <p:sp>
        <p:nvSpPr>
          <p:cNvPr id="7" name="Прямоугольник 6"/>
          <p:cNvSpPr/>
          <p:nvPr/>
        </p:nvSpPr>
        <p:spPr>
          <a:xfrm>
            <a:off x="548680" y="8172400"/>
            <a:ext cx="5976664" cy="538609"/>
          </a:xfrm>
          <a:prstGeom prst="rect">
            <a:avLst/>
          </a:prstGeom>
        </p:spPr>
        <p:txBody>
          <a:bodyPr wrap="square">
            <a:spAutoFit/>
          </a:bodyPr>
          <a:lstStyle/>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А меня морской народ</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Вновь зовет в пучину вод.</a:t>
            </a:r>
          </a:p>
        </p:txBody>
      </p:sp>
    </p:spTree>
    <p:extLst>
      <p:ext uri="{BB962C8B-B14F-4D97-AF65-F5344CB8AC3E}">
        <p14:creationId xmlns:p14="http://schemas.microsoft.com/office/powerpoint/2010/main" val="2000514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0648" y="251520"/>
            <a:ext cx="6408712" cy="3046988"/>
          </a:xfrm>
          <a:prstGeom prst="rect">
            <a:avLst/>
          </a:prstGeom>
        </p:spPr>
        <p:txBody>
          <a:bodyPr wrap="square">
            <a:spAutoFit/>
          </a:bodyPr>
          <a:lstStyle/>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Хоть расставаться нам и жалко,</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 море уходить пора.</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Купайтесь в море, загорайте</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добрым словом вспоминайте</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Царя седого Нептуна.</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А я уйду в пучину моря</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буду время коротать.</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Прощайте! Следующим летом</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Я вас здесь снова буду ждать.</a:t>
            </a:r>
          </a:p>
          <a:p>
            <a:r>
              <a:rPr lang="ru-RU" sz="1450" b="1" dirty="0">
                <a:effectLst>
                  <a:outerShdw blurRad="38100" dist="38100" dir="2700000" algn="tl">
                    <a:srgbClr val="000000">
                      <a:alpha val="43137"/>
                    </a:srgbClr>
                  </a:outerShdw>
                </a:effectLst>
                <a:latin typeface="Times New Roman" pitchFamily="18" charset="0"/>
                <a:cs typeface="Times New Roman" pitchFamily="18" charset="0"/>
              </a:rPr>
              <a:t> </a:t>
            </a:r>
          </a:p>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 и Русалка прощается с детьми и уплывает под музыку «Садко» Римского-Корсакого.</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b="1" i="1" dirty="0">
                <a:solidFill>
                  <a:srgbClr val="C00000"/>
                </a:solidFill>
              </a:rPr>
              <a:t> </a:t>
            </a:r>
            <a:endParaRPr lang="ru-RU" dirty="0">
              <a:solidFill>
                <a:srgbClr val="C00000"/>
              </a:solidFill>
            </a:endParaRPr>
          </a:p>
        </p:txBody>
      </p:sp>
      <p:pic>
        <p:nvPicPr>
          <p:cNvPr id="13314" name="Picture 2" descr="L:\к презентации\DSC_09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32" y="2987824"/>
            <a:ext cx="3192016" cy="47880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L:\к презентации\DSC_09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903" y="4139952"/>
            <a:ext cx="3192016" cy="47880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888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0648" y="324683"/>
            <a:ext cx="6336704" cy="2554545"/>
          </a:xfrm>
          <a:prstGeom prst="rect">
            <a:avLst/>
          </a:prstGeom>
        </p:spPr>
        <p:txBody>
          <a:bodyPr wrap="square">
            <a:spAutoFit/>
          </a:bodyPr>
          <a:lstStyle/>
          <a:p>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Литература:</a:t>
            </a:r>
          </a:p>
          <a:p>
            <a:r>
              <a:rPr lang="ru-RU" sz="1600" b="1" dirty="0">
                <a:effectLst>
                  <a:outerShdw blurRad="38100" dist="38100" dir="2700000" algn="tl">
                    <a:srgbClr val="000000">
                      <a:alpha val="43137"/>
                    </a:srgbClr>
                  </a:outerShdw>
                </a:effectLst>
                <a:latin typeface="Times New Roman" pitchFamily="18" charset="0"/>
                <a:cs typeface="Times New Roman" pitchFamily="18" charset="0"/>
              </a:rPr>
              <a:t> </a:t>
            </a:r>
          </a:p>
          <a:p>
            <a:pPr marL="285750" lvl="0" indent="-285750">
              <a:buFont typeface="Arial" pitchFamily="34" charset="0"/>
              <a:buChar char="•"/>
            </a:pP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Музыкальная палитра №2. 2014</a:t>
            </a:r>
          </a:p>
          <a:p>
            <a:pPr marL="285750" lvl="0" indent="-285750">
              <a:buFont typeface="Arial" pitchFamily="34" charset="0"/>
              <a:buChar char="•"/>
            </a:pP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Осокина Т.И., Тимофеева Е.А., Богина Т.Л. Учение плаванию в детском саду для воспитателей детского сада и учителей. М.: «Просвещение», 1991</a:t>
            </a:r>
          </a:p>
          <a:p>
            <a:pPr marL="285750" lvl="0" indent="-285750">
              <a:buFont typeface="Arial" pitchFamily="34" charset="0"/>
              <a:buChar char="•"/>
            </a:pP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Булгакова Н.М. Правила безопасного поведения на воде М.-1987г.</a:t>
            </a:r>
          </a:p>
          <a:p>
            <a:pPr marL="285750" lvl="0" indent="-285750">
              <a:buFont typeface="Arial" pitchFamily="34" charset="0"/>
              <a:buChar char="•"/>
            </a:pP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Сидорова Н.М. Мы идем на водоем. М.- 1996г.</a:t>
            </a:r>
          </a:p>
          <a:p>
            <a:pPr marL="285750" lvl="0" indent="-285750">
              <a:buFont typeface="Arial" pitchFamily="34" charset="0"/>
              <a:buChar char="•"/>
            </a:pPr>
            <a:r>
              <a:rPr lang="ru-RU" sz="1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М.Ю. Картушина Летние праздники в детском саду.</a:t>
            </a:r>
          </a:p>
        </p:txBody>
      </p:sp>
      <p:pic>
        <p:nvPicPr>
          <p:cNvPr id="15362" name="Picture 2" descr="L:\к презентации\DSC_09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736" y="2879228"/>
            <a:ext cx="4032448" cy="60486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855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15306"/>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2634" y="413086"/>
            <a:ext cx="6552728" cy="8348439"/>
          </a:xfrm>
          <a:prstGeom prst="rect">
            <a:avLst/>
          </a:prstGeom>
          <a:solidFill>
            <a:schemeClr val="accent1">
              <a:lumMod val="20000"/>
              <a:lumOff val="80000"/>
            </a:schemeClr>
          </a:solidFill>
          <a:ln>
            <a:solidFill>
              <a:schemeClr val="accent4">
                <a:lumMod val="20000"/>
                <a:lumOff val="80000"/>
              </a:schemeClr>
            </a:solidFill>
          </a:ln>
        </p:spPr>
        <p:txBody>
          <a:bodyPr wrap="square">
            <a:spAutoFit/>
          </a:bodyPr>
          <a:lstStyle/>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Музыкально-физкультурный досуг «Русалочка и  тайна волшебной жемчужины» для детей старшего дошкольного возраста (5 – 7 лет) призван расширять знания детей и их родителей о правилах поведения на воде во время летнего отдыха у водоёма, формировать умение реально оценивать возможную опасность и воспитывать чувство осторожности и самосохранения, прививать практические навыки поведения детей на воде во время купания и катания на плавательных средствах</a:t>
            </a:r>
            <a:r>
              <a:rPr lang="ru-RU" sz="145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endPar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Актуальность темы.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Обеспечение безопасности жизни и здоровья детей, наряду с образованием, является главной целью дошкольного воспитания. Всё, чему научается ребёнок в дошкольном детстве, запоминается ярко и откладывается на всю жизнь. Целенаправленная работа по обучению, воспитанию и привитию навыков культуры безопасного поведения на воде является наилучшим способом снижения количества несчастных случаев во время летнего отдыха у водоёма и уменьшения их последствий.</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Цель:</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Формирование у детей представление о правилах безопасного поведения на водоемах в летний период.</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Задачи:</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Расширять представления о причинах несчастных случаев на воде, действиях в случае опасности.</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Воспитывать дружеские взаимоотношения между детьми, желание помочь друг другу в трудной ситуации.</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Развивать умение оценивать ситуацию проблемного характера.</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Способствовать оздоровлению и закаливанию организма детей, укрепление общего физического состояния.</a:t>
            </a:r>
          </a:p>
          <a:p>
            <a:pPr algn="just"/>
            <a:r>
              <a:rPr lang="ru-RU" sz="145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ходе </a:t>
            </a:r>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предварительной работы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при совместной деятельности детей и педагога: беседы, чтение художественной литературы, рассматривание иллюстраций и плакатов, изготовление работ, просмотр мультфильмов обращается внимание детей на то, что им по силам самим вести себя грамотно на воде, как помочь другим, и к чему может привести не соблюдение правил безопасности. Через постановку проблемной ситуации  во время досуга (выполнение заданий, моделирование ситуаций) дети учатся анализировать, находить доказательства, делать выводы. При проведении праздника используется принцип интеграции образовательных областей. </a:t>
            </a:r>
            <a:endParaRPr lang="ru-RU" sz="1450" dirty="0"/>
          </a:p>
        </p:txBody>
      </p:sp>
    </p:spTree>
    <p:extLst>
      <p:ext uri="{BB962C8B-B14F-4D97-AF65-F5344CB8AC3E}">
        <p14:creationId xmlns:p14="http://schemas.microsoft.com/office/powerpoint/2010/main" val="400825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7774"/>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4641" y="120917"/>
            <a:ext cx="6408712" cy="5447645"/>
          </a:xfrm>
          <a:prstGeom prst="rect">
            <a:avLst/>
          </a:prstGeom>
          <a:solidFill>
            <a:schemeClr val="accent1">
              <a:lumMod val="20000"/>
              <a:lumOff val="80000"/>
            </a:schemeClr>
          </a:solidFill>
          <a:ln>
            <a:noFill/>
          </a:ln>
        </p:spPr>
        <p:txBody>
          <a:bodyPr wrap="square">
            <a:spAutoFit/>
          </a:bodyPr>
          <a:lstStyle/>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Интегрированный подход даёт возможность развивать в единстве познавательную, эмоциональную и практическую сферы личности ребёнка.</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Место проведения: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физкультурная площадка на открытом воздухе.</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Материалы и оборудование:</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горна, 2 спасательных круга, 2 буйка, 2 деревянные ложки, емкости для воды,2 обруча, водяные шарики,2 губки, свисток</a:t>
            </a:r>
            <a:r>
              <a:rPr lang="ru-RU" sz="145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бассейны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 водой, водные пистолеты, шарики-жемчужины с законом воды, трон Нептуна, трезубец, музыкальный центр.</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Музыкальное оформление:</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Римский –Корсаков тема  «Садко» из одноименной оперы.</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a:t>
            </a:r>
            <a:r>
              <a:rPr lang="ru-RU" sz="145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Газманов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Песня «Ты морячка, я моряк»</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Лядов «Кикимора болотная»</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Сидорова А. «Море зовет»</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Музыка из мультфильма «Маша и медведь. Золотая рыбка»</a:t>
            </a:r>
          </a:p>
          <a:p>
            <a:pPr lvl="0"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Песня «Русалки» из репертура группы «Непоседы» </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Действующие лица:</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Нептун, Русалка, Кикимора (воспитатели)</a:t>
            </a:r>
          </a:p>
          <a:p>
            <a:pPr algn="just"/>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Рыбки, чертики, лягушки, русалки, медузы, морские звезды (дети</a:t>
            </a:r>
            <a:r>
              <a:rPr lang="ru-RU" sz="145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ru-RU" sz="1450" b="1" dirty="0">
                <a:latin typeface="Times New Roman" pitchFamily="18" charset="0"/>
                <a:cs typeface="Times New Roman" pitchFamily="18" charset="0"/>
              </a:rPr>
              <a:t> </a:t>
            </a:r>
            <a:endParaRPr lang="ru-RU" sz="1450" dirty="0">
              <a:latin typeface="Times New Roman" pitchFamily="18" charset="0"/>
              <a:cs typeface="Times New Roman" pitchFamily="18" charset="0"/>
            </a:endParaRPr>
          </a:p>
        </p:txBody>
      </p:sp>
      <p:pic>
        <p:nvPicPr>
          <p:cNvPr id="7" name="Picture 4" descr="L:\к презентации\DSC_09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00" y="5508104"/>
            <a:ext cx="5328593" cy="35523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07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0"/>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2634" y="63863"/>
            <a:ext cx="6552728" cy="6170920"/>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Звучат фанфары.</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Выходят девочки (морские звезды) с горнами, дают сигнал: «Слушайте все!» (З раза)</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Слушайте, смотрите, люди!</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 Нептуном здесь встреча будет.</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Шли мы речками, морями,</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Царь Нептун встречался с нами,</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Передал он всем поклон,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Скоро в гости будет он.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Занимайте все места,</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Праздник начинать пора.</a:t>
            </a:r>
          </a:p>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Вновь сигнал: «Слушайте все!» Уходят. </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Выход ведущей</a:t>
            </a:r>
            <a:r>
              <a:rPr lang="ru-RU" sz="145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Ведущая.</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Чтобы гостя встретить дружно,</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Нам сказать всем громко нужно:</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«Наш бассейн, всколыхнись,</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Царь Нептун скорей явись!»</a:t>
            </a:r>
          </a:p>
          <a:p>
            <a:r>
              <a:rPr lang="ru-RU" sz="14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Все повторяют эти слова.</a:t>
            </a:r>
            <a:endPar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Нет, не слышит, видно, нас,</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Повторяем еще раз:</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«Наш бассейн, всколыхнись,</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Царь Нептун скорей явись!»</a:t>
            </a:r>
          </a:p>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Звучит музыка «Садко» Римский-Корсаков. </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Появляется Нептун со свитой: русалки, черти. Идет к трону, садится, вокруг располагается свита.</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solidFill>
                <a:srgbClr val="C00000"/>
              </a:solidFill>
              <a:latin typeface="Times New Roman" pitchFamily="18" charset="0"/>
              <a:cs typeface="Times New Roman" pitchFamily="18" charset="0"/>
            </a:endParaRPr>
          </a:p>
        </p:txBody>
      </p:sp>
      <p:pic>
        <p:nvPicPr>
          <p:cNvPr id="2050" name="Picture 2" descr="L:\к презентации\DSC_07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041" y="5916774"/>
            <a:ext cx="4580191" cy="30534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41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77"/>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0648" y="232351"/>
            <a:ext cx="6192688" cy="5447645"/>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Я владыка всех морей и океанов,</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Рек больших и речушек малых,</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Всех болот, омутов и затонов,</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Всех прудов, озер, водоемов.</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Я непоседа, хлопотун,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Живу в стране подводной.</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Моя фамилия Нептун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Известно всенародно.</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Добрый день, девчонки и мальчишки,</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Тихони и шалунишки.</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Рад вас видеть веселыми и здоровыми,</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Скромными и проворными.</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Здесь не может быть ошибки –</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 детский сад прибыл я ?</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Дети.</a:t>
            </a:r>
            <a:r>
              <a:rPr lang="ru-RU" sz="145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Да!</a:t>
            </a:r>
          </a:p>
          <a:p>
            <a:r>
              <a:rPr lang="ru-RU" sz="1450" b="1" dirty="0">
                <a:effectLst>
                  <a:outerShdw blurRad="38100" dist="38100" dir="2700000" algn="tl">
                    <a:srgbClr val="000000">
                      <a:alpha val="43137"/>
                    </a:srgbClr>
                  </a:outerShdw>
                </a:effectLst>
                <a:latin typeface="Times New Roman" pitchFamily="18" charset="0"/>
                <a:cs typeface="Times New Roman" pitchFamily="18" charset="0"/>
              </a:rPr>
              <a:t> </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Ведущий:</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Здравствуй, Нептун, Морской царь, спасибо, что в гости к нам пришёл. А что это дочь твоя, Русалка, совсем не весела?</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 правда. Невесела. Ну-ка, подводные жители, выходите, доченьку мою развеселите.</a:t>
            </a:r>
          </a:p>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Танец  «Ты морячка, я моряк» О</a:t>
            </a:r>
            <a:r>
              <a:rPr lang="ru-RU" sz="145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Газманов</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descr="L:\к презентации\DSC_07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568" y="5646254"/>
            <a:ext cx="4846848" cy="32312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79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42"/>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40668" y="251520"/>
            <a:ext cx="5976664" cy="4555093"/>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Молодцы! Хорошо танцуете. Но что-то ты невесела, дочь моя любимая? Не обидел ли тебя кто? Не причинил ли тебе вреда? Только скажи. Я всё царство морское переверну вверх дном, найду обидчика и наказать его велю!</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Русалка:</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Не надо, батюшка, никого искать и царство морское вверх дном переворачивать. Не обижал меня никто, и вреда никто мне не причинил.</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Поделись же, девица-красавица, с нами своим горем.  Отчего грустишь? Расскажи, может, мы сможем тебе помочь.</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Русалка:</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Ах, батюшка, и сказать-то совестно. Да и простишь ли ты меня? Не сдержала я слово своё – хранить твой подарок, ожерелье жемчужное, а ведь в каждой жемчужинке закон водного царства. Порвалась тонкая ниточка, и рассыпались они по дну морскому . Как мне их искать – собирать? Теперь наступит хаос в наших владениях. Дети будут тонуть и не будут знать и соблюдать правила поведения на воде.</a:t>
            </a:r>
          </a:p>
        </p:txBody>
      </p:sp>
      <p:pic>
        <p:nvPicPr>
          <p:cNvPr id="4098" name="Picture 2" descr="L:\день неп\DSC_07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68" y="4836847"/>
            <a:ext cx="6090495" cy="4060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19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3459"/>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8849" y="107504"/>
            <a:ext cx="6264696" cy="3885679"/>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 </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Не печалься, дочка. Чем смогу – помогу я тебе в твоём горе. Вон ребят, сколько собралось, все ловкие, быстрые, они нам помогут бусы твои найти. Поможете, ребята? (Дети отвечают).  Есть у нас ещё помощники – рыбки. Они под водой плавают, всё видят, всё знают. Давайте с вами превратится в рыбок золотых, да поиграем, заодно бусы моей доченьки поищем на дне морском.</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Поднимем волны на море (движения руками вперёд-назад)</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А теперь волны идут в стороны </a:t>
            </a:r>
            <a:r>
              <a:rPr lang="ru-RU" sz="145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(вправо-влево</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Умоем личико и глазки водичкой морской, а теперь под воду нырнём. Спрячемся под воду, чтоб нас никто не увидел. Не видите ли вы на дне морском бусы Русалочки? (Дети отвечают0. тогда давайте ещё сильнее поднимем волны морские!</a:t>
            </a:r>
          </a:p>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Игра повторяется 2-3 раза</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Ведущая: </a:t>
            </a:r>
            <a:r>
              <a:rPr lang="ru-RU" sz="14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Ой </a:t>
            </a:r>
            <a:r>
              <a:rPr lang="ru-RU" sz="145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смотрите </a:t>
            </a:r>
            <a:r>
              <a:rPr lang="ru-RU" sz="14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кто-то тонет. Давайте спасать</a:t>
            </a:r>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Игра «Кто быстрее доплывет» (Бег в плавательных кругах)</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descr="L:\к презентации\DSC_08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93" y="4283968"/>
            <a:ext cx="6277445" cy="41849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6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7" y="-7276"/>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0648" y="107504"/>
            <a:ext cx="6408712" cy="538609"/>
          </a:xfrm>
          <a:prstGeom prst="rect">
            <a:avLst/>
          </a:prstGeom>
        </p:spPr>
        <p:txBody>
          <a:bodyPr wrap="square">
            <a:spAutoFit/>
          </a:bodyPr>
          <a:lstStyle/>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 конце игры рыбки находят одну жемчужину и отдают ее Русалочке. А в нем послание ребятам.</a:t>
            </a:r>
          </a:p>
        </p:txBody>
      </p:sp>
      <p:pic>
        <p:nvPicPr>
          <p:cNvPr id="6146" name="Picture 2" descr="L:\к презентации\DSC_08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65" y="646113"/>
            <a:ext cx="6237312" cy="41582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6632" y="5770605"/>
            <a:ext cx="6624736" cy="592470"/>
          </a:xfrm>
          <a:prstGeom prst="rect">
            <a:avLst/>
          </a:prstGeom>
        </p:spPr>
        <p:txBody>
          <a:bodyPr wrap="square">
            <a:spAutoFit/>
          </a:bodyPr>
          <a:lstStyle/>
          <a:p>
            <a:r>
              <a:rPr lang="ru-RU" sz="145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Русалочка :</a:t>
            </a:r>
            <a:endPar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b="1" i="1" dirty="0"/>
              <a:t> </a:t>
            </a:r>
            <a:endParaRPr lang="ru-RU" dirty="0"/>
          </a:p>
        </p:txBody>
      </p:sp>
      <p:sp>
        <p:nvSpPr>
          <p:cNvPr id="8" name="Вертикальный свиток 7"/>
          <p:cNvSpPr/>
          <p:nvPr/>
        </p:nvSpPr>
        <p:spPr>
          <a:xfrm>
            <a:off x="410065" y="6066840"/>
            <a:ext cx="5683231" cy="2681624"/>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Правило 1:</a:t>
            </a:r>
          </a:p>
          <a:p>
            <a:pPr algn="ctr"/>
            <a:r>
              <a:rPr lang="ru-RU"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Ребята! Помните!</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Находится долго в воде опасно</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Можно переохладиться и заболеть.</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4304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tar.ru/data/media/61/pictar.ru_water__28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46500"/>
            <a:ext cx="6624736" cy="1431161"/>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Нептун:</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Рыбки нашли только одну жемчужину, дочь моя. Эй, лягушатки, зелёные ребятки, вы и в воде, и на суше скачете, ну-ка, покажите мне, что вы умеете. Не поможете ли вы найти остальной жемчуг дочери моей?</a:t>
            </a:r>
          </a:p>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Лягушатки: </a:t>
            </a:r>
          </a:p>
          <a:p>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Нет</a:t>
            </a:r>
            <a:r>
              <a:rPr lang="ru-RU" sz="145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5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ложатся на спину и дрыгают ногами)</a:t>
            </a:r>
          </a:p>
        </p:txBody>
      </p:sp>
      <p:pic>
        <p:nvPicPr>
          <p:cNvPr id="7170" name="Picture 2" descr="L:\к презентации\DSC_0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23" y="1474273"/>
            <a:ext cx="5611552" cy="37410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5810" y="4788024"/>
            <a:ext cx="6508104" cy="984885"/>
          </a:xfrm>
          <a:prstGeom prst="rect">
            <a:avLst/>
          </a:prstGeom>
        </p:spPr>
        <p:txBody>
          <a:bodyPr wrap="square">
            <a:spAutoFit/>
          </a:bodyPr>
          <a:lstStyle/>
          <a:p>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Русалочка: </a:t>
            </a:r>
          </a:p>
          <a:p>
            <a:r>
              <a:rPr lang="ru-RU" sz="1450" b="1" dirty="0">
                <a:effectLst>
                  <a:outerShdw blurRad="38100" dist="38100" dir="2700000" algn="tl">
                    <a:srgbClr val="000000">
                      <a:alpha val="43137"/>
                    </a:srgbClr>
                  </a:outerShdw>
                </a:effectLst>
                <a:latin typeface="Times New Roman" pitchFamily="18" charset="0"/>
                <a:cs typeface="Times New Roman" pitchFamily="18" charset="0"/>
              </a:rPr>
              <a:t>Это что же случилось с нашими лягушатами. Наверно пить хотят.</a:t>
            </a:r>
          </a:p>
          <a:p>
            <a:r>
              <a:rPr lang="ru-RU" sz="1450" b="1" dirty="0">
                <a:effectLst>
                  <a:outerShdw blurRad="38100" dist="38100" dir="2700000" algn="tl">
                    <a:srgbClr val="000000">
                      <a:alpha val="43137"/>
                    </a:srgbClr>
                  </a:outerShdw>
                </a:effectLst>
                <a:latin typeface="Times New Roman" pitchFamily="18" charset="0"/>
                <a:cs typeface="Times New Roman" pitchFamily="18" charset="0"/>
              </a:rPr>
              <a:t>Давайте напоим наших лягушечек.</a:t>
            </a:r>
          </a:p>
          <a:p>
            <a:r>
              <a:rPr lang="ru-RU" sz="145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45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Эстафета </a:t>
            </a:r>
            <a:r>
              <a:rPr lang="ru-RU" sz="145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«Перенеси воду в ложке»</a:t>
            </a:r>
          </a:p>
        </p:txBody>
      </p:sp>
      <p:pic>
        <p:nvPicPr>
          <p:cNvPr id="7171" name="Picture 3" descr="L:\к презентации\DSC_08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776" y="5749391"/>
            <a:ext cx="4601668" cy="30677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97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1370</Words>
  <Application>Microsoft Office PowerPoint</Application>
  <PresentationFormat>Экран (4:3)</PresentationFormat>
  <Paragraphs>243</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Николай Шалдин</cp:lastModifiedBy>
  <cp:revision>12</cp:revision>
  <dcterms:created xsi:type="dcterms:W3CDTF">2016-07-01T15:16:55Z</dcterms:created>
  <dcterms:modified xsi:type="dcterms:W3CDTF">2019-09-09T18:54:01Z</dcterms:modified>
</cp:coreProperties>
</file>