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9" d="100"/>
          <a:sy n="119" d="100"/>
        </p:scale>
        <p:origin x="-114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20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0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0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9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1777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53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70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49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4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4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7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4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87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0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2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6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A536F-81B3-4620-8017-E13CA7A1C328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2CF3CD-0B0E-4EFE-B645-48278E69F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88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523" y="1999399"/>
            <a:ext cx="9569882" cy="2906972"/>
          </a:xfrm>
          <a:noFill/>
          <a:ln>
            <a:noFill/>
          </a:ln>
        </p:spPr>
        <p:txBody>
          <a:bodyPr>
            <a:scene3d>
              <a:camera prst="orthographicFront"/>
              <a:lightRig rig="threePt" dir="t"/>
            </a:scene3d>
            <a:sp3d contourW="12700">
              <a:bevelT w="0" h="0"/>
              <a:bevelB w="69850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accent1">
                      <a:alpha val="94000"/>
                    </a:schemeClr>
                  </a:glow>
                  <a:outerShdw blurRad="50800" dist="50800" dir="5400000" algn="ctr" rotWithShape="0">
                    <a:srgbClr val="000000">
                      <a:alpha val="80000"/>
                    </a:srgbClr>
                  </a:outerShdw>
                  <a:reflection endPos="0" dist="50800" dir="5400000" sy="-100000" algn="bl" rotWithShape="0"/>
                </a:effectLst>
              </a:rPr>
              <a:t>Занятие по ИЗО – деятельности на тему:</a:t>
            </a:r>
            <a:r>
              <a:rPr lang="ru-RU" dirty="0">
                <a:effectLst>
                  <a:glow rad="50800">
                    <a:schemeClr val="accent1">
                      <a:alpha val="94000"/>
                    </a:schemeClr>
                  </a:glow>
                  <a:outerShdw blurRad="50800" dist="50800" dir="5400000" algn="ctr" rotWithShape="0">
                    <a:srgbClr val="000000">
                      <a:alpha val="80000"/>
                    </a:srgbClr>
                  </a:outerShdw>
                  <a:reflection endPos="0" dist="50800" dir="5400000" sy="-100000" algn="bl" rotWithShape="0"/>
                </a:effectLst>
              </a:rPr>
              <a:t/>
            </a:r>
            <a:br>
              <a:rPr lang="ru-RU" dirty="0">
                <a:effectLst>
                  <a:glow rad="50800">
                    <a:schemeClr val="accent1">
                      <a:alpha val="94000"/>
                    </a:schemeClr>
                  </a:glow>
                  <a:outerShdw blurRad="50800" dist="50800" dir="5400000" algn="ctr" rotWithShape="0">
                    <a:srgbClr val="000000">
                      <a:alpha val="80000"/>
                    </a:srgbClr>
                  </a:outerShdw>
                  <a:reflection endPos="0" dist="50800" dir="5400000" sy="-100000" algn="bl" rotWithShape="0"/>
                </a:effectLst>
              </a:rPr>
            </a:br>
            <a:r>
              <a:rPr lang="ru-RU" dirty="0" smtClean="0">
                <a:effectLst>
                  <a:glow rad="50800">
                    <a:schemeClr val="accent1">
                      <a:alpha val="94000"/>
                    </a:schemeClr>
                  </a:glow>
                  <a:outerShdw blurRad="50800" dist="50800" dir="5400000" algn="ctr" rotWithShape="0">
                    <a:srgbClr val="000000">
                      <a:alpha val="80000"/>
                    </a:srgbClr>
                  </a:outerShdw>
                  <a:reflection endPos="0" dist="50800" dir="5400000" sy="-100000" algn="bl" rotWithShape="0"/>
                </a:effectLst>
              </a:rPr>
              <a:t/>
            </a:r>
            <a:br>
              <a:rPr lang="ru-RU" dirty="0" smtClean="0">
                <a:effectLst>
                  <a:glow rad="50800">
                    <a:schemeClr val="accent1">
                      <a:alpha val="94000"/>
                    </a:schemeClr>
                  </a:glow>
                  <a:outerShdw blurRad="50800" dist="50800" dir="5400000" algn="ctr" rotWithShape="0">
                    <a:srgbClr val="000000">
                      <a:alpha val="80000"/>
                    </a:srgbClr>
                  </a:outerShdw>
                  <a:reflection endPos="0" dist="50800" dir="5400000" sy="-100000" algn="bl" rotWithShape="0"/>
                </a:effectLst>
              </a:rPr>
            </a:b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50800" dist="76200" dir="8400000" algn="ctr" rotWithShape="0">
                    <a:srgbClr val="000000">
                      <a:alpha val="39000"/>
                    </a:srgbClr>
                  </a:outerShdw>
                </a:effectLst>
              </a:rPr>
              <a:t>«Весенние веточки»</a:t>
            </a:r>
            <a:endParaRPr lang="ru-RU" sz="7200" dirty="0">
              <a:solidFill>
                <a:schemeClr val="accent1">
                  <a:lumMod val="50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  <a:outerShdw blurRad="50800" dist="76200" dir="8400000" algn="ctr" rotWithShape="0">
                  <a:srgbClr val="000000">
                    <a:alpha val="39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71749" y="5056496"/>
            <a:ext cx="7766936" cy="163773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Выполнила: педагог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дополнительного образования</a:t>
            </a:r>
          </a:p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Дубовова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М.В.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9" y="0"/>
            <a:ext cx="8973276" cy="7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истья распускаются - Leaves bloo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793" y="0"/>
            <a:ext cx="11036413" cy="6207506"/>
          </a:xfrm>
        </p:spPr>
      </p:pic>
    </p:spTree>
    <p:extLst>
      <p:ext uri="{BB962C8B-B14F-4D97-AF65-F5344CB8AC3E}">
        <p14:creationId xmlns:p14="http://schemas.microsoft.com/office/powerpoint/2010/main" val="31346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94" y="106680"/>
            <a:ext cx="8596668" cy="731520"/>
          </a:xfrm>
          <a:effectLst>
            <a:glow rad="203200">
              <a:schemeClr val="accent1">
                <a:alpha val="40000"/>
              </a:schemeClr>
            </a:glow>
            <a:outerShdw blurRad="50800" dist="50800" dir="5400000" sx="23000" sy="23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B w="25400"/>
          </a:sp3d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Этапы практической работы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613" y="838200"/>
            <a:ext cx="11718473" cy="5020282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1. Лист бумаги расположить горизонтально.</a:t>
            </a: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 Широкой кистью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смочить равномерно весь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лист. 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 Этой же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кистью сначала нанести самые светлые пятна, затем потемнее. </a:t>
            </a: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4. Набрать на кисть акварельную краску голубого (синего) цвета и нанести пятнами на лист бумаги.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Затем постепенно перейти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голубоватой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гаммы к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синей, заполняя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пятнами фон вокруг. 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6. Пятна следует делать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небольшом расстоянии друг от друга, чтобы они могли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перетекать друг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друга и смешиваться. При необходимости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приподнять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один край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бумаги, чтобы краска немного растеклась.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7. Оставьте лист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горизонтальном положении до полного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высыхания.</a:t>
            </a:r>
          </a:p>
        </p:txBody>
      </p:sp>
    </p:spTree>
    <p:extLst>
      <p:ext uri="{BB962C8B-B14F-4D97-AF65-F5344CB8AC3E}">
        <p14:creationId xmlns:p14="http://schemas.microsoft.com/office/powerpoint/2010/main" val="2413329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054" y="0"/>
            <a:ext cx="8596668" cy="11684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Пример заливки фона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6"/>
          <a:stretch/>
        </p:blipFill>
        <p:spPr>
          <a:xfrm>
            <a:off x="725847" y="920882"/>
            <a:ext cx="8593875" cy="5799958"/>
          </a:xfrm>
        </p:spPr>
      </p:pic>
    </p:spTree>
    <p:extLst>
      <p:ext uri="{BB962C8B-B14F-4D97-AF65-F5344CB8AC3E}">
        <p14:creationId xmlns:p14="http://schemas.microsoft.com/office/powerpoint/2010/main" val="65316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6680"/>
            <a:ext cx="9640146" cy="132080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Пример заливки фона в технике «по мокрому».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"/>
          <a:stretch/>
        </p:blipFill>
        <p:spPr>
          <a:xfrm>
            <a:off x="650535" y="1280160"/>
            <a:ext cx="8569975" cy="5425440"/>
          </a:xfrm>
        </p:spPr>
      </p:pic>
    </p:spTree>
    <p:extLst>
      <p:ext uri="{BB962C8B-B14F-4D97-AF65-F5344CB8AC3E}">
        <p14:creationId xmlns:p14="http://schemas.microsoft.com/office/powerpoint/2010/main" val="297028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12" y="-118195"/>
            <a:ext cx="9035055" cy="122540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288" y="1107207"/>
            <a:ext cx="10077102" cy="524979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Когда лист бумаги просох, начинаем рисовать веточку. Берем кисть со средним ворсом, набираем коричневую краску. С нижнего правого уголка листа проводим несколько линий по направлению к верхнему левому углу. Это будущие веточки.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Далее добавляем несколько ответвлений от каждой ветки.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Теперь необходимо на каждом ответвлении ветки наметить несколько почек в виде маленьких коричневых шишечек (овальных кружочков).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Из каждой почки намечаем светло-зеленым цветом небольшие лепестки (они еще не до конца распустились).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Как краска подсохнет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добавьте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листьях ближе к почкам пятна темно-зеленого цвета.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0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688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рисования весенней веточки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к легко  и быстро нарисовать весеннюю веточку. How to easily and quickly draw a spring branch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958" y="768824"/>
            <a:ext cx="9921923" cy="5580653"/>
          </a:xfrm>
        </p:spPr>
      </p:pic>
    </p:spTree>
    <p:extLst>
      <p:ext uri="{BB962C8B-B14F-4D97-AF65-F5344CB8AC3E}">
        <p14:creationId xmlns:p14="http://schemas.microsoft.com/office/powerpoint/2010/main" val="20593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4"/>
          <a:stretch/>
        </p:blipFill>
        <p:spPr>
          <a:xfrm>
            <a:off x="0" y="-14940"/>
            <a:ext cx="11130487" cy="6872940"/>
          </a:xfrm>
        </p:spPr>
      </p:pic>
    </p:spTree>
    <p:extLst>
      <p:ext uri="{BB962C8B-B14F-4D97-AF65-F5344CB8AC3E}">
        <p14:creationId xmlns:p14="http://schemas.microsoft.com/office/powerpoint/2010/main" val="371997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9187" y="200570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ЗАНЯТИЕ ОКОНЧЕНО!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51" r="14106"/>
          <a:stretch/>
        </p:blipFill>
        <p:spPr>
          <a:xfrm>
            <a:off x="232013" y="268975"/>
            <a:ext cx="4503762" cy="4191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675" t="29009" r="20368" b="40079"/>
          <a:stretch/>
        </p:blipFill>
        <p:spPr>
          <a:xfrm>
            <a:off x="2784143" y="4750038"/>
            <a:ext cx="4294985" cy="19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4" y="0"/>
            <a:ext cx="8596668" cy="714232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1750"/>
            </a:sp3d>
          </a:bodyPr>
          <a:lstStyle/>
          <a:p>
            <a:pPr algn="ctr"/>
            <a:r>
              <a:rPr lang="ru-RU" sz="4400" dirty="0" smtClean="0">
                <a:effectLst>
                  <a:glow rad="25400">
                    <a:schemeClr val="accent1">
                      <a:alpha val="40000"/>
                    </a:schemeClr>
                  </a:glow>
                  <a:outerShdw blurRad="50800" dist="50800" dir="6420000" algn="ctr" rotWithShape="0">
                    <a:srgbClr val="000000">
                      <a:alpha val="96000"/>
                    </a:srgbClr>
                  </a:outerShdw>
                  <a:reflection endPos="0" dist="50800" dir="5400000" sy="-100000" algn="bl" rotWithShape="0"/>
                </a:effectLst>
              </a:rPr>
              <a:t>Цели и задачи занятия</a:t>
            </a:r>
            <a:endParaRPr lang="ru-RU" sz="4400" dirty="0">
              <a:effectLst>
                <a:glow rad="25400">
                  <a:schemeClr val="accent1">
                    <a:alpha val="40000"/>
                  </a:schemeClr>
                </a:glow>
                <a:outerShdw blurRad="50800" dist="50800" dir="6420000" algn="ctr" rotWithShape="0">
                  <a:srgbClr val="000000">
                    <a:alpha val="96000"/>
                  </a:srgbClr>
                </a:outerShdw>
                <a:reflection endPos="0" dist="508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848" y="1066801"/>
            <a:ext cx="9311640" cy="4373880"/>
          </a:xfrm>
        </p:spPr>
        <p:txBody>
          <a:bodyPr>
            <a:no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умения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передавать образ весенней ветки, ее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характерных </a:t>
            </a: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особенносте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строение, расположение почек, листочков, их цвет. 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90000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Закреплять технические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навыки рисования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методом «</a:t>
            </a: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по-сырому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» акварельными красками.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91000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Обогащать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эмоциональную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отзывчивость. 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91000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Развивать фантазию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воображение, мелкую моторику рук. 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91000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самостоятельность, любовь и бережное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отношение к природе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34" y="152400"/>
            <a:ext cx="8596668" cy="94488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19050"/>
            </a:sp3d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1">
                      <a:alpha val="57000"/>
                    </a:schemeClr>
                  </a:glow>
                  <a:reflection stA="17000" endPos="65000" dist="50800" dir="5400000" sy="-100000" algn="bl" rotWithShape="0"/>
                </a:effectLst>
              </a:rPr>
              <a:t>Необходимый материал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glow rad="139700">
                  <a:schemeClr val="accent1">
                    <a:alpha val="57000"/>
                  </a:schemeClr>
                </a:glow>
                <a:reflection stA="17000" endPos="65000" dist="508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574" y="1386840"/>
            <a:ext cx="9015306" cy="5135879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Акварельный лист бумаги форматом А4 (или альбомный лист);</a:t>
            </a:r>
          </a:p>
          <a:p>
            <a:r>
              <a:rPr lang="ru-RU" sz="2800" dirty="0" smtClean="0"/>
              <a:t>Акварельные краски (понадобятся следующие цвета: синий, голубой, фиолетовый (по желанию), коричневый, зеленый светлый и темный);</a:t>
            </a:r>
          </a:p>
          <a:p>
            <a:r>
              <a:rPr lang="ru-RU" sz="2800" dirty="0" smtClean="0"/>
              <a:t>Кисти круглые: </a:t>
            </a:r>
          </a:p>
          <a:p>
            <a:pPr marL="0" indent="0">
              <a:buNone/>
            </a:pPr>
            <a:r>
              <a:rPr lang="ru-RU" sz="2800" dirty="0" smtClean="0"/>
              <a:t>1. Кисть с широким мягким ворсом (</a:t>
            </a:r>
            <a:r>
              <a:rPr lang="ru-RU" sz="2800" dirty="0" err="1" smtClean="0"/>
              <a:t>тонирование</a:t>
            </a:r>
            <a:r>
              <a:rPr lang="ru-RU" sz="2800" dirty="0" smtClean="0"/>
              <a:t> фона рисунка), </a:t>
            </a:r>
          </a:p>
          <a:p>
            <a:pPr marL="0" indent="0">
              <a:buNone/>
            </a:pPr>
            <a:r>
              <a:rPr lang="ru-RU" sz="2800" dirty="0" smtClean="0"/>
              <a:t>2. Кисть со средним мягким ворсом (рисование веточки);</a:t>
            </a:r>
          </a:p>
          <a:p>
            <a:r>
              <a:rPr lang="ru-RU" sz="2800" dirty="0" smtClean="0"/>
              <a:t>Стакан с водой;</a:t>
            </a:r>
          </a:p>
          <a:p>
            <a:r>
              <a:rPr lang="ru-RU" sz="2800" dirty="0" smtClean="0"/>
              <a:t>Салфетка или тряпочка (в случае промокнуть о нее кисть).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2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73" y="4976643"/>
            <a:ext cx="2619375" cy="1743075"/>
          </a:xfrm>
          <a:prstGeom prst="rect">
            <a:avLst/>
          </a:prstGeom>
          <a:effectLst>
            <a:glow rad="139700">
              <a:schemeClr val="accent1"/>
            </a:glow>
            <a:outerShdw dist="50800" sx="1000" sy="1000" algn="ctr" rotWithShape="0">
              <a:srgbClr val="000000"/>
            </a:outerShd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973" y="2913536"/>
            <a:ext cx="2521837" cy="1794902"/>
          </a:xfrm>
          <a:prstGeom prst="rect">
            <a:avLst/>
          </a:prstGeom>
          <a:effectLst>
            <a:glow rad="177800">
              <a:schemeClr val="accent1"/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094" y="0"/>
            <a:ext cx="5799666" cy="918704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25400"/>
            </a:sp3d>
          </a:bodyPr>
          <a:lstStyle/>
          <a:p>
            <a:r>
              <a:rPr lang="ru-RU" sz="4800" b="1" dirty="0" smtClean="0">
                <a:effectLst>
                  <a:glow rad="508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93000"/>
                    </a:srgbClr>
                  </a:outerShdw>
                </a:effectLst>
              </a:rPr>
              <a:t>Ход деятельности</a:t>
            </a:r>
            <a:endParaRPr lang="ru-RU" sz="4800" b="1" dirty="0">
              <a:effectLst>
                <a:glow rad="50800">
                  <a:schemeClr val="accent1">
                    <a:alpha val="40000"/>
                  </a:schemeClr>
                </a:glow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082041"/>
            <a:ext cx="8862522" cy="5621612"/>
          </a:xfrm>
          <a:noFill/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Прочтите стихотворение: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Апрель! Апрель!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дворе звенит капель.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полям бегут ручьи,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дорогах лужи.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 выйдут муравьи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зимней стужи.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Пробирается медведь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Сквозь густой валежник.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 птицы песни петь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расцвел </a:t>
            </a:r>
            <a:r>
              <a:rPr lang="ru-RU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подснежник.</a:t>
            </a:r>
          </a:p>
          <a:p>
            <a:pPr marL="0" indent="0">
              <a:buNone/>
            </a:pPr>
            <a:r>
              <a:rPr lang="ru-RU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С. Маршак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844" y="4924255"/>
            <a:ext cx="2752989" cy="1847850"/>
          </a:xfrm>
          <a:prstGeom prst="rect">
            <a:avLst/>
          </a:prstGeom>
          <a:effectLst>
            <a:glow rad="127000">
              <a:schemeClr val="accent1">
                <a:alpha val="92000"/>
              </a:schemeClr>
            </a:glow>
            <a:outerShdw blurRad="50800" dist="50800" dir="5400000" sx="12000" sy="12000" algn="ctr" rotWithShape="0">
              <a:srgbClr val="000000"/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355" y="918704"/>
            <a:ext cx="2538957" cy="1674486"/>
          </a:xfrm>
          <a:prstGeom prst="rect">
            <a:avLst/>
          </a:prstGeom>
          <a:effectLst>
            <a:glow rad="215900">
              <a:schemeClr val="accent1">
                <a:alpha val="78000"/>
              </a:schemeClr>
            </a:glow>
            <a:outerShdw dist="50800" sx="1000" sy="1000" algn="ctr" rotWithShape="0">
              <a:srgbClr val="000000"/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708" y="2867468"/>
            <a:ext cx="2996827" cy="1887038"/>
          </a:xfrm>
          <a:prstGeom prst="rect">
            <a:avLst/>
          </a:prstGeom>
          <a:effectLst>
            <a:glow rad="241300">
              <a:schemeClr val="accent1">
                <a:alpha val="8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844" y="595586"/>
            <a:ext cx="2892883" cy="1992135"/>
          </a:xfrm>
          <a:prstGeom prst="rect">
            <a:avLst/>
          </a:prstGeom>
          <a:effectLst>
            <a:glow rad="1905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56320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374" y="397086"/>
            <a:ext cx="8596668" cy="624840"/>
          </a:xfrm>
          <a:effectLst>
            <a:glow rad="190500">
              <a:schemeClr val="accent1">
                <a:alpha val="40000"/>
              </a:schemeClr>
            </a:glow>
            <a:outerShdw blurRad="50800" dist="50800" dir="5400000" sx="30000" sy="3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B w="31750"/>
          </a:sp3d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и ответы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615" y="1733024"/>
            <a:ext cx="11292385" cy="50030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№ 1.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каком времени года говорилось в стихотворении?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года - весна.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№2.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какой весенний месяц упомянуто в стихотворении?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Весенний месяц – апрель.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№3.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Скажите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 каких признаках весны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говорилось в стихотворении?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Капель, бегут весенние ручьи, птицы пою песни, подснежники распускаются, звери просыпаются из спячки.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№4.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еще признаки весны вы знаете?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Появляются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цветы, прилетают птицы, на деревьях набухают почки и распускаются зеленые листья.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56777"/>
            <a:ext cx="2343150" cy="15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к распускаются почки Детям про деревья весной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5544"/>
          </a:xfrm>
        </p:spPr>
      </p:pic>
    </p:spTree>
    <p:extLst>
      <p:ext uri="{BB962C8B-B14F-4D97-AF65-F5344CB8AC3E}">
        <p14:creationId xmlns:p14="http://schemas.microsoft.com/office/powerpoint/2010/main" val="89941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0572" y="5140008"/>
            <a:ext cx="6119375" cy="171799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После зимнего покоя с приходом весеннего тепла почки начинают распускаться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начинают раздвигаться почечные коричневатые чешуи, светло-зеленые листочки еле проглядывают. </a:t>
            </a: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9"/>
          <a:stretch/>
        </p:blipFill>
        <p:spPr>
          <a:xfrm>
            <a:off x="6025098" y="28340"/>
            <a:ext cx="5964849" cy="514000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223" r="16414"/>
          <a:stretch/>
        </p:blipFill>
        <p:spPr>
          <a:xfrm>
            <a:off x="84747" y="28340"/>
            <a:ext cx="5689858" cy="51722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4634" y="5337284"/>
            <a:ext cx="48131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ПОЧКИ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– это едва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заметные бугорки на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ветках деревьев,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прижимаются к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голым веткам 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ждут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своего часа.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163" y="-160891"/>
            <a:ext cx="987638" cy="10120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572" y="-160891"/>
            <a:ext cx="98763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758" y="471946"/>
            <a:ext cx="10350057" cy="11586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Уже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несколько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дней на верхушке стебля развернутся кроющие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листья.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4839" b="4028"/>
          <a:stretch/>
        </p:blipFill>
        <p:spPr>
          <a:xfrm>
            <a:off x="19261" y="1937982"/>
            <a:ext cx="5802688" cy="464461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15048"/>
          <a:stretch/>
        </p:blipFill>
        <p:spPr>
          <a:xfrm>
            <a:off x="6021648" y="1937982"/>
            <a:ext cx="6053401" cy="46446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8092"/>
            <a:ext cx="1099304" cy="1126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949" y="1770464"/>
            <a:ext cx="1099304" cy="11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19" y="62445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4" y="2201934"/>
            <a:ext cx="4425906" cy="4432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670" y="1420449"/>
            <a:ext cx="3232245" cy="5250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133"/>
          <a:stretch/>
        </p:blipFill>
        <p:spPr>
          <a:xfrm>
            <a:off x="8180710" y="2708744"/>
            <a:ext cx="4011290" cy="39254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4893" y="155584"/>
            <a:ext cx="1099338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ерез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пару недель листья станут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темно-зелеными и полностью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распустятся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дереве, образуя пышные кроны деревьев.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856" y="2075378"/>
            <a:ext cx="987638" cy="10120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267" y="1302897"/>
            <a:ext cx="987638" cy="10120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915" y="2572547"/>
            <a:ext cx="98763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331</TotalTime>
  <Words>611</Words>
  <Application>Microsoft Office PowerPoint</Application>
  <PresentationFormat>Произвольный</PresentationFormat>
  <Paragraphs>65</Paragraphs>
  <Slides>17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     Занятие по ИЗО – деятельности на тему:  «Весенние веточки»</vt:lpstr>
      <vt:lpstr>Цели и задачи занятия</vt:lpstr>
      <vt:lpstr>Необходимый материал</vt:lpstr>
      <vt:lpstr>Ход деятельности</vt:lpstr>
      <vt:lpstr>Вопросы и ответы</vt:lpstr>
      <vt:lpstr>Презентация PowerPoint</vt:lpstr>
      <vt:lpstr>2. После зимнего покоя с приходом весеннего тепла почки начинают распускаться. Когда начинают раздвигаться почечные коричневатые чешуи, светло-зеленые листочки еле проглядывают.    </vt:lpstr>
      <vt:lpstr>Уже через несколько дней на верхушке стебля развернутся кроющие листья. </vt:lpstr>
      <vt:lpstr> </vt:lpstr>
      <vt:lpstr>Презентация PowerPoint</vt:lpstr>
      <vt:lpstr>Этапы практической работы</vt:lpstr>
      <vt:lpstr>Пример заливки фона</vt:lpstr>
      <vt:lpstr>Пример заливки фона в технике «по мокрому».</vt:lpstr>
      <vt:lpstr>Презентация PowerPoint</vt:lpstr>
      <vt:lpstr>Пример рисования весенней веточки</vt:lpstr>
      <vt:lpstr>Презентация PowerPoint</vt:lpstr>
      <vt:lpstr>ЗАНЯТИЕ ОКОНЧЕНО!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«Центр развития ребенка – детский сад №17»        «Весенние веточки»</dc:title>
  <dc:creator>Артём Дубовов</dc:creator>
  <cp:lastModifiedBy>Влад</cp:lastModifiedBy>
  <cp:revision>31</cp:revision>
  <dcterms:created xsi:type="dcterms:W3CDTF">2020-04-13T14:37:45Z</dcterms:created>
  <dcterms:modified xsi:type="dcterms:W3CDTF">2020-04-14T07:17:56Z</dcterms:modified>
</cp:coreProperties>
</file>