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8" r:id="rId3"/>
    <p:sldId id="293" r:id="rId4"/>
    <p:sldId id="261" r:id="rId5"/>
    <p:sldId id="262" r:id="rId6"/>
    <p:sldId id="263" r:id="rId7"/>
    <p:sldId id="264" r:id="rId8"/>
    <p:sldId id="297" r:id="rId9"/>
    <p:sldId id="265" r:id="rId10"/>
    <p:sldId id="266" r:id="rId11"/>
    <p:sldId id="282" r:id="rId12"/>
    <p:sldId id="267" r:id="rId13"/>
    <p:sldId id="268" r:id="rId14"/>
    <p:sldId id="305" r:id="rId15"/>
    <p:sldId id="304" r:id="rId16"/>
    <p:sldId id="269" r:id="rId17"/>
    <p:sldId id="294" r:id="rId18"/>
    <p:sldId id="306" r:id="rId19"/>
    <p:sldId id="270" r:id="rId20"/>
    <p:sldId id="286" r:id="rId21"/>
    <p:sldId id="307" r:id="rId22"/>
    <p:sldId id="290" r:id="rId23"/>
    <p:sldId id="303" r:id="rId24"/>
    <p:sldId id="272" r:id="rId25"/>
    <p:sldId id="273" r:id="rId26"/>
    <p:sldId id="295" r:id="rId27"/>
    <p:sldId id="274" r:id="rId28"/>
    <p:sldId id="275" r:id="rId29"/>
    <p:sldId id="276" r:id="rId30"/>
    <p:sldId id="277" r:id="rId31"/>
    <p:sldId id="299" r:id="rId32"/>
    <p:sldId id="278" r:id="rId33"/>
    <p:sldId id="298" r:id="rId34"/>
    <p:sldId id="301" r:id="rId35"/>
    <p:sldId id="300" r:id="rId36"/>
    <p:sldId id="279" r:id="rId37"/>
    <p:sldId id="280" r:id="rId38"/>
    <p:sldId id="288" r:id="rId39"/>
    <p:sldId id="289" r:id="rId40"/>
    <p:sldId id="30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B0B"/>
    <a:srgbClr val="0F77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0E8EF-3FBC-4670-A604-9275AB23E25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A97E3-3CFE-4AE8-BCA9-FC96308962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3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A97E3-3CFE-4AE8-BCA9-FC96308962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5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669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1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7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6020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21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60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15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73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4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1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6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2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4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6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2A323FA-4E67-4E40-B7BE-2E660C9742A4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52DBFB-D4F8-4F17-933E-75F7A2F11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3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vorec-detskogo-tvorchestva.nubex.ru/kollektiv/attestaciya/mashkov-o-a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27F70-52A9-46CB-A6F1-F4A615EBD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0B1679-B4F6-44E3-8C5B-770472B326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Машков </a:t>
            </a:r>
            <a:r>
              <a:rPr lang="ru-RU" dirty="0" err="1">
                <a:solidFill>
                  <a:srgbClr val="0070C0"/>
                </a:solidFill>
              </a:rPr>
              <a:t>олег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александрович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6AC0A0-EAB1-4706-B175-9A3C03F67A46}"/>
              </a:ext>
            </a:extLst>
          </p:cNvPr>
          <p:cNvSpPr/>
          <p:nvPr/>
        </p:nvSpPr>
        <p:spPr>
          <a:xfrm>
            <a:off x="579549" y="409278"/>
            <a:ext cx="9556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МУ ДО  «Центр детского творчества № 2» </a:t>
            </a:r>
            <a:r>
              <a:rPr kumimoji="0" lang="ru-RU" sz="1800" b="0" i="0" u="none" strike="noStrike" kern="0" cap="all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го</a:t>
            </a: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Саранск</a:t>
            </a:r>
            <a:b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ПОРТФОЛИО</a:t>
            </a:r>
            <a:b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педагога дополнительного образования</a:t>
            </a:r>
            <a:b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Машкова </a:t>
            </a:r>
            <a:r>
              <a:rPr kumimoji="0" lang="ru-RU" sz="1800" b="0" i="0" u="none" strike="noStrike" kern="0" cap="all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олега</a:t>
            </a: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0" cap="all" spc="2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александровича</a:t>
            </a:r>
            <a:b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1800" b="0" i="0" u="none" strike="noStrike" kern="0" cap="all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дата рождения: </a:t>
            </a:r>
            <a:r>
              <a:rPr kumimoji="0" lang="ru-RU" sz="1800" b="0" i="0" u="none" strike="noStrike" kern="0" cap="all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16.03.1980 г.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888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6DCC8-54B9-4B80-AE23-DBB4FD71E3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"/>
            <a:ext cx="11561379" cy="9144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06565" y="462455"/>
            <a:ext cx="604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 Российский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6179" y="903889"/>
            <a:ext cx="3287051" cy="4673534"/>
          </a:xfrm>
          <a:prstGeom prst="rect">
            <a:avLst/>
          </a:prstGeom>
        </p:spPr>
      </p:pic>
      <p:pic>
        <p:nvPicPr>
          <p:cNvPr id="11" name="Рисунок 10" descr="IMG-20210905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145" y="893378"/>
            <a:ext cx="3225193" cy="4682357"/>
          </a:xfrm>
          <a:prstGeom prst="rect">
            <a:avLst/>
          </a:prstGeom>
        </p:spPr>
      </p:pic>
      <p:pic>
        <p:nvPicPr>
          <p:cNvPr id="13" name="Рисунок 12" descr="InShot_20210906_210849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0549" y="898603"/>
            <a:ext cx="3108678" cy="464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7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2D6FE-487B-434C-9A95-D8B502F5F6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634" y="157656"/>
            <a:ext cx="11403724" cy="620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</a:t>
            </a:r>
            <a:r>
              <a:rPr lang="ru-RU" sz="2700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  <a:t> </a:t>
            </a:r>
            <a:br>
              <a:rPr kumimoji="0" lang="ru-RU" sz="270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cs typeface="Times New Roman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D289CB-1E4B-4E4D-85B1-53C070D7A8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0718" y="1387365"/>
            <a:ext cx="3174124" cy="41849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AF7D40-B09B-41DD-9EF8-0358500CD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451"/>
            <a:ext cx="3532188" cy="50525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EC07DF-5CDB-436E-85E1-BDDE22854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71" y="751260"/>
            <a:ext cx="4029420" cy="48557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B8E357-879F-4CBE-8B3B-69E559CE870D}"/>
              </a:ext>
            </a:extLst>
          </p:cNvPr>
          <p:cNvSpPr txBox="1"/>
          <p:nvPr/>
        </p:nvSpPr>
        <p:spPr>
          <a:xfrm>
            <a:off x="8247483" y="5517931"/>
            <a:ext cx="2819909" cy="95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Турнир по самбо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г. Нижний Ломов, 20.02.2021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9628" y="388883"/>
            <a:ext cx="615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212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C1B0-BB41-4EDB-B101-544F2263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02358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</a:t>
            </a:r>
            <a:r>
              <a:rPr lang="ru-RU" sz="2400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1A32E4-25F4-4C0A-B8E3-5E04C9F1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25" y="1744717"/>
            <a:ext cx="5384862" cy="38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CF6D6-0088-4356-8A04-9D5A256C87E8}"/>
              </a:ext>
            </a:extLst>
          </p:cNvPr>
          <p:cNvSpPr txBox="1"/>
          <p:nvPr/>
        </p:nvSpPr>
        <p:spPr>
          <a:xfrm>
            <a:off x="6043919" y="5549461"/>
            <a:ext cx="590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Воспитанник ДДТ  </a:t>
            </a:r>
            <a:r>
              <a:rPr lang="ru-RU" dirty="0" err="1">
                <a:solidFill>
                  <a:schemeClr val="bg1"/>
                </a:solidFill>
              </a:rPr>
              <a:t>Адикаев</a:t>
            </a:r>
            <a:r>
              <a:rPr lang="ru-RU" dirty="0">
                <a:solidFill>
                  <a:schemeClr val="bg1"/>
                </a:solidFill>
              </a:rPr>
              <a:t> Ринат - победитель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г. Ульяновск, 2019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0359" y="472966"/>
            <a:ext cx="6390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rPr>
              <a:t>Международный уровень</a:t>
            </a:r>
            <a:endParaRPr lang="ru-RU" sz="2000" dirty="0">
              <a:solidFill>
                <a:srgbClr val="C00000"/>
              </a:solidFill>
              <a:latin typeface="Impact" pitchFamily="34" charset="0"/>
            </a:endParaRPr>
          </a:p>
        </p:txBody>
      </p:sp>
      <p:pic>
        <p:nvPicPr>
          <p:cNvPr id="8" name="Рисунок 7" descr="IMG-20210905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267" y="1095628"/>
            <a:ext cx="6020204" cy="44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0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FBA3F78A-991C-4B5D-AB9A-B5ACAEE6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70" y="1"/>
            <a:ext cx="10396882" cy="73572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4. Наличие публикаций</a:t>
            </a:r>
            <a:endParaRPr lang="ru-RU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E9F3C-6618-484F-AF2D-8865CB57D2A2}"/>
              </a:ext>
            </a:extLst>
          </p:cNvPr>
          <p:cNvSpPr txBox="1"/>
          <p:nvPr/>
        </p:nvSpPr>
        <p:spPr>
          <a:xfrm>
            <a:off x="515007" y="1419156"/>
            <a:ext cx="110043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Сайт Дворца детского творчества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r>
              <a:rPr lang="en-US" sz="2000" dirty="0">
                <a:hlinkClick r:id="rId2"/>
              </a:rPr>
              <a:t>https://dvorec-detskogo-tvorchestva.nubex.ru/kollektiv/attestaciya/mashkov-o-a/</a:t>
            </a:r>
            <a:r>
              <a:rPr lang="ru-RU" sz="2000" dirty="0"/>
              <a:t>  </a:t>
            </a:r>
          </a:p>
          <a:p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1. </a:t>
            </a:r>
            <a:r>
              <a:rPr lang="ru-RU" sz="2000" dirty="0" err="1">
                <a:solidFill>
                  <a:srgbClr val="C00000"/>
                </a:solidFill>
              </a:rPr>
              <a:t>Портфолио</a:t>
            </a:r>
            <a:r>
              <a:rPr lang="ru-RU" sz="2000" dirty="0">
                <a:solidFill>
                  <a:srgbClr val="C00000"/>
                </a:solidFill>
              </a:rPr>
              <a:t> педагога</a:t>
            </a:r>
          </a:p>
          <a:p>
            <a:r>
              <a:rPr lang="ru-RU" sz="2000" dirty="0">
                <a:solidFill>
                  <a:srgbClr val="C00000"/>
                </a:solidFill>
              </a:rPr>
              <a:t>2. Представление педагогического опыта </a:t>
            </a:r>
          </a:p>
          <a:p>
            <a:r>
              <a:rPr lang="ru-RU" sz="2000" dirty="0">
                <a:solidFill>
                  <a:srgbClr val="C00000"/>
                </a:solidFill>
              </a:rPr>
              <a:t>3. Открытое занятие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65506-D070-4C1F-B4E5-3B62EFA3E1DB}"/>
              </a:ext>
            </a:extLst>
          </p:cNvPr>
          <p:cNvSpPr txBox="1"/>
          <p:nvPr/>
        </p:nvSpPr>
        <p:spPr>
          <a:xfrm>
            <a:off x="2146852" y="735725"/>
            <a:ext cx="708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307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1F1D7B-5D7B-4089-A490-5CECA1E1885E}"/>
              </a:ext>
            </a:extLst>
          </p:cNvPr>
          <p:cNvSpPr txBox="1"/>
          <p:nvPr/>
        </p:nvSpPr>
        <p:spPr>
          <a:xfrm>
            <a:off x="3207025" y="119270"/>
            <a:ext cx="5917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4. Наличие публикаций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67A9B-E654-4794-B5F3-02F71C61A13C}"/>
              </a:ext>
            </a:extLst>
          </p:cNvPr>
          <p:cNvSpPr txBox="1"/>
          <p:nvPr/>
        </p:nvSpPr>
        <p:spPr>
          <a:xfrm>
            <a:off x="3217536" y="612799"/>
            <a:ext cx="591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РЕСПУБЛИКАНСКИЙ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9EF04-6685-4FA2-94D1-5FE1191EE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39" y="953308"/>
            <a:ext cx="8920998" cy="4624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ED4BFA-E1A6-4B81-9E5A-027C8395355A}"/>
              </a:ext>
            </a:extLst>
          </p:cNvPr>
          <p:cNvSpPr txBox="1"/>
          <p:nvPr/>
        </p:nvSpPr>
        <p:spPr>
          <a:xfrm>
            <a:off x="2358887" y="5599042"/>
            <a:ext cx="636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Статья в газете «</a:t>
            </a:r>
            <a:r>
              <a:rPr lang="ru-RU" sz="2400" dirty="0" err="1">
                <a:solidFill>
                  <a:schemeClr val="bg1"/>
                </a:solidFill>
              </a:rPr>
              <a:t>Мокшень</a:t>
            </a:r>
            <a:r>
              <a:rPr lang="ru-RU" sz="2400" dirty="0">
                <a:solidFill>
                  <a:schemeClr val="bg1"/>
                </a:solidFill>
              </a:rPr>
              <a:t>  Правда»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Январь, 2019 г.</a:t>
            </a:r>
          </a:p>
        </p:txBody>
      </p:sp>
    </p:spTree>
    <p:extLst>
      <p:ext uri="{BB962C8B-B14F-4D97-AF65-F5344CB8AC3E}">
        <p14:creationId xmlns:p14="http://schemas.microsoft.com/office/powerpoint/2010/main" val="391583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4676BBE-2C38-4598-8365-61AE0469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51792"/>
            <a:ext cx="10396882" cy="51683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4. Наличие публикаций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42F56-E8FA-4895-BA71-C7C86DD5ADCC}"/>
              </a:ext>
            </a:extLst>
          </p:cNvPr>
          <p:cNvSpPr txBox="1"/>
          <p:nvPr/>
        </p:nvSpPr>
        <p:spPr>
          <a:xfrm>
            <a:off x="4094922" y="649357"/>
            <a:ext cx="351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РЕСПУБЛИКАНСКИЙ УРОВЕНЬ</a:t>
            </a:r>
          </a:p>
        </p:txBody>
      </p:sp>
      <p:pic>
        <p:nvPicPr>
          <p:cNvPr id="5" name="Рисунок 4" descr="Рисунок9.png">
            <a:extLst>
              <a:ext uri="{FF2B5EF4-FFF2-40B4-BE49-F238E27FC236}">
                <a16:creationId xmlns:a16="http://schemas.microsoft.com/office/drawing/2014/main" id="{96B9F283-3491-4FBF-B18D-34C4C4D429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3226" y="1018689"/>
            <a:ext cx="9124864" cy="4581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E457A-C29F-42AF-A83C-16A06C85251E}"/>
              </a:ext>
            </a:extLst>
          </p:cNvPr>
          <p:cNvSpPr txBox="1"/>
          <p:nvPr/>
        </p:nvSpPr>
        <p:spPr>
          <a:xfrm>
            <a:off x="1643270" y="5804452"/>
            <a:ext cx="850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Статья в газете  «</a:t>
            </a:r>
            <a:r>
              <a:rPr lang="ru-RU" sz="2800" dirty="0" err="1">
                <a:solidFill>
                  <a:schemeClr val="bg1"/>
                </a:solidFill>
              </a:rPr>
              <a:t>Юлдаш</a:t>
            </a:r>
            <a:r>
              <a:rPr lang="ru-RU" sz="2800" dirty="0">
                <a:solidFill>
                  <a:schemeClr val="bg1"/>
                </a:solidFill>
              </a:rPr>
              <a:t>», январь 2019 г.</a:t>
            </a:r>
          </a:p>
        </p:txBody>
      </p:sp>
    </p:spTree>
    <p:extLst>
      <p:ext uri="{BB962C8B-B14F-4D97-AF65-F5344CB8AC3E}">
        <p14:creationId xmlns:p14="http://schemas.microsoft.com/office/powerpoint/2010/main" val="370806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CD21-6758-4A9C-B576-9E4A9662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0208"/>
            <a:ext cx="10394707" cy="67266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latin typeface="Impact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2624D-93F5-42B1-8733-3DC92A29B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77" y="1054691"/>
            <a:ext cx="10640125" cy="373861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6300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080D5-60AD-44FE-8B76-EC00189B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8" y="198784"/>
            <a:ext cx="11235559" cy="91439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1800" dirty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742" y="798292"/>
            <a:ext cx="669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Образовательная организация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C7528D6-2C46-491D-B271-49219AAE5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52" y="1272188"/>
            <a:ext cx="2946853" cy="43211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5269" y="5572461"/>
            <a:ext cx="629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Выступление на педсовете отдела ФИС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«Выносливость самбистов»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МУДО «Дворец детского творчества», Февраль, 2019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24FE3-30C0-4F9D-B2E5-4C2D71EA2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1113183"/>
            <a:ext cx="3550219" cy="44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27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10780985" cy="115613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dirty="0" err="1">
                <a:solidFill>
                  <a:srgbClr val="0070C0"/>
                </a:solidFill>
              </a:rPr>
              <a:t>очно</a:t>
            </a:r>
            <a:r>
              <a:rPr lang="ru-RU" sz="2000" dirty="0">
                <a:solidFill>
                  <a:srgbClr val="0070C0"/>
                </a:solidFill>
              </a:rPr>
              <a:t>)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890345" y="977463"/>
            <a:ext cx="5969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Муниципальный уровень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8193" y="5591504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Показательные выступления детского объединения «Самбо»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МОУ «СОШ № 6», март, 2019 г.</a:t>
            </a:r>
          </a:p>
        </p:txBody>
      </p:sp>
      <p:pic>
        <p:nvPicPr>
          <p:cNvPr id="6" name="Рисунок 5" descr="поле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5267" y="1429405"/>
            <a:ext cx="7427312" cy="41778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ИКОЛФ\Downloads\IMG-8cc5adca13ade4fa136f700752f0548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76" y="1303284"/>
            <a:ext cx="4372741" cy="36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A3401-37F4-4C01-877C-0673DDF25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1624441" cy="1338263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7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CB41287-C8FF-4D8B-89B3-2D064129C1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1" y="840827"/>
            <a:ext cx="3449694" cy="474016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90434F-3DB2-4A82-82DC-2FE391DD2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4" y="924910"/>
            <a:ext cx="3892762" cy="4664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7380" y="872357"/>
            <a:ext cx="650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rPr>
              <a:t>Республиканский уровень</a:t>
            </a:r>
            <a:endParaRPr lang="ru-RU" sz="20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5559" y="4939862"/>
            <a:ext cx="4109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Республиканский семинар с привлечением Олимпийского Чемпиона Т. К. </a:t>
            </a:r>
            <a:r>
              <a:rPr lang="ru-RU" sz="1400" dirty="0" err="1">
                <a:solidFill>
                  <a:srgbClr val="0070C0"/>
                </a:solidFill>
              </a:rPr>
              <a:t>Хайбулаева</a:t>
            </a:r>
            <a:endParaRPr lang="ru-RU" sz="1400" dirty="0">
              <a:solidFill>
                <a:srgbClr val="0070C0"/>
              </a:solidFill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</a:rPr>
              <a:t>г.  Саранск, 2019 г.</a:t>
            </a:r>
          </a:p>
        </p:txBody>
      </p:sp>
    </p:spTree>
    <p:extLst>
      <p:ext uri="{BB962C8B-B14F-4D97-AF65-F5344CB8AC3E}">
        <p14:creationId xmlns:p14="http://schemas.microsoft.com/office/powerpoint/2010/main" val="179197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F216A-CCF4-4490-A442-62227734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89021" cy="115196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Министерство образования РМ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0224A-1420-4857-8610-82C8CCFAE1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4313" y="921030"/>
            <a:ext cx="3326295" cy="3915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8497" y="945931"/>
            <a:ext cx="5465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>
                <a:solidFill>
                  <a:srgbClr val="0070C0"/>
                </a:solidFill>
                <a:cs typeface="Times New Roman" pitchFamily="18" charset="0"/>
              </a:rPr>
              <a:t>Машков Олег Александрович</a:t>
            </a:r>
            <a:br>
              <a:rPr lang="ru-RU" altLang="ru-RU" sz="2000" dirty="0">
                <a:solidFill>
                  <a:srgbClr val="0070C0"/>
                </a:solidFill>
                <a:cs typeface="Times New Roman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3696" y="1103586"/>
            <a:ext cx="60119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ea typeface="Cambria" pitchFamily="18" charset="0"/>
              </a:rPr>
              <a:t>п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едагог</a:t>
            </a:r>
            <a:r>
              <a:rPr lang="ru-RU" sz="2000" dirty="0">
                <a:solidFill>
                  <a:srgbClr val="0070C0"/>
                </a:solidFill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дополнительного</a:t>
            </a:r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образования</a:t>
            </a:r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2372" y="1776248"/>
            <a:ext cx="571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МУДО «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Дворец</a:t>
            </a:r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детского</a:t>
            </a:r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Cambria" pitchFamily="18" charset="0"/>
              </a:rPr>
              <a:t>творчества</a:t>
            </a:r>
            <a:r>
              <a:rPr lang="en-US" sz="2000" dirty="0">
                <a:solidFill>
                  <a:srgbClr val="0070C0"/>
                </a:solidFill>
                <a:ea typeface="Cambria" pitchFamily="18" charset="0"/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393" y="2974428"/>
            <a:ext cx="572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9902" y="2543503"/>
            <a:ext cx="6001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16.03.1980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высшее,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МГПИ им. М. Е.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08.02.2020 г. бакалавр,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направлению подготовки 49.03.01 физическая культура,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специальности: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года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4010043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9ABD6-B69C-4466-94C4-1D4DDE3B3B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19063"/>
            <a:ext cx="11477297" cy="76835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7. Проведение мастер-классов, открытых мероприятий</a:t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369DF5-4A6E-4168-A06F-46916D78F1A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8373" y="620110"/>
            <a:ext cx="3874750" cy="4865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3475"/>
            <a:ext cx="1169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Муниципальный уровень</a:t>
            </a:r>
          </a:p>
        </p:txBody>
      </p:sp>
      <p:pic>
        <p:nvPicPr>
          <p:cNvPr id="7" name="Рисунок 6" descr="IMG-20210905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1" y="1014303"/>
            <a:ext cx="5917324" cy="4587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5503" y="5528440"/>
            <a:ext cx="388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Открытое занятие детского объединения «Самбо без границ»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Ноябрь, 2018 г.</a:t>
            </a:r>
          </a:p>
        </p:txBody>
      </p:sp>
    </p:spTree>
    <p:extLst>
      <p:ext uri="{BB962C8B-B14F-4D97-AF65-F5344CB8AC3E}">
        <p14:creationId xmlns:p14="http://schemas.microsoft.com/office/powerpoint/2010/main" val="314314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332" y="0"/>
            <a:ext cx="10396882" cy="115196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7. Проведение мастер-классов, открытых мероприятий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785241" y="987971"/>
            <a:ext cx="5875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Муниципальный уровень</a:t>
            </a:r>
          </a:p>
          <a:p>
            <a:endParaRPr lang="ru-RU" dirty="0"/>
          </a:p>
        </p:txBody>
      </p:sp>
      <p:pic>
        <p:nvPicPr>
          <p:cNvPr id="6" name="Рисунок 5" descr="IMG-20210906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5170" y="1776249"/>
            <a:ext cx="6898139" cy="3818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7807" y="5570484"/>
            <a:ext cx="7609490" cy="86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Мастер-класс «Уроки самообороны» в  детском оздоровительном лагере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(с дневным пребыванием детей) МУДО «Дворец детского творчества» «Трансформер», август 2021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3B16A-C3BF-4961-9BE1-DA2287030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4" y="1577009"/>
            <a:ext cx="3135281" cy="40180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2CF78-E23D-428A-BE51-F81A3B1E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645462" cy="86184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7. Проведение мастер-классов, открытых мероприятий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659EA84D-CE5E-48F7-8B3A-DCE27CAE4D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350" y="708398"/>
            <a:ext cx="4055617" cy="48410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C2C2C-E7AE-4C3C-843D-F5F7631BD4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987" y="1073426"/>
            <a:ext cx="7197758" cy="44474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9AB176-5E08-4C55-8EC3-4B867C2F7F8B}"/>
              </a:ext>
            </a:extLst>
          </p:cNvPr>
          <p:cNvSpPr txBox="1"/>
          <p:nvPr/>
        </p:nvSpPr>
        <p:spPr>
          <a:xfrm>
            <a:off x="3076788" y="5580992"/>
            <a:ext cx="911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Проведение мастер-класса по самбо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г. Саранск, 29 апреля 2021 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472964"/>
            <a:ext cx="1161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7295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0C7FD-0F68-4D83-A23B-909EB0DE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2522"/>
            <a:ext cx="10396882" cy="117944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7. Проведение мастер-классов, открытых мероприятий</a:t>
            </a:r>
            <a:br>
              <a:rPr lang="ru-RU" sz="1800" dirty="0"/>
            </a:br>
            <a:r>
              <a:rPr lang="ru-RU" sz="2400" dirty="0">
                <a:solidFill>
                  <a:srgbClr val="C00000"/>
                </a:solidFill>
              </a:rPr>
              <a:t>Российский уровень</a:t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1814D-4EE4-4F15-94E8-DFF4C6AF83C9}"/>
              </a:ext>
            </a:extLst>
          </p:cNvPr>
          <p:cNvSpPr txBox="1"/>
          <p:nvPr/>
        </p:nvSpPr>
        <p:spPr>
          <a:xfrm>
            <a:off x="2650435" y="5591503"/>
            <a:ext cx="67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Всероссийский проект «Самбо в школу», Саранск, 2020 г.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70050E-F9C7-422D-8DA6-A3066F975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" y="914400"/>
            <a:ext cx="5543081" cy="46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F45D0-EC6D-4F24-B44E-D8DD5329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65" y="914400"/>
            <a:ext cx="6139983" cy="47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5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0DA020C-60A0-4746-9306-6935C696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6125"/>
            <a:ext cx="10394707" cy="52551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8. Экспертная деятельность</a:t>
            </a:r>
            <a:endParaRPr lang="ru-RU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B47F0346-2DFD-4194-9FA9-C4F1A16F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24" y="872359"/>
            <a:ext cx="10954384" cy="450952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408362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1E490-6E84-49AA-A861-A910088FC8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5913"/>
            <a:ext cx="11420475" cy="9350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br>
              <a:rPr 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10112A-F757-4C9C-9B41-2398E0FDEF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333" y="714703"/>
            <a:ext cx="3594881" cy="48452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33297" y="725213"/>
            <a:ext cx="6926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Муниципальный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Рисунок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297" y="1177159"/>
            <a:ext cx="3552496" cy="4414346"/>
          </a:xfrm>
          <a:prstGeom prst="rect">
            <a:avLst/>
          </a:prstGeom>
        </p:spPr>
      </p:pic>
      <p:pic>
        <p:nvPicPr>
          <p:cNvPr id="8" name="Рисунок 7" descr="Рисунок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9135" y="714703"/>
            <a:ext cx="3811594" cy="48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96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73C70CC-2589-433D-AE54-E9F1945001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2074"/>
            <a:ext cx="11634952" cy="123222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200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75338" y="704193"/>
            <a:ext cx="6642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rPr>
              <a:t>республиканский уровень</a:t>
            </a:r>
            <a:endParaRPr lang="ru-RU" sz="2000" dirty="0">
              <a:solidFill>
                <a:srgbClr val="C00000"/>
              </a:solidFill>
              <a:latin typeface="Impact" pitchFamily="34" charset="0"/>
            </a:endParaRPr>
          </a:p>
        </p:txBody>
      </p:sp>
      <p:pic>
        <p:nvPicPr>
          <p:cNvPr id="7" name="Рисунок 6" descr="Рисунок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173" y="2014976"/>
            <a:ext cx="3121572" cy="2488944"/>
          </a:xfrm>
          <a:prstGeom prst="rect">
            <a:avLst/>
          </a:prstGeom>
        </p:spPr>
      </p:pic>
      <p:pic>
        <p:nvPicPr>
          <p:cNvPr id="8" name="Рисунок 7" descr="Рисунок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9402" y="1277665"/>
            <a:ext cx="7430750" cy="2180238"/>
          </a:xfrm>
          <a:prstGeom prst="rect">
            <a:avLst/>
          </a:prstGeom>
        </p:spPr>
      </p:pic>
      <p:pic>
        <p:nvPicPr>
          <p:cNvPr id="9" name="Рисунок 8" descr="Рисунок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8828" y="3531476"/>
            <a:ext cx="7493876" cy="1899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12D29-8163-426E-811B-4CCDC01D7FBF}"/>
              </a:ext>
            </a:extLst>
          </p:cNvPr>
          <p:cNvSpPr txBox="1"/>
          <p:nvPr/>
        </p:nvSpPr>
        <p:spPr>
          <a:xfrm>
            <a:off x="1656522" y="5580993"/>
            <a:ext cx="796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Книжка спортивного судьи</a:t>
            </a:r>
          </a:p>
        </p:txBody>
      </p:sp>
    </p:spTree>
    <p:extLst>
      <p:ext uri="{BB962C8B-B14F-4D97-AF65-F5344CB8AC3E}">
        <p14:creationId xmlns:p14="http://schemas.microsoft.com/office/powerpoint/2010/main" val="14507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12260-5458-46DA-A684-8D9189E966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11303000" cy="12715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cs typeface="Times New Roman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 </a:t>
            </a:r>
            <a:b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909BD5-0DF9-4BDD-9FFB-9619A15371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8263" y="3496234"/>
            <a:ext cx="3859738" cy="24527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87EAC1-C15D-4138-8AEA-8572D0389F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7765" y="688489"/>
            <a:ext cx="3795289" cy="27069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116AE0-4C5D-47FD-8A51-34A63970BB89}"/>
              </a:ext>
            </a:extLst>
          </p:cNvPr>
          <p:cNvSpPr txBox="1"/>
          <p:nvPr/>
        </p:nvSpPr>
        <p:spPr>
          <a:xfrm>
            <a:off x="7651134" y="2771532"/>
            <a:ext cx="347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Главный судья соревнований по самбо, Саранск 2020 г.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78F37D-A062-4793-BE6B-4609E1FCD7F7}"/>
              </a:ext>
            </a:extLst>
          </p:cNvPr>
          <p:cNvSpPr txBox="1"/>
          <p:nvPr/>
        </p:nvSpPr>
        <p:spPr>
          <a:xfrm>
            <a:off x="7357241" y="5325035"/>
            <a:ext cx="418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Главный секретарь соревнований по самбо, Саранск, 2021 г.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11062" y="746235"/>
            <a:ext cx="45614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rPr>
              <a:t>республиканский уровень</a:t>
            </a:r>
            <a:endParaRPr lang="ru-RU" sz="2000" dirty="0">
              <a:solidFill>
                <a:srgbClr val="C00000"/>
              </a:solidFill>
              <a:latin typeface="Impact" pitchFamily="34" charset="0"/>
            </a:endParaRPr>
          </a:p>
          <a:p>
            <a:endParaRPr lang="ru-RU" dirty="0"/>
          </a:p>
        </p:txBody>
      </p:sp>
      <p:pic>
        <p:nvPicPr>
          <p:cNvPr id="10" name="Рисунок 9" descr="Рисунок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738" y="763601"/>
            <a:ext cx="3539290" cy="4760161"/>
          </a:xfrm>
          <a:prstGeom prst="rect">
            <a:avLst/>
          </a:prstGeom>
        </p:spPr>
      </p:pic>
      <p:pic>
        <p:nvPicPr>
          <p:cNvPr id="11" name="Рисунок 10" descr="Рисунок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073" y="1135116"/>
            <a:ext cx="3250451" cy="44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5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1561379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cs typeface="Times New Roman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D33F8-8C67-4B51-9835-2BAFEFE0A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55" y="873075"/>
            <a:ext cx="3710152" cy="4679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5338" y="641132"/>
            <a:ext cx="6978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Российский уровень</a:t>
            </a:r>
          </a:p>
        </p:txBody>
      </p:sp>
      <p:pic>
        <p:nvPicPr>
          <p:cNvPr id="8" name="Рисунок 7" descr="Рисунок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043" y="1028787"/>
            <a:ext cx="3517812" cy="4541695"/>
          </a:xfrm>
          <a:prstGeom prst="rect">
            <a:avLst/>
          </a:prstGeom>
        </p:spPr>
      </p:pic>
      <p:pic>
        <p:nvPicPr>
          <p:cNvPr id="10" name="Рисунок 9" descr="Рисунок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86" y="895085"/>
            <a:ext cx="3865597" cy="46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6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799BA-EE94-41D4-A7BC-675ECB0B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6635"/>
            <a:ext cx="10394707" cy="52551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10. Наставничество</a:t>
            </a: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90501-FB26-44DA-8784-F1CCE2278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186" y="693683"/>
            <a:ext cx="11309131" cy="468819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158979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07D9E-EE69-4F14-956B-B64D3FF17F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5216" y="238125"/>
            <a:ext cx="9071321" cy="79533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Характеристика-представление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D518D5-7CAD-4064-AAF6-805A92F28D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98124" y="1997075"/>
            <a:ext cx="7016797" cy="3597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D876D-A43F-4781-B45E-01603B163E21}"/>
              </a:ext>
            </a:extLst>
          </p:cNvPr>
          <p:cNvSpPr txBox="1"/>
          <p:nvPr/>
        </p:nvSpPr>
        <p:spPr>
          <a:xfrm>
            <a:off x="5473148" y="5602014"/>
            <a:ext cx="6241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Детское объединение «Самбо», 2020г.</a:t>
            </a:r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523" y="907160"/>
            <a:ext cx="367620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9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176CA-491C-4734-95C5-C15EFB6F53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1624441" cy="73572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</a:t>
            </a:r>
            <a:endParaRPr lang="ru-RU" sz="2400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E6C51F-A4C0-40BE-83FC-1A3B6D500FE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3" r="28643"/>
          <a:stretch>
            <a:fillRect/>
          </a:stretch>
        </p:blipFill>
        <p:spPr>
          <a:xfrm>
            <a:off x="3662715" y="1180167"/>
            <a:ext cx="3263602" cy="44347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50BC9A-3A8D-4094-AE6A-694C797791ED}"/>
              </a:ext>
            </a:extLst>
          </p:cNvPr>
          <p:cNvSpPr txBox="1"/>
          <p:nvPr/>
        </p:nvSpPr>
        <p:spPr>
          <a:xfrm>
            <a:off x="7139722" y="4205442"/>
            <a:ext cx="439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Катание на лодках. Стадион «Старт»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Август, 2021 г.</a:t>
            </a:r>
          </a:p>
        </p:txBody>
      </p:sp>
      <p:pic>
        <p:nvPicPr>
          <p:cNvPr id="7" name="Рисунок 6" descr="IMG-20210905-WA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2653" y="1180169"/>
            <a:ext cx="4641278" cy="3027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477E2-426B-4098-BE10-C0A7BD3EB284}"/>
              </a:ext>
            </a:extLst>
          </p:cNvPr>
          <p:cNvSpPr txBox="1"/>
          <p:nvPr/>
        </p:nvSpPr>
        <p:spPr>
          <a:xfrm>
            <a:off x="3811599" y="693682"/>
            <a:ext cx="778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Лагерь с дневным пребыванием детей «Трансформер» 2021 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72AB7-3270-4533-B964-9841D1D85026}"/>
              </a:ext>
            </a:extLst>
          </p:cNvPr>
          <p:cNvSpPr txBox="1"/>
          <p:nvPr/>
        </p:nvSpPr>
        <p:spPr>
          <a:xfrm>
            <a:off x="3190116" y="5586724"/>
            <a:ext cx="439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Посещение Мемориального музея военного и трудового подвига 1941-1945 гг. август, 2021 г.</a:t>
            </a:r>
          </a:p>
        </p:txBody>
      </p:sp>
      <p:pic>
        <p:nvPicPr>
          <p:cNvPr id="11" name="Рисунок 10" descr="Рисунок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228" y="672662"/>
            <a:ext cx="3237186" cy="49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8A153-507C-45F7-ABE5-96916715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99391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 </a:t>
            </a:r>
            <a:b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itchFamily="34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5F6440-BAE7-484A-B5F9-49E00764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972892"/>
            <a:ext cx="3626070" cy="46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5">
            <a:extLst>
              <a:ext uri="{FF2B5EF4-FFF2-40B4-BE49-F238E27FC236}">
                <a16:creationId xmlns:a16="http://schemas.microsoft.com/office/drawing/2014/main" id="{D3DBFF71-9026-4925-B094-12FDBF7F65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1198" y="945932"/>
            <a:ext cx="6712562" cy="464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5B9E-FFFE-46F7-A95A-7B39274718B0}"/>
              </a:ext>
            </a:extLst>
          </p:cNvPr>
          <p:cNvSpPr txBox="1"/>
          <p:nvPr/>
        </p:nvSpPr>
        <p:spPr>
          <a:xfrm>
            <a:off x="0" y="5591503"/>
            <a:ext cx="1140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Награждение победителей  командного турнира воспитанников ДДТ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г. Саранск, МОУ «СОШ №6», 18.01.2020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57047"/>
            <a:ext cx="11487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rgbClr val="C00000"/>
                </a:solidFill>
                <a:cs typeface="Times New Roman" pitchFamily="18" charset="0"/>
              </a:rPr>
              <a:t>Традиционный турнир по самбо памяти героя советского союза М. П. </a:t>
            </a:r>
            <a:r>
              <a:rPr lang="ru-RU" sz="2000" cap="all" dirty="0" err="1">
                <a:solidFill>
                  <a:srgbClr val="C00000"/>
                </a:solidFill>
                <a:cs typeface="Times New Roman" pitchFamily="18" charset="0"/>
              </a:rPr>
              <a:t>Девятаева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90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8B051-6A8F-40C7-9720-451B98CF1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8235" y="977462"/>
            <a:ext cx="5703276" cy="4612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DC697-8FA6-47E9-9F6C-EFB2E3A286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47144"/>
            <a:ext cx="11561379" cy="70419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</a:t>
            </a:r>
            <a:endParaRPr lang="ru-RU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D02B2B-6ED0-45F9-B676-C82F22AE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462"/>
            <a:ext cx="6362097" cy="46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F7EC1-5EB3-4BF0-A695-A403D0D08701}"/>
              </a:ext>
            </a:extLst>
          </p:cNvPr>
          <p:cNvSpPr txBox="1"/>
          <p:nvPr/>
        </p:nvSpPr>
        <p:spPr>
          <a:xfrm>
            <a:off x="5868885" y="5580993"/>
            <a:ext cx="5685183" cy="667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Республиканский турнир по самбо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г. Саранск, 2021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9408" y="5580994"/>
            <a:ext cx="418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Международный Фестиваль по Самбо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г. Ульяновск, 2019 г.</a:t>
            </a:r>
          </a:p>
        </p:txBody>
      </p:sp>
    </p:spTree>
    <p:extLst>
      <p:ext uri="{BB962C8B-B14F-4D97-AF65-F5344CB8AC3E}">
        <p14:creationId xmlns:p14="http://schemas.microsoft.com/office/powerpoint/2010/main" val="3286479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9C5B22-9E9C-47DC-948F-F8D5B831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9271"/>
            <a:ext cx="10396882" cy="78187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</a:t>
            </a:r>
            <a:br>
              <a:rPr lang="ru-RU" sz="2400" b="1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B12916-C902-49CA-87F5-5D233FFF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9" y="945931"/>
            <a:ext cx="5683642" cy="45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C0C0F14-461A-4A4C-955E-F1A1C049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38" y="945942"/>
            <a:ext cx="6122816" cy="460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6E27F-BD41-46EF-B64D-BC286DAFFE28}"/>
              </a:ext>
            </a:extLst>
          </p:cNvPr>
          <p:cNvSpPr txBox="1"/>
          <p:nvPr/>
        </p:nvSpPr>
        <p:spPr>
          <a:xfrm>
            <a:off x="927652" y="5612524"/>
            <a:ext cx="1017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Турнир по самбо «Сурские богатыри»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г. Пенза, апрель 2021 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290" y="515007"/>
            <a:ext cx="1134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Победно-позитивные выезды наших самбистов в соседние регионы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2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589BA-29C9-44EC-A37C-0260DA16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0"/>
            <a:ext cx="11393214" cy="115293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 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Impact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EA19B5-D9E7-418F-9644-2F57A41B1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6" y="1240221"/>
            <a:ext cx="5790207" cy="43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D281E90-E825-4669-A287-6E22FE6C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66" y="1261242"/>
            <a:ext cx="5660968" cy="42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7436E-883A-4A4E-8CCD-9174AA1FEE28}"/>
              </a:ext>
            </a:extLst>
          </p:cNvPr>
          <p:cNvSpPr txBox="1"/>
          <p:nvPr/>
        </p:nvSpPr>
        <p:spPr>
          <a:xfrm>
            <a:off x="2911366" y="5580994"/>
            <a:ext cx="660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г. Ядрин (Чувашия), декабрь 2019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6152" y="746235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Impact" pitchFamily="34" charset="0"/>
                <a:cs typeface="Times New Roman" pitchFamily="18" charset="0"/>
              </a:rPr>
              <a:t>Победные выезды наших самбистов в соседние регионы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2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15341-3245-44D6-9EBC-B2CBA460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546538"/>
            <a:ext cx="11047743" cy="7357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11. Позитивные результаты работы с детьми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40BAFE-E7FC-4392-9273-0742BF9F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5" y="1240220"/>
            <a:ext cx="6028839" cy="43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BA5982-34AA-4BC6-9DC5-F227C23F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94" y="1818289"/>
            <a:ext cx="5384495" cy="37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779" y="5591503"/>
            <a:ext cx="11214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Участие в международном турнире «Кубок двух морей» </a:t>
            </a:r>
          </a:p>
          <a:p>
            <a:pPr algn="ctr"/>
            <a:r>
              <a:rPr lang="ru-RU" sz="2000" cap="all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г. </a:t>
            </a:r>
            <a:r>
              <a:rPr lang="ru-RU" sz="2000" cap="all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Керчь, август, 2020</a:t>
            </a: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 г</a:t>
            </a:r>
            <a:r>
              <a:rPr lang="ru-RU" sz="2000" cap="all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15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B2EBB-1043-4525-8244-3EA9D788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2765"/>
            <a:ext cx="10396882" cy="1147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12. Участие ПЕДАГОГА в профессиональных конкурсах</a:t>
            </a:r>
            <a:br>
              <a:rPr lang="ru-RU" sz="27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5F2B57-D6B3-486E-8B77-1900CD910A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6328"/>
            <a:ext cx="3815253" cy="4723317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4B346B9-0AA3-4F11-8ADC-7B15713443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84" y="879505"/>
            <a:ext cx="3674868" cy="4688433"/>
          </a:xfrm>
        </p:spPr>
      </p:pic>
      <p:sp>
        <p:nvSpPr>
          <p:cNvPr id="5" name="TextBox 4"/>
          <p:cNvSpPr txBox="1"/>
          <p:nvPr/>
        </p:nvSpPr>
        <p:spPr>
          <a:xfrm>
            <a:off x="2680138" y="472965"/>
            <a:ext cx="64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Республиканский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3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9E3FE1-EE0F-4338-9EB1-E031F917EB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1347" y="924912"/>
            <a:ext cx="3813453" cy="4666591"/>
          </a:xfrm>
          <a:prstGeom prst="rect">
            <a:avLst/>
          </a:prstGeom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969580" y="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13. Награды и поощрения</a:t>
            </a:r>
            <a:br>
              <a:rPr lang="ru-RU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250E47-CE5F-4221-8CC4-2875BE624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4386"/>
            <a:ext cx="4151585" cy="49771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8CC732-9C81-474A-BF05-48525371AE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9393" y="651641"/>
            <a:ext cx="3588059" cy="49084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4414" y="557048"/>
            <a:ext cx="834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Муниципальный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40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1B4B1-19EC-4273-8FAA-798A6B132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645462" cy="981075"/>
          </a:xfrm>
        </p:spPr>
        <p:txBody>
          <a:bodyPr>
            <a:noAutofit/>
          </a:bodyPr>
          <a:lstStyle/>
          <a:p>
            <a:pPr algn="ctr"/>
            <a:r>
              <a:rPr lang="ru-RU" sz="2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13. Награды и поощрения </a:t>
            </a:r>
            <a:br>
              <a:rPr lang="ru-RU" sz="2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endParaRPr lang="ru-RU" sz="26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D8D93-0284-4F15-B8DD-667BEF18E6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9701" y="900689"/>
            <a:ext cx="3863127" cy="4680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7303C-A533-41E9-827D-DC33005FDD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2521" y="961196"/>
            <a:ext cx="4250472" cy="4582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7283" y="557048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rgbClr val="C00000"/>
                </a:solidFill>
                <a:cs typeface="Times New Roman" pitchFamily="18" charset="0"/>
              </a:rPr>
              <a:t>республиканский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22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40E7F-A48C-4057-8B1E-B412214D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1334814"/>
          </a:xfrm>
        </p:spPr>
        <p:txBody>
          <a:bodyPr/>
          <a:lstStyle/>
          <a:p>
            <a:pPr algn="ctr"/>
            <a:r>
              <a:rPr kumimoji="0" lang="ru-RU" sz="2400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13. Награды и поощрения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62310-464F-4F0E-8D9A-8C06639232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228" y="472822"/>
            <a:ext cx="4172606" cy="5032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8CEFE-8375-47C9-A28D-4798EF488E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93" y="1072056"/>
            <a:ext cx="6244001" cy="4408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5434" y="620110"/>
            <a:ext cx="772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rgbClr val="C00000"/>
                </a:solidFill>
                <a:cs typeface="Times New Roman" pitchFamily="18" charset="0"/>
              </a:rPr>
              <a:t>российский уровень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061" y="5580993"/>
            <a:ext cx="668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Всероссийский День САМБО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С/К «Олимп», 201 8 г.</a:t>
            </a:r>
          </a:p>
        </p:txBody>
      </p:sp>
    </p:spTree>
    <p:extLst>
      <p:ext uri="{BB962C8B-B14F-4D97-AF65-F5344CB8AC3E}">
        <p14:creationId xmlns:p14="http://schemas.microsoft.com/office/powerpoint/2010/main" val="3552624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12FDE-7CBE-4D39-81EA-8A9411CD4B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9104" y="212725"/>
            <a:ext cx="8767434" cy="4889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КВАЛИФИКАЦИОННАЯ КНИЖКА</a:t>
            </a:r>
            <a:endParaRPr lang="ru-RU" sz="3200" dirty="0">
              <a:solidFill>
                <a:srgbClr val="0070C0"/>
              </a:solidFill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0949" y="5602014"/>
            <a:ext cx="627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Кандидат в  мастера спорта по  самбо</a:t>
            </a:r>
          </a:p>
        </p:txBody>
      </p:sp>
      <p:pic>
        <p:nvPicPr>
          <p:cNvPr id="7" name="Рисунок 6" descr="sMBsfyQ0zGk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60930" y="952395"/>
            <a:ext cx="3164111" cy="4639109"/>
          </a:xfrm>
          <a:prstGeom prst="rect">
            <a:avLst/>
          </a:prstGeom>
        </p:spPr>
      </p:pic>
      <p:pic>
        <p:nvPicPr>
          <p:cNvPr id="8" name="Рисунок 7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7393" y="966951"/>
            <a:ext cx="3100412" cy="4635062"/>
          </a:xfrm>
          <a:prstGeom prst="rect">
            <a:avLst/>
          </a:prstGeom>
        </p:spPr>
      </p:pic>
      <p:pic>
        <p:nvPicPr>
          <p:cNvPr id="9" name="Рисунок 8" descr="Рисунок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2539" y="1516452"/>
            <a:ext cx="4918840" cy="3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41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329" y="1513491"/>
            <a:ext cx="11477297" cy="1692166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8F4FF-577D-40EE-806C-F58B28EC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2523"/>
            <a:ext cx="10396882" cy="88824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1. Реализация образовательных программ</a:t>
            </a:r>
            <a:br>
              <a:rPr lang="ru-RU" altLang="ru-RU" sz="5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1AD87-9C09-4BF5-8955-1E5CC8BE4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29724" y="288806"/>
            <a:ext cx="3688019" cy="6391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	</a:t>
            </a:r>
            <a:r>
              <a:rPr lang="ru-RU" sz="1800" dirty="0">
                <a:solidFill>
                  <a:srgbClr val="FF0000"/>
                </a:solidFill>
              </a:rPr>
              <a:t>МЗ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567B3-FB96-4CFE-BD79-4B12E8A3658D}"/>
              </a:ext>
            </a:extLst>
          </p:cNvPr>
          <p:cNvSpPr txBox="1"/>
          <p:nvPr/>
        </p:nvSpPr>
        <p:spPr>
          <a:xfrm>
            <a:off x="5413104" y="442968"/>
            <a:ext cx="117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ПФДО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22A367-6797-4236-99BE-30AA1127B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98" y="788275"/>
            <a:ext cx="3630088" cy="4782238"/>
          </a:xfrm>
          <a:prstGeom prst="rect">
            <a:avLst/>
          </a:prstGeom>
        </p:spPr>
      </p:pic>
      <p:pic>
        <p:nvPicPr>
          <p:cNvPr id="7" name="Рисунок 6" descr="Рисунок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117" y="490900"/>
            <a:ext cx="3513566" cy="5081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38C1E1-C126-43DB-8D2D-74C95D29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59" y="777518"/>
            <a:ext cx="3688019" cy="47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5E380-A617-4989-9D37-A30279C7DA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018" y="157655"/>
            <a:ext cx="11402810" cy="226749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2. Результаты участия в инновационной (экспериментальной) деятельности</a:t>
            </a:r>
            <a:br>
              <a:rPr lang="ru-RU" sz="32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97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72248" y="1481960"/>
            <a:ext cx="3762704" cy="476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F6117A6-CB46-460F-9523-1EB0A23303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1666483" cy="10720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 </a:t>
            </a:r>
            <a:br>
              <a:rPr lang="ru-RU" sz="24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47E85B-5306-4663-BF3D-815D2A11C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73" y="1603343"/>
            <a:ext cx="3544726" cy="4524189"/>
          </a:xfrm>
          <a:prstGeom prst="rect">
            <a:avLst/>
          </a:prstGeom>
        </p:spPr>
      </p:pic>
      <p:pic>
        <p:nvPicPr>
          <p:cNvPr id="7" name="Рисунок 6" descr="InShot_20210905_040301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125" y="515006"/>
            <a:ext cx="3946372" cy="5623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1475" y="483476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МУНИЦИПАЛЬНЫЙ УРОВЕНЬ</a:t>
            </a:r>
          </a:p>
        </p:txBody>
      </p:sp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085" y="851476"/>
            <a:ext cx="3659591" cy="52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381FB-218E-4B94-A399-A6B0B5F1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4" y="198784"/>
            <a:ext cx="11445765" cy="673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</a:t>
            </a:r>
            <a:br>
              <a:rPr lang="ru-RU" sz="31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E356D3-7428-48CE-A83A-D4AE113F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11" y="995740"/>
            <a:ext cx="6345506" cy="46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70EE23-2656-410C-A703-49CF4DCF6F89}"/>
              </a:ext>
            </a:extLst>
          </p:cNvPr>
          <p:cNvSpPr txBox="1"/>
          <p:nvPr/>
        </p:nvSpPr>
        <p:spPr>
          <a:xfrm>
            <a:off x="3699642" y="5517931"/>
            <a:ext cx="7535918" cy="9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Воспитанники ДДТ традиционно успешно выступают на</a:t>
            </a:r>
            <a:br>
              <a:rPr lang="ru-RU" dirty="0">
                <a:solidFill>
                  <a:srgbClr val="00B0F0"/>
                </a:solidFill>
              </a:rPr>
            </a:br>
            <a:r>
              <a:rPr lang="ru-RU" dirty="0">
                <a:solidFill>
                  <a:srgbClr val="00B0F0"/>
                </a:solidFill>
              </a:rPr>
              <a:t> турнире, посвященном Дню защитника Отечества </a:t>
            </a:r>
          </a:p>
          <a:p>
            <a:pPr algn="ctr"/>
            <a:r>
              <a:rPr lang="ru-RU" dirty="0">
                <a:solidFill>
                  <a:srgbClr val="00B0F0"/>
                </a:solidFill>
              </a:rPr>
              <a:t>г. Саранск, февраль 2019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8096" y="546538"/>
            <a:ext cx="675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МУНИЦИПАЛЬНЫЙ УРОВЕНЬ</a:t>
            </a:r>
          </a:p>
        </p:txBody>
      </p:sp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642" y="578069"/>
            <a:ext cx="3731429" cy="49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9676D-492E-43DF-8FB8-E453620E8A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1477297" cy="9774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3. Участие детей в ТУРНИРАХ, соревнованиях</a:t>
            </a:r>
            <a:r>
              <a:rPr lang="ru-RU" sz="2700" b="1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 </a:t>
            </a:r>
            <a:br>
              <a:rPr lang="ru-RU" sz="2700" b="1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441E76-7AA1-4223-B70C-35C4EF34D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7" y="788733"/>
            <a:ext cx="3428201" cy="47840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915232-BC75-4150-AE1F-ACE8F350C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40" y="749190"/>
            <a:ext cx="3763618" cy="47840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DA58E7-026D-4A12-934D-6EDC02A54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18" y="788732"/>
            <a:ext cx="3922618" cy="4784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4828" y="378372"/>
            <a:ext cx="655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78263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1470</TotalTime>
  <Words>959</Words>
  <Application>Microsoft Office PowerPoint</Application>
  <PresentationFormat>Широкоэкранный</PresentationFormat>
  <Paragraphs>127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</vt:lpstr>
      <vt:lpstr>Impact</vt:lpstr>
      <vt:lpstr>Times New Roman</vt:lpstr>
      <vt:lpstr>Главное мероприятие</vt:lpstr>
      <vt:lpstr>Портфолио</vt:lpstr>
      <vt:lpstr>Министерство образования РМ</vt:lpstr>
      <vt:lpstr>Характеристика-представление</vt:lpstr>
      <vt:lpstr>КВАЛИФИКАЦИОННАЯ КНИЖКА</vt:lpstr>
      <vt:lpstr>1. Реализация образовательных программ </vt:lpstr>
      <vt:lpstr>2. Результаты участия в инновационной (экспериментальной) деятельности  нет</vt:lpstr>
      <vt:lpstr>3. Участие детей в ТУРНИРАХ, соревнованиях              </vt:lpstr>
      <vt:lpstr>3. Участие детей в ТУРНИРАХ, соревнованиях             </vt:lpstr>
      <vt:lpstr>3. Участие детей в ТУРНИРАХ, соревнованиях              </vt:lpstr>
      <vt:lpstr>3. Участие детей в ТУРНИРАХ, соревнованиях            </vt:lpstr>
      <vt:lpstr>3. Участие детей в ТУРНИРАХ, соревнованиях              </vt:lpstr>
      <vt:lpstr>3. Участие детей в ТУРНИРАХ, соревнованиях              </vt:lpstr>
      <vt:lpstr>4. Наличие публикаций</vt:lpstr>
      <vt:lpstr>Презентация PowerPoint</vt:lpstr>
      <vt:lpstr>4. Наличие публикаций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7. Проведение мастер-классов, открытых мероприятий </vt:lpstr>
      <vt:lpstr>7. Проведение мастер-классов, открытых мероприятий</vt:lpstr>
      <vt:lpstr>7. Проведение мастер-классов, открытых мероприятий </vt:lpstr>
      <vt:lpstr>7. Проведение мастер-классов, открытых мероприятий Российский уровень </vt:lpstr>
      <vt:lpstr>8. Экспертная деятельность</vt:lpstr>
      <vt:lpstr>9. Общественно-педагогическая  активность педагога: участие в комиссиях, педагогических сообществах, в жюри конкурсов  </vt:lpstr>
      <vt:lpstr>9. Общественно-педагогическая  активность педагога: участие в комиссиях, педагогических сообществах, в жюри конкурсов </vt:lpstr>
      <vt:lpstr>9. Общественно-педагогическая  активность педагога: участие в комиссиях, педагогических сообществах, в жюри конкурсов   </vt:lpstr>
      <vt:lpstr>9. Общественно-педагогическая  активность педагога: участие в комиссиях, педагогических сообществах, в жюри конкурсов</vt:lpstr>
      <vt:lpstr>10. Наставничество</vt:lpstr>
      <vt:lpstr>11. Позитивные результаты работы с детьми</vt:lpstr>
      <vt:lpstr>11. Позитивные результаты работы с детьми  </vt:lpstr>
      <vt:lpstr>11. Позитивные результаты работы с детьми</vt:lpstr>
      <vt:lpstr>11. Позитивные результаты работы с детьми </vt:lpstr>
      <vt:lpstr>11. Позитивные результаты работы с детьми  </vt:lpstr>
      <vt:lpstr>11. Позитивные результаты работы с детьми  </vt:lpstr>
      <vt:lpstr>12. Участие ПЕДАГОГА в профессиональных конкурсах  </vt:lpstr>
      <vt:lpstr>13. Награды и поощрения </vt:lpstr>
      <vt:lpstr>13. Награды и поощрения  </vt:lpstr>
      <vt:lpstr>13. Награды и поощрения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Машков Олег Александрович</dc:creator>
  <cp:lastModifiedBy>ADMIN</cp:lastModifiedBy>
  <cp:revision>79</cp:revision>
  <dcterms:created xsi:type="dcterms:W3CDTF">2021-08-01T06:34:33Z</dcterms:created>
  <dcterms:modified xsi:type="dcterms:W3CDTF">2023-04-27T12:33:03Z</dcterms:modified>
</cp:coreProperties>
</file>