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60" r:id="rId4"/>
    <p:sldId id="258" r:id="rId5"/>
    <p:sldId id="259" r:id="rId6"/>
    <p:sldId id="265" r:id="rId7"/>
    <p:sldId id="274" r:id="rId8"/>
    <p:sldId id="279" r:id="rId9"/>
    <p:sldId id="273" r:id="rId10"/>
    <p:sldId id="262" r:id="rId11"/>
    <p:sldId id="275" r:id="rId12"/>
    <p:sldId id="276" r:id="rId13"/>
    <p:sldId id="277" r:id="rId14"/>
    <p:sldId id="278" r:id="rId15"/>
    <p:sldId id="28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 varScale="1">
        <p:scale>
          <a:sx n="81" d="100"/>
          <a:sy n="81" d="100"/>
        </p:scale>
        <p:origin x="156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a3boVDQMY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be8/be8e0217faacddf48c4b333ee05b5301/Predstavlenie-pedagogicheskogo-opyta-Gudozhnikovoy-YU.A..pdf" TargetMode="External"/><Relationship Id="rId2" Type="http://schemas.openxmlformats.org/officeDocument/2006/relationships/hyperlink" Target="http://ds20sar.schoolr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2.schoolrm.ru/iblock/9fb/9fbb0e1614be025235cc69bb805fc3a0/dukhovnoe-vospitanie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2.schoolrm.ru/iblock/d53/d535295d31b417b3166b463dba298841/mini-proekt-professii.pdf" TargetMode="External"/><Relationship Id="rId2" Type="http://schemas.openxmlformats.org/officeDocument/2006/relationships/hyperlink" Target="https://upload2.schoolrm.ru/iblock/03e/03e29c5733ae80d92be8f6a023f6f79b/af61869f7fc7293367f3cfce466f0c38-_2_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2.schoolrm.ru/iblock/53d/53d37b8df344fc0816d9b36d820b5e90/lepbuk_tekhnologiya_2_-_1_.pdf" TargetMode="External"/><Relationship Id="rId4" Type="http://schemas.openxmlformats.org/officeDocument/2006/relationships/hyperlink" Target="https://upload2.schoolrm.ru/iblock/e8d/e8dd5ae558ae2265b6a4a1d0bd836603/7-gruppa_-Proforientatsiy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C566B-BD0F-4334-92D2-435A61611764}"/>
              </a:ext>
            </a:extLst>
          </p:cNvPr>
          <p:cNvSpPr txBox="1"/>
          <p:nvPr/>
        </p:nvSpPr>
        <p:spPr>
          <a:xfrm rot="10800000" flipV="1">
            <a:off x="1403648" y="1196752"/>
            <a:ext cx="7128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 комбинированного вида»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64DD4-FA04-477A-9642-946390522AD9}"/>
              </a:ext>
            </a:extLst>
          </p:cNvPr>
          <p:cNvSpPr txBox="1"/>
          <p:nvPr/>
        </p:nvSpPr>
        <p:spPr>
          <a:xfrm>
            <a:off x="467544" y="2955551"/>
            <a:ext cx="83529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воспитателя</a:t>
            </a:r>
          </a:p>
          <a:p>
            <a:pPr algn="ctr"/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Гудожниковой Юлии Анатольевны</a:t>
            </a:r>
            <a:endParaRPr lang="ru-RU" sz="36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D7D8EE-7084-4A22-9E7A-8FECD3874E2F}"/>
              </a:ext>
            </a:extLst>
          </p:cNvPr>
          <p:cNvGrpSpPr/>
          <p:nvPr/>
        </p:nvGrpSpPr>
        <p:grpSpPr>
          <a:xfrm>
            <a:off x="251520" y="1166114"/>
            <a:ext cx="912236" cy="934489"/>
            <a:chOff x="-303900" y="-3"/>
            <a:chExt cx="1192033" cy="1268760"/>
          </a:xfrm>
        </p:grpSpPr>
        <p:sp>
          <p:nvSpPr>
            <p:cNvPr id="6" name="Нашивка 6">
              <a:extLst>
                <a:ext uri="{FF2B5EF4-FFF2-40B4-BE49-F238E27FC236}">
                  <a16:creationId xmlns:a16="http://schemas.microsoft.com/office/drawing/2014/main" id="{9C65B718-3E84-4431-B85F-4A1AFEA18FE5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Нашивка 4">
              <a:extLst>
                <a:ext uri="{FF2B5EF4-FFF2-40B4-BE49-F238E27FC236}">
                  <a16:creationId xmlns:a16="http://schemas.microsoft.com/office/drawing/2014/main" id="{6AA10DA4-32BA-44BA-8B5F-93E451F66175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43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Воспитательно-образовательная деятельность с детьми подготовительной к школе группы: </a:t>
            </a:r>
            <a:br>
              <a:rPr lang="ru-RU" sz="3600" dirty="0"/>
            </a:br>
            <a:endParaRPr lang="ru-RU" sz="2000" i="1" dirty="0">
              <a:solidFill>
                <a:srgbClr val="00206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2835318-754A-4D79-B912-48C2316E739D}"/>
              </a:ext>
            </a:extLst>
          </p:cNvPr>
          <p:cNvGrpSpPr/>
          <p:nvPr/>
        </p:nvGrpSpPr>
        <p:grpSpPr>
          <a:xfrm>
            <a:off x="107504" y="1052736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C12CF8F4-C9FE-4D6E-8F09-90B42AAF9331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223CC578-3CC1-4A29-BCE3-20F2A1A0734A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D4EA7A-CC9F-450D-90C3-C5701766F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7" y="3204368"/>
            <a:ext cx="4682897" cy="35259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3CE35E-F525-4B5F-87AE-550B162DF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79" y="3210789"/>
            <a:ext cx="3048753" cy="35195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0CCE8-88E9-4F12-9AA0-A80DFDD8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94430"/>
            <a:ext cx="7139136" cy="155265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 «Год семь в России». Семьи: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Бикеевых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Морозовых, воспитатель Юлия Анатольевна  участвуют в спортивном празднике: «Мама, папа, я –спортивная семья»!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454DF35-EF9A-42C2-93A9-280B61514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" y="2174133"/>
            <a:ext cx="3292077" cy="4389437"/>
          </a:xfr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3538213-9DA7-461C-AE06-F0B15705D32B}"/>
              </a:ext>
            </a:extLst>
          </p:cNvPr>
          <p:cNvGrpSpPr/>
          <p:nvPr/>
        </p:nvGrpSpPr>
        <p:grpSpPr>
          <a:xfrm>
            <a:off x="107504" y="1002360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2396C864-5BAA-4E4B-BB7B-BCA8C97BE828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58A6857C-D80C-4071-A126-599EA6231F23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0F27C2-F924-4B3F-88F5-4348B4940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74133"/>
            <a:ext cx="329207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A5A1F-950C-4FA5-B2A3-CA2B1FAE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704088"/>
            <a:ext cx="706712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саду, в подготовительной к школе группе № 7 прошли мероприятия посвященные году семьи 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32722AF-BA94-43F3-AD3F-9D095C0B6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4163"/>
            <a:ext cx="3491879" cy="2780036"/>
          </a:xfr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D7FE24F-54CF-4A22-AC85-0DCE3FB24DAC}"/>
              </a:ext>
            </a:extLst>
          </p:cNvPr>
          <p:cNvGrpSpPr/>
          <p:nvPr/>
        </p:nvGrpSpPr>
        <p:grpSpPr>
          <a:xfrm>
            <a:off x="118722" y="1076136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AB1B7646-4F9B-43E5-82ED-BEF069862760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1A32061C-44B2-4FF5-A7AE-5E2CC8574181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3D9CE3-176D-4E3D-A727-D3CF4AF4E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56" y="1891778"/>
            <a:ext cx="3600400" cy="2710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11A9E8-BB65-414E-B7D7-FF73E935F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19" y="4147109"/>
            <a:ext cx="3600402" cy="27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E567C-5C37-4DFE-B42A-BA445E9B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704088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моей группы принимают активное участие в музыкальных конкурсах посвященных году семьи.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7D5223E-6C7D-487E-9E4D-31DC9EE31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" y="2780928"/>
            <a:ext cx="4150427" cy="3600400"/>
          </a:xfr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8ADC80-D498-433E-A74E-0791F7D8A990}"/>
              </a:ext>
            </a:extLst>
          </p:cNvPr>
          <p:cNvGrpSpPr/>
          <p:nvPr/>
        </p:nvGrpSpPr>
        <p:grpSpPr>
          <a:xfrm>
            <a:off x="107504" y="1052736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9CDC5F5D-6F2C-4D8C-87B4-7583DC33AFD3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13E4063C-C063-4CEB-A353-A2DDE0ABDA7F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EAA6FA-990D-4442-A852-94AD98A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9702"/>
            <a:ext cx="4274274" cy="35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F211F-90C6-4601-B8C1-2674AD70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7" y="908720"/>
            <a:ext cx="3121586" cy="184708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мы в Сад ходили.</a:t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встречали нас, кормили.</a:t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учили нас играть,</a:t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 петь и танцевать.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8B4A9BD-3A15-4AEF-972B-32F9359F8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" y="2146568"/>
            <a:ext cx="3121586" cy="2341190"/>
          </a:xfr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7BB35D9-5600-4C2C-86E4-B9EB74093DBE}"/>
              </a:ext>
            </a:extLst>
          </p:cNvPr>
          <p:cNvGrpSpPr/>
          <p:nvPr/>
        </p:nvGrpSpPr>
        <p:grpSpPr>
          <a:xfrm>
            <a:off x="118722" y="1076136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53071D24-91E7-4686-A2A1-441A30A5EA98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9E900CBE-48EE-4B2B-AA66-B2F10616BA2C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793B9E-4299-41F2-ADB6-9ED36446C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20073"/>
            <a:ext cx="3121586" cy="23411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D7126-43EA-4582-9F15-E4C317348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91" y="4361993"/>
            <a:ext cx="3121586" cy="2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A59D8-0121-4758-B84D-455416D3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6120680" cy="1512168"/>
          </a:xfrm>
        </p:spPr>
        <p:txBody>
          <a:bodyPr>
            <a:normAutofit/>
          </a:bodyPr>
          <a:lstStyle/>
          <a:p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A5C9B5-EDEC-4E38-A62E-11D82AAD9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4" y="1988840"/>
            <a:ext cx="2665433" cy="1999075"/>
          </a:xfrm>
        </p:spPr>
      </p:pic>
      <p:sp>
        <p:nvSpPr>
          <p:cNvPr id="4" name="Нашивка 6">
            <a:extLst>
              <a:ext uri="{FF2B5EF4-FFF2-40B4-BE49-F238E27FC236}">
                <a16:creationId xmlns:a16="http://schemas.microsoft.com/office/drawing/2014/main" id="{EF21CAC2-C9F7-4137-83F2-A9C73A4BEAA5}"/>
              </a:ext>
            </a:extLst>
          </p:cNvPr>
          <p:cNvSpPr/>
          <p:nvPr/>
        </p:nvSpPr>
        <p:spPr>
          <a:xfrm rot="5400000">
            <a:off x="-10045" y="1132058"/>
            <a:ext cx="934489" cy="672354"/>
          </a:xfrm>
          <a:prstGeom prst="chevron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0B2A88-A806-481A-85F6-590132DF2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7" y="4221088"/>
            <a:ext cx="1947605" cy="25866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A94CCE-F094-46D5-86F1-1512E1186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3576398" cy="26822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713269-AF84-493D-82FB-566FB35EF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27" y="3594776"/>
            <a:ext cx="2419181" cy="3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8CC017-7587-416D-8381-C16057D1C477}"/>
              </a:ext>
            </a:extLst>
          </p:cNvPr>
          <p:cNvSpPr txBox="1"/>
          <p:nvPr/>
        </p:nvSpPr>
        <p:spPr>
          <a:xfrm>
            <a:off x="2699792" y="620688"/>
            <a:ext cx="4581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еще мы все умеем</a:t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считать, и рисовать,</a:t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 петь и танцевать.</a:t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стихи рассказывать,</a:t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шнурки завязывать.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15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6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030C75F-A10A-4EC8-B59E-47B1E5E274E8}"/>
              </a:ext>
            </a:extLst>
          </p:cNvPr>
          <p:cNvGrpSpPr/>
          <p:nvPr/>
        </p:nvGrpSpPr>
        <p:grpSpPr>
          <a:xfrm>
            <a:off x="107504" y="1052736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E21149FE-B7E6-4E36-8948-94484436A49E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9A41AB4E-FDA3-4736-894A-771E2442C2E9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5040560" cy="5040560"/>
          </a:xfrm>
          <a:scene3d>
            <a:camera prst="isometricOffAxis1Right"/>
            <a:lightRig rig="threePt" dir="t"/>
          </a:scene3d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kumimoji="0"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.01.1982 г.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28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</a:t>
            </a: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МГПИ им. М.Е. </a:t>
            </a:r>
            <a:r>
              <a:rPr kumimoji="0"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Евсевьева, 2005 г.</a:t>
            </a: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и методика начального образования</a:t>
            </a: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kumimoji="0" lang="ru-RU" altLang="ru-RU" sz="28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kumimoji="0" lang="ru-RU" altLang="ru-RU" sz="280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kumimoji="0" lang="ru-RU" altLang="ru-RU" sz="280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28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kumimoji="0" lang="ru-RU" altLang="ru-RU" sz="28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kumimoji="0"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г.,  </a:t>
            </a:r>
            <a:r>
              <a:rPr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высшего образования </a:t>
            </a:r>
            <a:r>
              <a:rPr kumimoji="0"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«Мордовский государственный педагогический институт им. М.Е. Евсевьева». «Дошкольное образование с основами гувернерского дела». Ведение профессиональной деятельности в сфере дошкольного образования.</a:t>
            </a:r>
            <a:endParaRPr kumimoji="0" lang="ru-RU" altLang="ru-RU" sz="28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ru-RU" alt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  <a:br>
              <a:rPr kumimoji="0" lang="ru-RU" alt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20  лет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данной должности: </a:t>
            </a:r>
            <a:r>
              <a:rPr lang="ru-RU" altLang="ru-RU" sz="28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kumimoji="0" lang="ru-RU" altLang="ru-RU" sz="280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лет</a:t>
            </a:r>
            <a:endParaRPr kumimoji="0" lang="ru-RU" altLang="ru-RU" sz="28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 первая, приказ МОРМ от 22.05.2019 г. № 541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ru-RU" sz="28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последней аттестации : 22.05.2019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DBF70C-FCF3-48A2-AF54-A22FAE832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2808312" cy="388843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D25E818-EE86-4DD8-9FF2-53A0E962EB7F}"/>
              </a:ext>
            </a:extLst>
          </p:cNvPr>
          <p:cNvGrpSpPr/>
          <p:nvPr/>
        </p:nvGrpSpPr>
        <p:grpSpPr>
          <a:xfrm>
            <a:off x="16086" y="1017539"/>
            <a:ext cx="912236" cy="934489"/>
            <a:chOff x="-303900" y="-3"/>
            <a:chExt cx="1192033" cy="1268760"/>
          </a:xfrm>
        </p:grpSpPr>
        <p:sp>
          <p:nvSpPr>
            <p:cNvPr id="6" name="Нашивка 6">
              <a:extLst>
                <a:ext uri="{FF2B5EF4-FFF2-40B4-BE49-F238E27FC236}">
                  <a16:creationId xmlns:a16="http://schemas.microsoft.com/office/drawing/2014/main" id="{4199CD58-C581-4089-98C5-E483A9D2AB75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Нашивка 4">
              <a:extLst>
                <a:ext uri="{FF2B5EF4-FFF2-40B4-BE49-F238E27FC236}">
                  <a16:creationId xmlns:a16="http://schemas.microsoft.com/office/drawing/2014/main" id="{F9623D82-3250-4A32-84FD-515F944A8BF8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>
            <a:spLocks noGrp="1"/>
          </p:cNvSpPr>
          <p:nvPr>
            <p:ph idx="1"/>
          </p:nvPr>
        </p:nvSpPr>
        <p:spPr>
          <a:xfrm>
            <a:off x="923661" y="981075"/>
            <a:ext cx="7976343" cy="534352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девиз: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"Растить без усилий, любить без условий".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Мое педагогическое кредо: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"Любовь к детям. Содружество, содействие, сочувствие, сопереживание, сострадание.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Удивляясь - удивлять , увлекаясь- увлекать".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Мои принципы: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•Любить ребёнка таким ,каков он есть.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•Уважать в каждом ребёнке личность, воспитывая в нём чувство достоинства и ответственности за себя и свои поступки.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•Хвалить, поощрять, одобрять ребёнка, создавая положительную эмоциональную атмосферу вокруг него.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•Верить в возможности каждого ребёнка, в то доброе, что заложено в нём в перспективе его развития.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•Учить ребёнка трудолюбию, заботе о ближнем, уважению к другим людям. Воспитывать желание помочь.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•Замечать не недостатки ребёнка, а динамику его развития.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•Сделать родителей ребёнка своими союзниками в деле воспитания.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CC86170-0AD1-4AF8-AC9C-179241E5CFD5}"/>
              </a:ext>
            </a:extLst>
          </p:cNvPr>
          <p:cNvGrpSpPr/>
          <p:nvPr/>
        </p:nvGrpSpPr>
        <p:grpSpPr>
          <a:xfrm>
            <a:off x="11425" y="1052736"/>
            <a:ext cx="912236" cy="934489"/>
            <a:chOff x="-303900" y="-3"/>
            <a:chExt cx="1192033" cy="1268760"/>
          </a:xfrm>
        </p:grpSpPr>
        <p:sp>
          <p:nvSpPr>
            <p:cNvPr id="4" name="Нашивка 6">
              <a:extLst>
                <a:ext uri="{FF2B5EF4-FFF2-40B4-BE49-F238E27FC236}">
                  <a16:creationId xmlns:a16="http://schemas.microsoft.com/office/drawing/2014/main" id="{9959E3C4-BF2B-4FE8-909A-4E93904B6FD7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Нашивка 4">
              <a:extLst>
                <a:ext uri="{FF2B5EF4-FFF2-40B4-BE49-F238E27FC236}">
                  <a16:creationId xmlns:a16="http://schemas.microsoft.com/office/drawing/2014/main" id="{7E1E9273-1253-4620-A07B-EC6E3311947D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3790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на конкурс 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 :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Autofit/>
          </a:bodyPr>
          <a:lstStyle/>
          <a:p>
            <a:pPr algn="ctr"/>
            <a:r>
              <a:rPr lang="ru-RU" sz="5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видео:</a:t>
            </a:r>
          </a:p>
          <a:p>
            <a:pPr algn="ctr"/>
            <a:r>
              <a:rPr lang="ru-RU" sz="5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</a:t>
            </a:r>
            <a:r>
              <a:rPr lang="ru-RU" sz="54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/a3boVDQMYnk</a:t>
            </a:r>
            <a:endParaRPr lang="ru-RU" sz="5400" b="0" i="0" u="none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2" descr="http://img-fotki.yandex.ru/get/5805/valenta-mog.eb/0_69d3b_983df837_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4653136"/>
            <a:ext cx="2438400" cy="20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8561250-D045-488E-B9F4-1878CFB0193E}"/>
              </a:ext>
            </a:extLst>
          </p:cNvPr>
          <p:cNvGrpSpPr/>
          <p:nvPr/>
        </p:nvGrpSpPr>
        <p:grpSpPr>
          <a:xfrm>
            <a:off x="11426" y="552426"/>
            <a:ext cx="912236" cy="934489"/>
            <a:chOff x="-303900" y="-3"/>
            <a:chExt cx="1192033" cy="1268760"/>
          </a:xfrm>
        </p:grpSpPr>
        <p:sp>
          <p:nvSpPr>
            <p:cNvPr id="6" name="Нашивка 6">
              <a:extLst>
                <a:ext uri="{FF2B5EF4-FFF2-40B4-BE49-F238E27FC236}">
                  <a16:creationId xmlns:a16="http://schemas.microsoft.com/office/drawing/2014/main" id="{F6E237ED-9380-489B-B504-29B861A9D800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Нашивка 4">
              <a:extLst>
                <a:ext uri="{FF2B5EF4-FFF2-40B4-BE49-F238E27FC236}">
                  <a16:creationId xmlns:a16="http://schemas.microsoft.com/office/drawing/2014/main" id="{1FF01FCD-19C4-4081-BAF2-BC6C9B35B510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980728"/>
            <a:ext cx="7725544" cy="126876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педагогического опыта: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7B223-9B88-481A-AD81-EE46827792C9}"/>
              </a:ext>
            </a:extLst>
          </p:cNvPr>
          <p:cNvSpPr txBox="1"/>
          <p:nvPr/>
        </p:nvSpPr>
        <p:spPr>
          <a:xfrm>
            <a:off x="2195736" y="2153177"/>
            <a:ext cx="54726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 педагогического опыта на сайте: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Тема опыта: «Роль национальной культуры  в нравственно-патриотическом воспитании старших дошкольников в рамках реализации ФОП ДО»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Predstavlenie-pedagogicheskogo-opyta-Gudozhnikovoy-YU.A..pdf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(schoolrm.ru)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dukhovnoe-vospitanie8.pdf (schoolrm.ru)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0A88F1-0AAA-40FF-B439-F5DA27BDA0C7}"/>
              </a:ext>
            </a:extLst>
          </p:cNvPr>
          <p:cNvGrpSpPr/>
          <p:nvPr/>
        </p:nvGrpSpPr>
        <p:grpSpPr>
          <a:xfrm>
            <a:off x="92483" y="1147862"/>
            <a:ext cx="912236" cy="934489"/>
            <a:chOff x="-303900" y="-3"/>
            <a:chExt cx="1192033" cy="1268760"/>
          </a:xfrm>
        </p:grpSpPr>
        <p:sp>
          <p:nvSpPr>
            <p:cNvPr id="6" name="Нашивка 6">
              <a:extLst>
                <a:ext uri="{FF2B5EF4-FFF2-40B4-BE49-F238E27FC236}">
                  <a16:creationId xmlns:a16="http://schemas.microsoft.com/office/drawing/2014/main" id="{A6B28D19-ADDB-4377-9973-19C3B56DA109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Нашивка 4">
              <a:extLst>
                <a:ext uri="{FF2B5EF4-FFF2-40B4-BE49-F238E27FC236}">
                  <a16:creationId xmlns:a16="http://schemas.microsoft.com/office/drawing/2014/main" id="{870271C5-63A1-4916-8873-7199B735DAA6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76900"/>
          </a:xfrm>
        </p:spPr>
        <p:txBody>
          <a:bodyPr>
            <a:normAutofit/>
          </a:bodyPr>
          <a:lstStyle/>
          <a:p>
            <a:b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5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1AC3D-6ADC-4AD3-BFD7-3B9BFED2BD4F}"/>
              </a:ext>
            </a:extLst>
          </p:cNvPr>
          <p:cNvSpPr txBox="1"/>
          <p:nvPr/>
        </p:nvSpPr>
        <p:spPr>
          <a:xfrm>
            <a:off x="1351323" y="845447"/>
            <a:ext cx="6323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A88B816-6BA4-4627-9871-7A0EFAB5149D}"/>
              </a:ext>
            </a:extLst>
          </p:cNvPr>
          <p:cNvGrpSpPr/>
          <p:nvPr/>
        </p:nvGrpSpPr>
        <p:grpSpPr>
          <a:xfrm>
            <a:off x="160963" y="980100"/>
            <a:ext cx="912236" cy="934489"/>
            <a:chOff x="-303900" y="-3"/>
            <a:chExt cx="1192033" cy="1268760"/>
          </a:xfrm>
        </p:grpSpPr>
        <p:sp>
          <p:nvSpPr>
            <p:cNvPr id="9" name="Нашивка 6">
              <a:extLst>
                <a:ext uri="{FF2B5EF4-FFF2-40B4-BE49-F238E27FC236}">
                  <a16:creationId xmlns:a16="http://schemas.microsoft.com/office/drawing/2014/main" id="{DF6663DC-1A2B-4BD7-9F1A-E02F2FD64C6F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Нашивка 4">
              <a:extLst>
                <a:ext uri="{FF2B5EF4-FFF2-40B4-BE49-F238E27FC236}">
                  <a16:creationId xmlns:a16="http://schemas.microsoft.com/office/drawing/2014/main" id="{6E0E1F0C-FBD2-4CD2-8700-F9ABE235EFAF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11" name="Объект 8">
            <a:extLst>
              <a:ext uri="{FF2B5EF4-FFF2-40B4-BE49-F238E27FC236}">
                <a16:creationId xmlns:a16="http://schemas.microsoft.com/office/drawing/2014/main" id="{FD22318B-D1B2-43FB-A291-0EE7D3160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5" y="2045776"/>
            <a:ext cx="3088110" cy="4663830"/>
          </a:xfrm>
          <a:prstGeom prst="rect">
            <a:avLst/>
          </a:prstGeom>
        </p:spPr>
      </p:pic>
      <p:pic>
        <p:nvPicPr>
          <p:cNvPr id="12" name="Объект 7">
            <a:extLst>
              <a:ext uri="{FF2B5EF4-FFF2-40B4-BE49-F238E27FC236}">
                <a16:creationId xmlns:a16="http://schemas.microsoft.com/office/drawing/2014/main" id="{89D88C8E-AD57-43DD-A32D-487385328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61" y="2045776"/>
            <a:ext cx="2979134" cy="46638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D6E4D-80F8-4524-A7D4-B6872BC6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66" y="2045776"/>
            <a:ext cx="2628030" cy="4663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78666-526E-4029-970C-6F1C0C79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5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2246D-F2C9-4B13-AD6B-572654E3B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C8099-477C-4D46-A85C-2FB570EDA4AE}"/>
              </a:ext>
            </a:extLst>
          </p:cNvPr>
          <p:cNvSpPr txBox="1"/>
          <p:nvPr/>
        </p:nvSpPr>
        <p:spPr>
          <a:xfrm>
            <a:off x="2411760" y="1052736"/>
            <a:ext cx="4581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7ADA843-21B1-4C94-BF8A-42EB38C9D18F}"/>
              </a:ext>
            </a:extLst>
          </p:cNvPr>
          <p:cNvGrpSpPr/>
          <p:nvPr/>
        </p:nvGrpSpPr>
        <p:grpSpPr>
          <a:xfrm>
            <a:off x="107504" y="1052736"/>
            <a:ext cx="912236" cy="934489"/>
            <a:chOff x="-303900" y="-3"/>
            <a:chExt cx="1192033" cy="1268760"/>
          </a:xfrm>
        </p:grpSpPr>
        <p:sp>
          <p:nvSpPr>
            <p:cNvPr id="7" name="Нашивка 6">
              <a:extLst>
                <a:ext uri="{FF2B5EF4-FFF2-40B4-BE49-F238E27FC236}">
                  <a16:creationId xmlns:a16="http://schemas.microsoft.com/office/drawing/2014/main" id="{81A2399F-B3D4-4C26-B625-E904B2D45AD6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Нашивка 4">
              <a:extLst>
                <a:ext uri="{FF2B5EF4-FFF2-40B4-BE49-F238E27FC236}">
                  <a16:creationId xmlns:a16="http://schemas.microsoft.com/office/drawing/2014/main" id="{D0FEE93A-C624-4FC6-A549-9172F17E207D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C90B9CC-EE48-41B6-B76D-43AF577B7066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" y="2104947"/>
            <a:ext cx="3088110" cy="4557241"/>
          </a:xfrm>
          <a:prstGeom prst="rect">
            <a:avLst/>
          </a:prstGeom>
        </p:spPr>
      </p:pic>
      <p:pic>
        <p:nvPicPr>
          <p:cNvPr id="10" name="Объект 7">
            <a:extLst>
              <a:ext uri="{FF2B5EF4-FFF2-40B4-BE49-F238E27FC236}">
                <a16:creationId xmlns:a16="http://schemas.microsoft.com/office/drawing/2014/main" id="{817F6C40-6346-4B2A-AA96-46CB13F69EF7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22" y="2093956"/>
            <a:ext cx="3088110" cy="4557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4205C6-C118-470F-88F2-7605C777E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90" y="2093956"/>
            <a:ext cx="2735156" cy="45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B0F13-31C1-450B-92DF-783AA495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704088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на различные темы: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455263F-7CA8-4F21-98D2-50642FDF1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3" y="2060849"/>
            <a:ext cx="1951840" cy="2592288"/>
          </a:xfr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CCB244B-19D6-43D9-87CC-F63DC5B9096F}"/>
              </a:ext>
            </a:extLst>
          </p:cNvPr>
          <p:cNvGrpSpPr/>
          <p:nvPr/>
        </p:nvGrpSpPr>
        <p:grpSpPr>
          <a:xfrm>
            <a:off x="160963" y="980100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3DB8123F-638F-4918-85B2-8E6838ABD650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588906CD-077C-4A92-9F54-B6E9669F2ED8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CB9FC0-9BA2-419B-ACFE-B0E9559D5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59" y="3717032"/>
            <a:ext cx="2235049" cy="29684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FE8CD8-E556-4A67-BA96-83148EEF5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74" y="1847088"/>
            <a:ext cx="2289855" cy="30940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8A7750-7239-4F8A-8EF5-756B1958C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85" y="3893476"/>
            <a:ext cx="2235048" cy="29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FF4E-D3DF-4FC9-882D-B1B8ABE6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BE69F-CFAB-473C-890C-ABDAE57D5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r>
              <a:rPr lang="en-US" dirty="0">
                <a:hlinkClick r:id="rId2"/>
              </a:rPr>
              <a:t>af61869f7fc7293367f3cfce466f0c38-_2_.pdf (schoolrm.ru)</a:t>
            </a:r>
            <a:endParaRPr lang="ru-RU" dirty="0"/>
          </a:p>
          <a:p>
            <a:r>
              <a:rPr lang="en-US" dirty="0">
                <a:hlinkClick r:id="rId3"/>
              </a:rPr>
              <a:t>mini-proekt-professii.pdf (schoolrm.ru)</a:t>
            </a:r>
            <a:endParaRPr lang="ru-RU" dirty="0"/>
          </a:p>
          <a:p>
            <a:r>
              <a:rPr lang="en-US" dirty="0">
                <a:hlinkClick r:id="rId4"/>
              </a:rPr>
              <a:t>7-gruppa_-Proforientatsiya.pdf (schoolrm.ru)</a:t>
            </a:r>
            <a:endParaRPr lang="ru-RU" dirty="0"/>
          </a:p>
          <a:p>
            <a:r>
              <a:rPr lang="en-US" dirty="0">
                <a:hlinkClick r:id="rId5"/>
              </a:rPr>
              <a:t>lepbuk_tekhnologiya_2_-_1_.pdf (schoolrm.ru)</a:t>
            </a:r>
            <a:endParaRPr lang="ru-RU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4129B6F-D6C0-478B-ABF9-94B6809CFB8F}"/>
              </a:ext>
            </a:extLst>
          </p:cNvPr>
          <p:cNvGrpSpPr/>
          <p:nvPr/>
        </p:nvGrpSpPr>
        <p:grpSpPr>
          <a:xfrm>
            <a:off x="1082" y="339062"/>
            <a:ext cx="912236" cy="934489"/>
            <a:chOff x="-303900" y="-3"/>
            <a:chExt cx="1192033" cy="1268760"/>
          </a:xfrm>
        </p:grpSpPr>
        <p:sp>
          <p:nvSpPr>
            <p:cNvPr id="5" name="Нашивка 6">
              <a:extLst>
                <a:ext uri="{FF2B5EF4-FFF2-40B4-BE49-F238E27FC236}">
                  <a16:creationId xmlns:a16="http://schemas.microsoft.com/office/drawing/2014/main" id="{6962F880-C304-4C57-ADAB-AD1C2D8CCADC}"/>
                </a:ext>
              </a:extLst>
            </p:cNvPr>
            <p:cNvSpPr/>
            <p:nvPr/>
          </p:nvSpPr>
          <p:spPr>
            <a:xfrm rot="5400000">
              <a:off x="-498992" y="195089"/>
              <a:ext cx="1268760" cy="87857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Нашивка 4">
              <a:extLst>
                <a:ext uri="{FF2B5EF4-FFF2-40B4-BE49-F238E27FC236}">
                  <a16:creationId xmlns:a16="http://schemas.microsoft.com/office/drawing/2014/main" id="{F2A3B45A-82EA-456D-B24E-EBBBE7CCD5AE}"/>
                </a:ext>
              </a:extLst>
            </p:cNvPr>
            <p:cNvSpPr/>
            <p:nvPr/>
          </p:nvSpPr>
          <p:spPr>
            <a:xfrm>
              <a:off x="1" y="444065"/>
              <a:ext cx="888132" cy="380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/>
            </a:p>
          </p:txBody>
        </p:sp>
      </p:grpSp>
    </p:spTree>
    <p:extLst>
      <p:ext uri="{BB962C8B-B14F-4D97-AF65-F5344CB8AC3E}">
        <p14:creationId xmlns:p14="http://schemas.microsoft.com/office/powerpoint/2010/main" val="95774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574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Визитная карточка на конкурс  Воспитатель года : </vt:lpstr>
      <vt:lpstr>Представление педагогического опыта:  </vt:lpstr>
      <vt:lpstr>       </vt:lpstr>
      <vt:lpstr> </vt:lpstr>
      <vt:lpstr>Консультирование родителей на различные темы:</vt:lpstr>
      <vt:lpstr>Проектная деятельность: </vt:lpstr>
      <vt:lpstr>Презентация PowerPoint</vt:lpstr>
      <vt:lpstr>2024 год: «Год семь в России». Семьи: Бикеевых и Морозовых, воспитатель Юлия Анатольевна  участвуют в спортивном празднике: «Мама, папа, я –спортивная семья»!</vt:lpstr>
      <vt:lpstr>В нашем детском саду, в подготовительной к школе группе № 7 прошли мероприятия посвященные году семьи .</vt:lpstr>
      <vt:lpstr>Дети моей группы принимают активное участие в музыкальных конкурсах посвященных году семьи.</vt:lpstr>
      <vt:lpstr>Каждый день мы в Сад ходили. Здесь встречали нас, кормили. Здесь учили нас играть, Песни петь и танцевать. </vt:lpstr>
      <vt:lpstr>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60</cp:revision>
  <dcterms:created xsi:type="dcterms:W3CDTF">2019-11-12T02:57:32Z</dcterms:created>
  <dcterms:modified xsi:type="dcterms:W3CDTF">2024-03-22T05:12:29Z</dcterms:modified>
</cp:coreProperties>
</file>