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5" r:id="rId3"/>
    <p:sldId id="257" r:id="rId4"/>
    <p:sldId id="258" r:id="rId5"/>
    <p:sldId id="259" r:id="rId6"/>
    <p:sldId id="263" r:id="rId7"/>
    <p:sldId id="264" r:id="rId8"/>
    <p:sldId id="265" r:id="rId9"/>
    <p:sldId id="266" r:id="rId10"/>
    <p:sldId id="267" r:id="rId11"/>
    <p:sldId id="277" r:id="rId12"/>
    <p:sldId id="280" r:id="rId13"/>
    <p:sldId id="268" r:id="rId14"/>
    <p:sldId id="269" r:id="rId15"/>
    <p:sldId id="270" r:id="rId16"/>
    <p:sldId id="273" r:id="rId17"/>
    <p:sldId id="278" r:id="rId18"/>
    <p:sldId id="299" r:id="rId19"/>
    <p:sldId id="279" r:id="rId20"/>
    <p:sldId id="281" r:id="rId21"/>
    <p:sldId id="284" r:id="rId22"/>
    <p:sldId id="286" r:id="rId23"/>
    <p:sldId id="290" r:id="rId24"/>
    <p:sldId id="291" r:id="rId25"/>
    <p:sldId id="289" r:id="rId26"/>
    <p:sldId id="296" r:id="rId27"/>
    <p:sldId id="295" r:id="rId28"/>
    <p:sldId id="298" r:id="rId29"/>
    <p:sldId id="297" r:id="rId30"/>
    <p:sldId id="294" r:id="rId31"/>
    <p:sldId id="288" r:id="rId32"/>
    <p:sldId id="293" r:id="rId33"/>
    <p:sldId id="292" r:id="rId34"/>
    <p:sldId id="287" r:id="rId35"/>
    <p:sldId id="282" r:id="rId36"/>
    <p:sldId id="28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532718B-A1E0-4F4B-8ACC-74BA0B31AEF6}">
          <p14:sldIdLst>
            <p14:sldId id="256"/>
            <p14:sldId id="275"/>
            <p14:sldId id="257"/>
            <p14:sldId id="258"/>
            <p14:sldId id="259"/>
            <p14:sldId id="263"/>
            <p14:sldId id="264"/>
            <p14:sldId id="265"/>
            <p14:sldId id="266"/>
            <p14:sldId id="267"/>
            <p14:sldId id="277"/>
            <p14:sldId id="280"/>
            <p14:sldId id="268"/>
            <p14:sldId id="269"/>
            <p14:sldId id="270"/>
            <p14:sldId id="273"/>
            <p14:sldId id="278"/>
            <p14:sldId id="299"/>
            <p14:sldId id="279"/>
            <p14:sldId id="281"/>
            <p14:sldId id="284"/>
            <p14:sldId id="286"/>
            <p14:sldId id="290"/>
            <p14:sldId id="291"/>
            <p14:sldId id="289"/>
            <p14:sldId id="296"/>
            <p14:sldId id="295"/>
            <p14:sldId id="298"/>
            <p14:sldId id="297"/>
            <p14:sldId id="294"/>
            <p14:sldId id="288"/>
            <p14:sldId id="293"/>
            <p14:sldId id="292"/>
            <p14:sldId id="287"/>
            <p14:sldId id="282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27" autoAdjust="0"/>
    <p:restoredTop sz="89085" autoAdjust="0"/>
  </p:normalViewPr>
  <p:slideViewPr>
    <p:cSldViewPr>
      <p:cViewPr varScale="1">
        <p:scale>
          <a:sx n="73" d="100"/>
          <a:sy n="73" d="100"/>
        </p:scale>
        <p:origin x="-10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82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65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10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09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914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486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73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21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06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38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50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3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340767"/>
          </a:xfrm>
        </p:spPr>
        <p:txBody>
          <a:bodyPr>
            <a:no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Вершинина</a:t>
            </a:r>
            <a:b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Валентина Анатольевна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rion\Desktop\DSC01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336704" cy="48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85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Мордовский национальный костюм наряден и </a:t>
            </a:r>
            <a:r>
              <a:rPr lang="ru-RU" sz="2000" dirty="0" smtClean="0"/>
              <a:t>удобен . Глядя </a:t>
            </a:r>
            <a:r>
              <a:rPr lang="ru-RU" sz="2000" dirty="0"/>
              <a:t>на него, сразу можно понять, какой в представлении народа была красота. И не только сам костюм у мордвы всегда являлся произведением искусства. Искусством, передававшимся из поколения в поколение, было умение надевать и носить костюм.</a:t>
            </a:r>
          </a:p>
        </p:txBody>
      </p:sp>
      <p:pic>
        <p:nvPicPr>
          <p:cNvPr id="10242" name="Picture 2" descr="C:\Users\arion\Desktop\с телефона\CAM008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3850208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rion\Desktop\с телефона\CAM008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5150" y="1600200"/>
            <a:ext cx="3484700" cy="48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8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Украшаем эрзянский костюм</a:t>
            </a:r>
            <a:endParaRPr lang="ru-RU" dirty="0"/>
          </a:p>
        </p:txBody>
      </p:sp>
      <p:pic>
        <p:nvPicPr>
          <p:cNvPr id="5" name="Объект 4" descr="F:\Новая папка\Фото1870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744416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F:\Новая папка\Фото1872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1292" y="1700809"/>
            <a:ext cx="3732415" cy="46085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7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Экскурсия в музей</a:t>
            </a:r>
            <a:endParaRPr lang="ru-RU" dirty="0"/>
          </a:p>
        </p:txBody>
      </p:sp>
      <p:pic>
        <p:nvPicPr>
          <p:cNvPr id="3" name="Picture 2" descr="F:\ВОСПИТАТЕЛЬ ГОДА 2015\фото к презентации\CAM00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80728"/>
            <a:ext cx="552407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5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К каждому празднику  проводим  тематические мероприятия : к Новому году , к празднику мам , к развлечению зайчиков , к празднику цветов и т.д.</a:t>
            </a:r>
            <a:endParaRPr lang="ru-RU" sz="2800" dirty="0"/>
          </a:p>
        </p:txBody>
      </p:sp>
      <p:pic>
        <p:nvPicPr>
          <p:cNvPr id="11266" name="Picture 2" descr="C:\Users\arion\Desktop\с телефона\CAM009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31628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rion\Desktop\Детский сад\новый год 2015 детсад\DSC057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2060848"/>
            <a:ext cx="403167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9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Правила  дорожного  движения нужно  соблюдать  всегда</a:t>
            </a:r>
            <a:endParaRPr lang="ru-RU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132856"/>
            <a:ext cx="431628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C:\Users\arion\Desktop\Детский сад\пдд\DSC058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1663" y="2084258"/>
            <a:ext cx="4031673" cy="408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0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Лепим из соленого теста</a:t>
            </a:r>
            <a:endParaRPr lang="ru-RU" dirty="0"/>
          </a:p>
        </p:txBody>
      </p:sp>
      <p:pic>
        <p:nvPicPr>
          <p:cNvPr id="16386" name="Picture 2" descr="F:\дымка\DSC02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27" y="2276872"/>
            <a:ext cx="4231365" cy="3168352"/>
          </a:xfrm>
        </p:spPr>
      </p:pic>
      <p:pic>
        <p:nvPicPr>
          <p:cNvPr id="16387" name="Picture 3" descr="F:\дымка\DSC020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276872"/>
            <a:ext cx="40386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1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Моё хобби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4040188" cy="576064"/>
          </a:xfrm>
        </p:spPr>
        <p:txBody>
          <a:bodyPr/>
          <a:lstStyle/>
          <a:p>
            <a:r>
              <a:rPr lang="ru-RU" dirty="0" smtClean="0"/>
              <a:t>                 О войне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Мне </a:t>
            </a:r>
            <a:r>
              <a:rPr lang="ru-RU" sz="1600" dirty="0"/>
              <a:t>бабушка недавно рассказала,</a:t>
            </a:r>
            <a:br>
              <a:rPr lang="ru-RU" sz="1600" dirty="0"/>
            </a:br>
            <a:r>
              <a:rPr lang="ru-RU" sz="1600" dirty="0"/>
              <a:t>Что прадед мой, лет семьдесят назад,</a:t>
            </a:r>
            <a:br>
              <a:rPr lang="ru-RU" sz="1600" dirty="0"/>
            </a:br>
            <a:r>
              <a:rPr lang="ru-RU" sz="1600" dirty="0"/>
              <a:t>Иль больше чуть, когда война настала </a:t>
            </a:r>
            <a:br>
              <a:rPr lang="ru-RU" sz="1600" dirty="0"/>
            </a:br>
            <a:r>
              <a:rPr lang="ru-RU" sz="1600" dirty="0"/>
              <a:t>Советский настоящий был солдат .</a:t>
            </a:r>
            <a:br>
              <a:rPr lang="ru-RU" sz="1600" dirty="0"/>
            </a:br>
            <a:r>
              <a:rPr lang="ru-RU" sz="1600" dirty="0"/>
              <a:t>Бойцов в атаку вел он за собою ,</a:t>
            </a:r>
            <a:br>
              <a:rPr lang="ru-RU" sz="1600" dirty="0"/>
            </a:br>
            <a:r>
              <a:rPr lang="ru-RU" sz="1600" dirty="0"/>
              <a:t>Хоть было страшно, но дороже долг.</a:t>
            </a:r>
            <a:br>
              <a:rPr lang="ru-RU" sz="1600" dirty="0"/>
            </a:br>
            <a:r>
              <a:rPr lang="ru-RU" sz="1600" dirty="0"/>
              <a:t>Стояли перед немцам стеною</a:t>
            </a:r>
            <a:br>
              <a:rPr lang="ru-RU" sz="1600" dirty="0"/>
            </a:br>
            <a:r>
              <a:rPr lang="ru-RU" sz="1600" dirty="0"/>
              <a:t>Разбили не один фашистский полк.</a:t>
            </a:r>
            <a:br>
              <a:rPr lang="ru-RU" sz="1600" dirty="0"/>
            </a:br>
            <a:r>
              <a:rPr lang="ru-RU" sz="1600" dirty="0"/>
              <a:t>За Русь святую, за поля родные ,</a:t>
            </a:r>
            <a:br>
              <a:rPr lang="ru-RU" sz="1600" dirty="0"/>
            </a:br>
            <a:r>
              <a:rPr lang="ru-RU" sz="1600" dirty="0"/>
              <a:t>За дом, за мир, за маму и отца </a:t>
            </a:r>
            <a:br>
              <a:rPr lang="ru-RU" sz="1600" dirty="0"/>
            </a:br>
            <a:r>
              <a:rPr lang="ru-RU" sz="1600" dirty="0"/>
              <a:t>Он прошагал все тропы фронтовые </a:t>
            </a:r>
            <a:br>
              <a:rPr lang="ru-RU" sz="1600" dirty="0"/>
            </a:br>
            <a:r>
              <a:rPr lang="ru-RU" sz="1600" dirty="0"/>
              <a:t>В любом бою стоял он до конца.</a:t>
            </a:r>
            <a:br>
              <a:rPr lang="ru-RU" sz="1600" dirty="0"/>
            </a:br>
            <a:r>
              <a:rPr lang="ru-RU" sz="1600" dirty="0"/>
              <a:t>Ему я буду  </a:t>
            </a:r>
            <a:r>
              <a:rPr lang="ru-RU" sz="1600" dirty="0" smtClean="0"/>
              <a:t>благодарна  </a:t>
            </a:r>
            <a:r>
              <a:rPr lang="ru-RU" sz="1600" dirty="0"/>
              <a:t>вечно</a:t>
            </a:r>
            <a:br>
              <a:rPr lang="ru-RU" sz="1600" dirty="0"/>
            </a:br>
            <a:r>
              <a:rPr lang="ru-RU" sz="1600" dirty="0"/>
              <a:t>И вот сейчас бы взять , да и обнять.</a:t>
            </a:r>
            <a:br>
              <a:rPr lang="ru-RU" sz="1600" dirty="0"/>
            </a:br>
            <a:r>
              <a:rPr lang="ru-RU" sz="1600" dirty="0"/>
              <a:t>Сказать, как я люблю его сердечно </a:t>
            </a:r>
            <a:br>
              <a:rPr lang="ru-RU" sz="1600" dirty="0"/>
            </a:br>
            <a:r>
              <a:rPr lang="ru-RU" sz="1600" dirty="0"/>
              <a:t>Погладить седину, расцеловать.</a:t>
            </a:r>
            <a:br>
              <a:rPr lang="ru-RU" sz="1600" dirty="0"/>
            </a:br>
            <a:r>
              <a:rPr lang="ru-RU" sz="1600" dirty="0"/>
              <a:t>Огромное спасибо за Победу!</a:t>
            </a:r>
            <a:br>
              <a:rPr lang="ru-RU" sz="1600" dirty="0"/>
            </a:br>
            <a:r>
              <a:rPr lang="ru-RU" sz="1600" dirty="0"/>
              <a:t>Мы не хотим и думать о войне </a:t>
            </a:r>
            <a:br>
              <a:rPr lang="ru-RU" sz="1600" dirty="0"/>
            </a:br>
            <a:r>
              <a:rPr lang="ru-RU" sz="1600" dirty="0"/>
              <a:t>Мы жить хотим и радоваться лету </a:t>
            </a:r>
            <a:br>
              <a:rPr lang="ru-RU" sz="1600" dirty="0"/>
            </a:br>
            <a:r>
              <a:rPr lang="ru-RU" sz="1600" dirty="0"/>
              <a:t>И видеть мир на всей нашей Земле!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24745"/>
            <a:ext cx="4041775" cy="648072"/>
          </a:xfrm>
        </p:spPr>
        <p:txBody>
          <a:bodyPr/>
          <a:lstStyle/>
          <a:p>
            <a:r>
              <a:rPr lang="ru-RU" dirty="0" smtClean="0"/>
              <a:t>       Вечный  огонь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88024" y="1844824"/>
            <a:ext cx="4247455" cy="435334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Вечный Огонь ! Почему же он вечный ?</a:t>
            </a:r>
          </a:p>
          <a:p>
            <a:pPr marL="0" indent="0">
              <a:buNone/>
            </a:pPr>
            <a:r>
              <a:rPr lang="ru-RU" sz="2000" dirty="0"/>
              <a:t>Знают все – вечного нет ничего</a:t>
            </a:r>
          </a:p>
          <a:p>
            <a:pPr marL="0" indent="0">
              <a:buNone/>
            </a:pPr>
            <a:r>
              <a:rPr lang="ru-RU" sz="2000" dirty="0"/>
              <a:t>Время ?! И то оно вовсе не вечно</a:t>
            </a:r>
          </a:p>
          <a:p>
            <a:pPr marL="0" indent="0">
              <a:buNone/>
            </a:pPr>
            <a:r>
              <a:rPr lang="ru-RU" sz="2000" dirty="0"/>
              <a:t>Вечным на свете быть может одно.</a:t>
            </a:r>
          </a:p>
          <a:p>
            <a:pPr marL="0" indent="0">
              <a:buNone/>
            </a:pPr>
            <a:r>
              <a:rPr lang="ru-RU" sz="2000" dirty="0"/>
              <a:t>Память , история могут жить вечно</a:t>
            </a:r>
          </a:p>
          <a:p>
            <a:pPr marL="0" indent="0">
              <a:buNone/>
            </a:pPr>
            <a:r>
              <a:rPr lang="ru-RU" sz="2000" dirty="0"/>
              <a:t>Но всё , конечно зависит от нас</a:t>
            </a:r>
          </a:p>
          <a:p>
            <a:pPr marL="0" indent="0">
              <a:buNone/>
            </a:pPr>
            <a:r>
              <a:rPr lang="ru-RU" sz="2000" dirty="0"/>
              <a:t>Нам пронести нужно памяти свечку</a:t>
            </a:r>
          </a:p>
          <a:p>
            <a:pPr marL="0" indent="0">
              <a:buNone/>
            </a:pPr>
            <a:r>
              <a:rPr lang="ru-RU" sz="2000" dirty="0"/>
              <a:t>Через свой век , чтоб огонь не погас.</a:t>
            </a:r>
          </a:p>
          <a:p>
            <a:pPr marL="0" indent="0">
              <a:buNone/>
            </a:pPr>
            <a:r>
              <a:rPr lang="ru-RU" sz="2000" dirty="0"/>
              <a:t>Так разжигать нужно памяти свечи.</a:t>
            </a:r>
          </a:p>
          <a:p>
            <a:pPr marL="0" indent="0">
              <a:buNone/>
            </a:pPr>
            <a:r>
              <a:rPr lang="ru-RU" sz="2000" dirty="0"/>
              <a:t>В душах людей и пусть помнят они</a:t>
            </a:r>
          </a:p>
          <a:p>
            <a:pPr marL="0" indent="0">
              <a:buNone/>
            </a:pPr>
            <a:r>
              <a:rPr lang="ru-RU" sz="2000" dirty="0"/>
              <a:t>Тех, в честь кого огонь  бесконечный</a:t>
            </a:r>
          </a:p>
          <a:p>
            <a:pPr marL="0" indent="0">
              <a:buNone/>
            </a:pPr>
            <a:r>
              <a:rPr lang="ru-RU" sz="2000" dirty="0"/>
              <a:t>Вечным костром безустанно горит.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128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работы</a:t>
            </a:r>
            <a:endParaRPr lang="ru-RU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32663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916832"/>
            <a:ext cx="40386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видео + фото\20180305_112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332656"/>
            <a:ext cx="423306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60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работы</a:t>
            </a:r>
            <a:endParaRPr lang="ru-RU" dirty="0"/>
          </a:p>
        </p:txBody>
      </p:sp>
      <p:pic>
        <p:nvPicPr>
          <p:cNvPr id="5" name="Picture 2" descr="F:\скан-восп.года\2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5" y="1600200"/>
            <a:ext cx="32606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скан-восп.года\1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65" y="1600200"/>
            <a:ext cx="32606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71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115616" y="1600201"/>
            <a:ext cx="7113984" cy="34129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«</a:t>
            </a:r>
            <a:r>
              <a:rPr lang="ru-RU" b="1" dirty="0"/>
              <a:t>Декоративно – прикладное </a:t>
            </a:r>
            <a:r>
              <a:rPr lang="ru-RU" b="1" dirty="0" smtClean="0"/>
              <a:t>искусство</a:t>
            </a:r>
          </a:p>
          <a:p>
            <a:pPr marL="0" indent="0" algn="ctr">
              <a:buNone/>
            </a:pPr>
            <a:r>
              <a:rPr lang="ru-RU" b="1" dirty="0" smtClean="0"/>
              <a:t> </a:t>
            </a:r>
            <a:r>
              <a:rPr lang="ru-RU" b="1" dirty="0"/>
              <a:t>как средство развития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творческих способностей</a:t>
            </a:r>
            <a:endParaRPr lang="ru-RU" dirty="0"/>
          </a:p>
          <a:p>
            <a:pPr marL="0" indent="0" algn="ctr">
              <a:buNone/>
            </a:pPr>
            <a:r>
              <a:rPr lang="ru-RU" b="1" dirty="0"/>
              <a:t>д</a:t>
            </a:r>
            <a:r>
              <a:rPr lang="ru-RU" b="1" dirty="0" smtClean="0"/>
              <a:t>етей дошкольного возраста</a:t>
            </a:r>
            <a:r>
              <a:rPr lang="ru-RU" b="1" dirty="0"/>
              <a:t>»</a:t>
            </a:r>
            <a:endParaRPr lang="ru-RU" dirty="0"/>
          </a:p>
          <a:p>
            <a:pPr marL="0" indent="0">
              <a:buNone/>
            </a:pPr>
            <a:r>
              <a:rPr lang="ru-RU" b="1" i="1" dirty="0"/>
              <a:t> </a:t>
            </a:r>
            <a:endParaRPr lang="ru-RU" dirty="0"/>
          </a:p>
          <a:p>
            <a:pPr algn="ctr">
              <a:buNone/>
            </a:pPr>
            <a:r>
              <a:rPr lang="ru-RU" b="1" dirty="0" smtClean="0">
                <a:latin typeface="BatangChe" pitchFamily="49" charset="-127"/>
                <a:ea typeface="BatangChe" pitchFamily="49" charset="-127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2160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Picture 2" descr="F:\скан-восп.года\3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3260669" cy="488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скан-восп.года\4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3260669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99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Picture 2" descr="F:\скан-восп.года\5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5" y="1600200"/>
            <a:ext cx="32606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скан-восп.года\6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65" y="1600200"/>
            <a:ext cx="326066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5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видео + фото\20180301_0704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092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видео + фото\20180307_0950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7250"/>
            <a:ext cx="86764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видео + фото\20180307_095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85762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видео + фото\IMG-20210304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404664"/>
            <a:ext cx="412985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60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1\Desktop\Camera\20190304_125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0445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видео + фото\20210331_084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3538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5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видео + фото\20210331_083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53650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видео + фото\20210331_083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4104456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6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Camera\Camera\20190205_141212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30805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7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идео + фото\20210331_083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99288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1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видео + фото\20210331_0839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476672"/>
            <a:ext cx="51435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018" y="-1"/>
            <a:ext cx="8130770" cy="76470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Актуальность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63367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 smtClean="0"/>
              <a:t>Культуру </a:t>
            </a:r>
            <a:r>
              <a:rPr lang="ru-RU" sz="1800" dirty="0"/>
              <a:t>России невозможно представить без народного искусства </a:t>
            </a:r>
            <a:r>
              <a:rPr lang="ru-RU" sz="1800" b="1" dirty="0"/>
              <a:t>, </a:t>
            </a:r>
            <a:r>
              <a:rPr lang="ru-RU" sz="1800" dirty="0"/>
              <a:t> которое </a:t>
            </a:r>
            <a:r>
              <a:rPr lang="ru-RU" sz="1800" dirty="0" smtClean="0"/>
              <a:t>проникается </a:t>
            </a:r>
            <a:r>
              <a:rPr lang="ru-RU" sz="1800" dirty="0"/>
              <a:t>уважением к народному мастеру, создавшему их. У них возникает стремление, самим научится создавать прекрасное. Обучаясь декоративному рисованию и лепке, дети используют приемы народных мастеров. Они овладевают разнообразными способами создания изображения, а это способствует приобретению свободы действия, свободы творчества. У детей развивается рука, координация действий руки и глаза. Обогащение представлений о художественной  деятельности, о творчестве народных мастеров, о людях разных национальностей, приобщение детей к культуре разных народов – основной путь межнациональной толерантности. Детям доступен примерный объём знаний о культуре нескольких (двух – трех) народов (месте жительстве каждого из них, труде, быте, жилище, предметы быта, национальные кушанья, обычаи, традиции), языке, народном творчестве, искусстве,(песни, танцы, национальные костюмы, произведения художественной литературы и изобразительного искусства, в том числе живописи и декоративно -  прикладного искусства). Дети наглядно убеждаются, что Россия всегда была многонациональной страной, все народы связаны друг с другом. Они приходят к пониманию того, что необходимо чтить и уважать все народы без исключения, помогать друг другу, только тогда в стране все будет хорошо. Поэтому необходимо развивать у детей эмоционально – положительное отношение к народному творчеству, а это является залогом успешного овладения этой деятельностью и развитием детского творчества.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78623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Camera\20190318_111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08912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3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видео + фото\DSC03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32657"/>
            <a:ext cx="424847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1\Desktop\Camera\Camera\20190522_123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403" y="332658"/>
            <a:ext cx="4017547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2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видео + фото\DSC03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3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58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видео + фото\DSC03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0485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2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231874" cy="2943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 descr="F:\скан-восп.года\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848872" cy="551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80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58" y="476672"/>
            <a:ext cx="4752525" cy="9409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 descr="D:\Фото\Фото работ Пар. рук.(3)\DSCN2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69" y="1124747"/>
            <a:ext cx="6336704" cy="475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7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40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  <a:t>Я люблю то, что делаю</a:t>
            </a:r>
            <a:br>
              <a:rPr lang="ru-RU" sz="40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</a:br>
            <a:r>
              <a:rPr lang="ru-RU" sz="40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  <a:t>и делаю то, что люблю!</a:t>
            </a:r>
            <a:br>
              <a:rPr lang="ru-RU" sz="40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</a:br>
            <a:r>
              <a:rPr lang="ru-RU" sz="4000" b="1" i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  <a:t>                           </a:t>
            </a:r>
            <a:r>
              <a:rPr lang="ru-RU" sz="3200" b="1" i="1" dirty="0" smtClean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  <a:t>В. А</a:t>
            </a:r>
            <a:r>
              <a:rPr lang="ru-RU" sz="32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  <a:t>. Вершинина</a:t>
            </a:r>
            <a:br>
              <a:rPr lang="ru-RU" sz="32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</a:br>
            <a:r>
              <a:rPr lang="ru-RU" sz="32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  <a:t/>
            </a:r>
            <a:br>
              <a:rPr lang="ru-RU" sz="32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0F6FC6">
                        <a:tint val="40000"/>
                        <a:satMod val="250000"/>
                      </a:srgbClr>
                    </a:gs>
                    <a:gs pos="9000">
                      <a:srgbClr val="0F6FC6">
                        <a:tint val="52000"/>
                        <a:satMod val="300000"/>
                      </a:srgbClr>
                    </a:gs>
                    <a:gs pos="50000">
                      <a:srgbClr val="0F6FC6">
                        <a:shade val="20000"/>
                        <a:satMod val="300000"/>
                      </a:srgbClr>
                    </a:gs>
                    <a:gs pos="79000">
                      <a:srgbClr val="0F6FC6">
                        <a:tint val="52000"/>
                        <a:satMod val="300000"/>
                      </a:srgbClr>
                    </a:gs>
                    <a:gs pos="100000">
                      <a:srgbClr val="0F6FC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onstantia"/>
                <a:ea typeface="+mn-ea"/>
                <a:cs typeface="+mn-cs"/>
              </a:rPr>
            </a:br>
            <a:r>
              <a:rPr lang="ru-RU" sz="32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onstantia"/>
                <a:ea typeface="+mn-ea"/>
                <a:cs typeface="+mn-cs"/>
              </a:rPr>
              <a:t>Спасибо за внимание!</a:t>
            </a:r>
            <a:br>
              <a:rPr lang="ru-RU" sz="3200" b="1" i="1" dirty="0">
                <a:ln w="10541" cmpd="sng">
                  <a:solidFill>
                    <a:srgbClr val="0F6FC6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onstantia"/>
                <a:ea typeface="+mn-ea"/>
                <a:cs typeface="+mn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53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747464"/>
            <a:ext cx="8229600" cy="7474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7525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Цель:</a:t>
            </a:r>
            <a:endParaRPr lang="ru-RU" sz="2000" dirty="0"/>
          </a:p>
          <a:p>
            <a:pPr marL="0" indent="0">
              <a:buNone/>
            </a:pPr>
            <a:r>
              <a:rPr lang="ru-RU" sz="2000" dirty="0" smtClean="0"/>
              <a:t>развивать </a:t>
            </a:r>
            <a:r>
              <a:rPr lang="ru-RU" sz="2000" dirty="0"/>
              <a:t>художественно – творческие умения и навыки детей в процессе рисования и лепки с разнообразным материалом (бумагой, картоном, пластилином).</a:t>
            </a:r>
          </a:p>
          <a:p>
            <a:pPr marL="0" indent="0">
              <a:buNone/>
            </a:pPr>
            <a:r>
              <a:rPr lang="ru-RU" sz="2000" b="1" dirty="0"/>
              <a:t>Задачи:</a:t>
            </a:r>
            <a:endParaRPr lang="ru-RU" sz="2000" dirty="0"/>
          </a:p>
          <a:p>
            <a:pPr lvl="0"/>
            <a:r>
              <a:rPr lang="ru-RU" sz="2000" dirty="0"/>
              <a:t>Вызвать у детей интерес к художественно – творческой деятельности</a:t>
            </a:r>
          </a:p>
          <a:p>
            <a:pPr lvl="0"/>
            <a:r>
              <a:rPr lang="ru-RU" sz="2000" dirty="0"/>
              <a:t>Формировать эстетическое отношение к красивым предметам и материалам, произведения декоративно – прикладного искусства.</a:t>
            </a:r>
          </a:p>
          <a:p>
            <a:pPr lvl="0"/>
            <a:r>
              <a:rPr lang="ru-RU" sz="2000" dirty="0"/>
              <a:t>Развивать и закреплять у детей интерес к элементам народной росписи созданию декоративных композиций по мотивам народных изделий.</a:t>
            </a:r>
          </a:p>
          <a:p>
            <a:pPr lvl="0"/>
            <a:r>
              <a:rPr lang="ru-RU" sz="2000" dirty="0"/>
              <a:t>Обучать техническим </a:t>
            </a:r>
            <a:r>
              <a:rPr lang="ru-RU" sz="2000" dirty="0" smtClean="0"/>
              <a:t>приёмам </a:t>
            </a:r>
            <a:r>
              <a:rPr lang="ru-RU" sz="2000" dirty="0"/>
              <a:t>и способам изображения с использованием различных материалов.</a:t>
            </a:r>
          </a:p>
          <a:p>
            <a:pPr lvl="0"/>
            <a:r>
              <a:rPr lang="ru-RU" sz="2000" dirty="0"/>
              <a:t>Обращать внимание на материал, форму, цвет, композицию, орнамент, узор, которые используются для украшения предметов.</a:t>
            </a:r>
          </a:p>
          <a:p>
            <a:pPr lvl="0"/>
            <a:r>
              <a:rPr lang="ru-RU" sz="2000" dirty="0"/>
              <a:t>Учит проявлять фантазию и творчество в лепке и рисовании.</a:t>
            </a:r>
          </a:p>
          <a:p>
            <a:pPr marL="0" indent="0">
              <a:buNone/>
            </a:pPr>
            <a:r>
              <a:rPr lang="ru-RU" sz="2000" b="1" i="1" dirty="0"/>
              <a:t> </a:t>
            </a:r>
            <a:endParaRPr lang="ru-RU" sz="2000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584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 fontScale="90000"/>
          </a:bodyPr>
          <a:lstStyle/>
          <a:p>
            <a:r>
              <a:rPr lang="ru-RU" b="1" i="1" dirty="0"/>
              <a:t>«</a:t>
            </a:r>
            <a:r>
              <a:rPr lang="ru-RU" sz="3100" b="1" i="1" dirty="0"/>
              <a:t>Чтобы стать настоящим </a:t>
            </a: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>воспитателем </a:t>
            </a:r>
            <a:r>
              <a:rPr lang="ru-RU" sz="3100" b="1" i="1" dirty="0"/>
              <a:t>детей, надо отдать им </a:t>
            </a: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>своё </a:t>
            </a:r>
            <a:r>
              <a:rPr lang="ru-RU" sz="3100" b="1" i="1" dirty="0"/>
              <a:t>сердце</a:t>
            </a:r>
            <a:r>
              <a:rPr lang="ru-RU" sz="3100" b="1" i="1" dirty="0" smtClean="0"/>
              <a:t>»  </a:t>
            </a:r>
            <a:r>
              <a:rPr lang="ru-RU" sz="3100" dirty="0" err="1" smtClean="0"/>
              <a:t>В.А.Сухомлинский</a:t>
            </a:r>
            <a:r>
              <a:rPr lang="ru-RU" sz="3100" dirty="0"/>
              <a:t/>
            </a:r>
            <a:br>
              <a:rPr lang="ru-RU" sz="3100" dirty="0"/>
            </a:br>
            <a:endParaRPr lang="ru-RU" sz="3100" dirty="0"/>
          </a:p>
        </p:txBody>
      </p:sp>
      <p:pic>
        <p:nvPicPr>
          <p:cNvPr id="5" name="Picture 2" descr="F:\ВОСПИТАТЕЛЬ ГОДА 2015\фото к презентации\CAM00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235" y="1600200"/>
            <a:ext cx="603553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Занятие по дымковской игрушке.</a:t>
            </a:r>
            <a:endParaRPr lang="ru-RU" dirty="0"/>
          </a:p>
        </p:txBody>
      </p:sp>
      <p:pic>
        <p:nvPicPr>
          <p:cNvPr id="6146" name="Picture 2" descr="C:\Users\arion\Desktop\Ирина\занятие по дымке\CAM009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438829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видео + фото\IMG-20210318-WA00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484784"/>
            <a:ext cx="432047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46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Мы рисуем на камнях</a:t>
            </a:r>
            <a:endParaRPr lang="ru-RU" dirty="0"/>
          </a:p>
        </p:txBody>
      </p:sp>
      <p:pic>
        <p:nvPicPr>
          <p:cNvPr id="7170" name="Picture 2" descr="C:\Users\arion\Desktop\Ирина\Новая папка (4)\P62040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703" y="1602119"/>
            <a:ext cx="3391593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rion\Desktop\Ирина\Новая папка (4)\P6204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1628800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93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Строим дворец из песка</a:t>
            </a:r>
            <a:endParaRPr lang="ru-RU" dirty="0"/>
          </a:p>
        </p:txBody>
      </p:sp>
      <p:pic>
        <p:nvPicPr>
          <p:cNvPr id="8194" name="Picture 2" descr="C:\Users\arion\Desktop\Ирина\Новая папка (4)\P71441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4176464" cy="381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rion\Desktop\с телефона\CAM006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9585" y="1844824"/>
            <a:ext cx="403582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33656" cy="2002234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Творчество </a:t>
            </a:r>
            <a:r>
              <a:rPr lang="ru-RU" sz="1800" b="1" i="1" dirty="0"/>
              <a:t>детей </a:t>
            </a:r>
            <a:r>
              <a:rPr lang="ru-RU" sz="1800" dirty="0"/>
              <a:t>– это волшебный мир,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который </a:t>
            </a:r>
            <a:r>
              <a:rPr lang="ru-RU" sz="1800" dirty="0"/>
              <a:t>интересен и самим детям, и взрослым.</a:t>
            </a:r>
            <a:br>
              <a:rPr lang="ru-RU" sz="1800" dirty="0"/>
            </a:br>
            <a:r>
              <a:rPr lang="ru-RU" sz="1800" dirty="0"/>
              <a:t>На рисунке ребенок передает свои эмоции, чувства, свое послание миру. А красиво и правильно  рисовать - это уже второстепенная задача, которая решается на занятиях естественно, без стандартных скучных для ребёнка объяснений, а в процессе игры и рисования. Самое главное, чтобы ребёнок получал удовольствие от занятия!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9218" name="Picture 2" descr="C:\Users\arion\Desktop\Ирина\Новая папка (4)\P71442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39864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rion\Desktop\Ирина\Новая папка (4)\P71442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2192896"/>
            <a:ext cx="4038600" cy="33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54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257</TotalTime>
  <Words>534</Words>
  <Application>Microsoft Office PowerPoint</Application>
  <PresentationFormat>Экран (4:3)</PresentationFormat>
  <Paragraphs>49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Вершинина Валентина Анатольевна</vt:lpstr>
      <vt:lpstr>Презентация PowerPoint</vt:lpstr>
      <vt:lpstr>Актуальность</vt:lpstr>
      <vt:lpstr>Презентация PowerPoint</vt:lpstr>
      <vt:lpstr>«Чтобы стать настоящим  воспитателем детей, надо отдать им  своё сердце»  В.А.Сухомлинский </vt:lpstr>
      <vt:lpstr>Занятие по дымковской игрушке.</vt:lpstr>
      <vt:lpstr>Мы рисуем на камнях</vt:lpstr>
      <vt:lpstr>Строим дворец из песка</vt:lpstr>
      <vt:lpstr>Творчество детей – это волшебный мир,  который интересен и самим детям, и взрослым. На рисунке ребенок передает свои эмоции, чувства, свое послание миру. А красиво и правильно  рисовать - это уже второстепенная задача, которая решается на занятиях естественно, без стандартных скучных для ребёнка объяснений, а в процессе игры и рисования. Самое главное, чтобы ребёнок получал удовольствие от занятия! </vt:lpstr>
      <vt:lpstr>Мордовский национальный костюм наряден и удобен . Глядя на него, сразу можно понять, какой в представлении народа была красота. И не только сам костюм у мордвы всегда являлся произведением искусства. Искусством, передававшимся из поколения в поколение, было умение надевать и носить костюм.</vt:lpstr>
      <vt:lpstr>Украшаем эрзянский костюм</vt:lpstr>
      <vt:lpstr>Экскурсия в музей</vt:lpstr>
      <vt:lpstr>К каждому празднику  проводим  тематические мероприятия : к Новому году , к празднику мам , к развлечению зайчиков , к празднику цветов и т.д.</vt:lpstr>
      <vt:lpstr>Правила  дорожного  движения нужно  соблюдать  всегда</vt:lpstr>
      <vt:lpstr>Лепим из соленого теста</vt:lpstr>
      <vt:lpstr>Моё хобби</vt:lpstr>
      <vt:lpstr>Мои работы</vt:lpstr>
      <vt:lpstr>Презентация PowerPoint</vt:lpstr>
      <vt:lpstr>Мои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Я люблю то, что делаю и делаю то, что люблю!                            В. А. Вершинина  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Вершинина Валентина Анатольевна</dc:title>
  <dc:creator>Тихон и Андрей</dc:creator>
  <cp:lastModifiedBy>1</cp:lastModifiedBy>
  <cp:revision>32</cp:revision>
  <dcterms:created xsi:type="dcterms:W3CDTF">2015-03-14T07:49:47Z</dcterms:created>
  <dcterms:modified xsi:type="dcterms:W3CDTF">2021-03-31T06:36:49Z</dcterms:modified>
</cp:coreProperties>
</file>