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77" r:id="rId5"/>
    <p:sldId id="361" r:id="rId6"/>
    <p:sldId id="362" r:id="rId7"/>
    <p:sldId id="326" r:id="rId8"/>
    <p:sldId id="348" r:id="rId9"/>
    <p:sldId id="318" r:id="rId10"/>
    <p:sldId id="262" r:id="rId11"/>
    <p:sldId id="330" r:id="rId12"/>
    <p:sldId id="331" r:id="rId13"/>
    <p:sldId id="339" r:id="rId14"/>
    <p:sldId id="340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41" r:id="rId23"/>
    <p:sldId id="344" r:id="rId24"/>
    <p:sldId id="342" r:id="rId25"/>
    <p:sldId id="343" r:id="rId26"/>
    <p:sldId id="327" r:id="rId27"/>
    <p:sldId id="345" r:id="rId28"/>
    <p:sldId id="346" r:id="rId29"/>
    <p:sldId id="294" r:id="rId30"/>
    <p:sldId id="295" r:id="rId31"/>
    <p:sldId id="364" r:id="rId32"/>
    <p:sldId id="365" r:id="rId33"/>
    <p:sldId id="296" r:id="rId34"/>
    <p:sldId id="297" r:id="rId35"/>
    <p:sldId id="363" r:id="rId36"/>
    <p:sldId id="265" r:id="rId37"/>
    <p:sldId id="328" r:id="rId38"/>
    <p:sldId id="267" r:id="rId39"/>
    <p:sldId id="290" r:id="rId40"/>
    <p:sldId id="268" r:id="rId41"/>
    <p:sldId id="347" r:id="rId42"/>
    <p:sldId id="371" r:id="rId43"/>
    <p:sldId id="274" r:id="rId44"/>
    <p:sldId id="307" r:id="rId45"/>
    <p:sldId id="308" r:id="rId46"/>
    <p:sldId id="309" r:id="rId47"/>
    <p:sldId id="366" r:id="rId48"/>
    <p:sldId id="367" r:id="rId49"/>
    <p:sldId id="275" r:id="rId50"/>
    <p:sldId id="329" r:id="rId51"/>
    <p:sldId id="368" r:id="rId52"/>
    <p:sldId id="369" r:id="rId53"/>
    <p:sldId id="349" r:id="rId54"/>
    <p:sldId id="350" r:id="rId55"/>
    <p:sldId id="370" r:id="rId56"/>
    <p:sldId id="351" r:id="rId57"/>
    <p:sldId id="352" r:id="rId58"/>
    <p:sldId id="353" r:id="rId59"/>
    <p:sldId id="360" r:id="rId60"/>
    <p:sldId id="354" r:id="rId61"/>
    <p:sldId id="355" r:id="rId62"/>
    <p:sldId id="357" r:id="rId63"/>
    <p:sldId id="358" r:id="rId64"/>
    <p:sldId id="35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рина" initials="И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F3C2C-67D9-40DB-8407-86E9ED4361CC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A279D-E6E0-41B7-AF9C-A1603C7CD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8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A279D-E6E0-41B7-AF9C-A1603C7CD5D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0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AF88D49-2458-4108-BE11-C160A8F95E94}" type="datetimeFigureOut">
              <a:rPr lang="ru-RU" smtClean="0"/>
              <a:pPr/>
              <a:t>08.09.2020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183BC10-17E5-4CC9-865D-1D63C1AE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s73sar.schoolrm.ru/sveden/employees/11203/182246/" TargetMode="External"/><Relationship Id="rId2" Type="http://schemas.openxmlformats.org/officeDocument/2006/relationships/hyperlink" Target="http://ds73sar.schoolrm.ru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568772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Министерство образования Республики Мордовия</a:t>
            </a:r>
            <a:endParaRPr lang="ru-RU" sz="2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428736"/>
            <a:ext cx="5572164" cy="2071702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ПОРТФОЛИО</a:t>
            </a:r>
          </a:p>
          <a:p>
            <a:r>
              <a:rPr lang="ru-RU" b="1" i="1" dirty="0" smtClean="0"/>
              <a:t>Катковой Ирины Владимировны,</a:t>
            </a:r>
          </a:p>
          <a:p>
            <a:r>
              <a:rPr lang="ru-RU" b="1" i="1" dirty="0" smtClean="0"/>
              <a:t>старшего воспитателя МАДОУ</a:t>
            </a:r>
          </a:p>
          <a:p>
            <a:r>
              <a:rPr lang="ru-RU" b="1" i="1" dirty="0" smtClean="0"/>
              <a:t>«Центр развития ребенка – детский сад № 73» г.о.Саранск</a:t>
            </a:r>
            <a:endParaRPr lang="ru-RU" b="1" i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214414" y="3645025"/>
            <a:ext cx="7406640" cy="2893898"/>
          </a:xfrm>
          <a:prstGeom prst="rect">
            <a:avLst/>
          </a:prstGeom>
        </p:spPr>
        <p:txBody>
          <a:bodyPr tIns="0">
            <a:normAutofit fontScale="92500" lnSpcReduction="20000"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b="1" i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Дата рождения: </a:t>
            </a:r>
            <a:r>
              <a:rPr lang="ru-RU" sz="2000" i="1" u="sng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22.10.1973г.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Профессиональное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образование</a:t>
            </a:r>
            <a:r>
              <a:rPr kumimoji="0" lang="ru-RU" sz="2000" i="1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2000" i="1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высшее, МГПИ </a:t>
            </a:r>
            <a:r>
              <a:rPr kumimoji="0" lang="ru-RU" sz="2000" i="1" u="sng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им.М.Е.Евсевьева</a:t>
            </a:r>
            <a:r>
              <a:rPr kumimoji="0" lang="ru-RU" sz="2000" i="1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специальность «Педагогика и психология (дошкольная)», квалификация «Методист по дошкольному воспитанию. Воспитатель в детском саду» </a:t>
            </a:r>
            <a:endParaRPr kumimoji="0" lang="ru-RU" sz="2000" i="1" strike="noStrike" kern="1200" cap="none" spc="0" normalizeH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b="1" i="1" baseline="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Стаж педагогической работы:</a:t>
            </a:r>
            <a:r>
              <a:rPr lang="ru-RU" sz="2000" b="1" i="1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 </a:t>
            </a:r>
            <a:r>
              <a:rPr lang="ru-RU" sz="2000" i="1" u="sng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26 лет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Общий</a:t>
            </a:r>
            <a:r>
              <a:rPr kumimoji="0" lang="ru-RU" sz="2000" b="1" i="1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трудовой стаж: </a:t>
            </a:r>
            <a:r>
              <a:rPr kumimoji="0" lang="ru-RU" sz="2000" i="1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лет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b="1" i="1" baseline="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Наличие квалификационной категории: </a:t>
            </a:r>
            <a:r>
              <a:rPr lang="ru-RU" sz="2000" i="1" u="sng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высшая</a:t>
            </a:r>
            <a:endParaRPr lang="ru-RU" sz="2000" i="1" u="sng" baseline="0" dirty="0" smtClean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Дата последней аттестации: </a:t>
            </a:r>
            <a:r>
              <a:rPr kumimoji="0" lang="ru-RU" sz="2000" i="1" strike="noStrike" kern="1200" cap="none" spc="0" normalizeH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11.11.2015;  </a:t>
            </a:r>
            <a:r>
              <a:rPr lang="ru-RU" sz="2000" i="1" u="sng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приказ МО РМ № 1044 от 19.11.2015</a:t>
            </a:r>
            <a:endParaRPr kumimoji="0" lang="ru-RU" sz="2000" i="1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Метод2\Pictures\фото\фото сотрудников ДОУ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214422"/>
            <a:ext cx="1357322" cy="235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2336"/>
            <a:ext cx="4008916" cy="5670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57" y="812336"/>
            <a:ext cx="4004900" cy="566499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86865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Муниципальный уровень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369"/>
            <a:ext cx="4284793" cy="606091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166" y="404664"/>
            <a:ext cx="4250749" cy="595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/>
              <a:t>Республиканский уровень</a:t>
            </a:r>
            <a:endParaRPr lang="ru-RU" sz="28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098375"/>
            <a:ext cx="4031551" cy="5544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72006"/>
            <a:ext cx="3960440" cy="5597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67" y="5229200"/>
            <a:ext cx="19508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0166"/>
            <a:ext cx="4276141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548680"/>
            <a:ext cx="4322439" cy="6145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947" y="3754032"/>
            <a:ext cx="195089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6091"/>
            <a:ext cx="4164438" cy="589066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7506"/>
            <a:ext cx="4422586" cy="6247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988840"/>
            <a:ext cx="264914" cy="2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Российский уровень</a:t>
            </a:r>
            <a:endParaRPr lang="ru-RU" sz="28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228" y="538853"/>
            <a:ext cx="3528392" cy="5523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739" y="757173"/>
            <a:ext cx="3828620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9733" y="438697"/>
            <a:ext cx="4266434" cy="5867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32" y="512051"/>
            <a:ext cx="4212701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/>
              <a:t>Международный уровень</a:t>
            </a:r>
            <a:endParaRPr lang="ru-RU" sz="28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124" y="1447800"/>
            <a:ext cx="679330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7498080" cy="301034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2. Эффективность деятельности по аттестации педагогов на квалификационные категории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979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2" y="326368"/>
            <a:ext cx="4386846" cy="6205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86" y="326368"/>
            <a:ext cx="4272237" cy="6043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44824"/>
            <a:ext cx="7498080" cy="266429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3.Организация взаимодействия  образовательной организации с научными, образовательными, социальными институтами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3813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4" y="207484"/>
            <a:ext cx="4569506" cy="6463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5872"/>
            <a:ext cx="4492881" cy="63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62222" cy="6453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08" y="1703780"/>
            <a:ext cx="4505527" cy="30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710184"/>
            <a:ext cx="7559040" cy="5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76142" cy="6048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27614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511315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3749"/>
            <a:ext cx="4252998" cy="6015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1357"/>
            <a:ext cx="4298798" cy="6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8330"/>
            <a:ext cx="4333943" cy="6130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7" y="268329"/>
            <a:ext cx="4333943" cy="61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7416824" cy="3384376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effectLst/>
              </a:rPr>
              <a:t>4. Результаты личного участия в инновационной (экспериментальной ) деятельности</a:t>
            </a:r>
            <a:endParaRPr lang="ru-RU" sz="3600" i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88640"/>
            <a:ext cx="4514651" cy="6380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5" y="188640"/>
            <a:ext cx="4515355" cy="638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1" y="252054"/>
            <a:ext cx="4460409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500"/>
            <a:ext cx="4460409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358596" cy="616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6" y="332656"/>
            <a:ext cx="435859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84391" cy="648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280790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63" y="1461805"/>
            <a:ext cx="4968637" cy="361897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280790" y="2204864"/>
            <a:ext cx="360040" cy="3406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" y="217733"/>
            <a:ext cx="4368366" cy="6179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76" y="217733"/>
            <a:ext cx="4368367" cy="617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511315" cy="6381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65106"/>
            <a:ext cx="6372200" cy="45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484784"/>
            <a:ext cx="7498080" cy="2506608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5.Обеспечение информационной открытости деятельности образовательной организации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5" y="216778"/>
            <a:ext cx="4460409" cy="6309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56" y="216778"/>
            <a:ext cx="4460408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882872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>6. Наличие собственных публикаций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16848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40036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/>
              <a:t>Характеристика - представление</a:t>
            </a:r>
            <a:endParaRPr lang="ru-RU" sz="32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37" y="980728"/>
            <a:ext cx="4002251" cy="5661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1" y="980729"/>
            <a:ext cx="4002251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64704"/>
            <a:ext cx="7498080" cy="4392488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7. Наличие авторских программ, методических пособий, методических рекомендаций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405784" cy="62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517528" cy="6383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523038" cy="63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882872"/>
          </a:xfrm>
        </p:spPr>
        <p:txBody>
          <a:bodyPr>
            <a:normAutofit/>
          </a:bodyPr>
          <a:lstStyle/>
          <a:p>
            <a:r>
              <a:rPr lang="ru-RU" sz="3600" i="1" dirty="0"/>
              <a:t>8</a:t>
            </a:r>
            <a:r>
              <a:rPr lang="ru-RU" sz="3600" i="1" dirty="0" smtClean="0"/>
              <a:t>. Выступления на заседаниях методических советов, научно-практических конференциях, педагогических </a:t>
            </a:r>
            <a:r>
              <a:rPr lang="ru-RU" sz="3600" i="1" dirty="0" smtClean="0">
                <a:solidFill>
                  <a:schemeClr val="tx2"/>
                </a:solidFill>
              </a:rPr>
              <a:t>чтениях</a:t>
            </a:r>
            <a:r>
              <a:rPr lang="ru-RU" sz="3600" i="1" dirty="0" smtClean="0"/>
              <a:t>, семинарах, секциях, форумах, радиопередачах (очно)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246"/>
            <a:ext cx="8748464" cy="618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102"/>
            <a:ext cx="8676456" cy="6133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44" y="216778"/>
            <a:ext cx="4512944" cy="6383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2" y="219082"/>
            <a:ext cx="4511315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559962"/>
              </p:ext>
            </p:extLst>
          </p:nvPr>
        </p:nvGraphicFramePr>
        <p:xfrm>
          <a:off x="4644008" y="404664"/>
          <a:ext cx="4325122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4008" y="404664"/>
                        <a:ext cx="4325122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4" y="431103"/>
            <a:ext cx="4554504" cy="60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512383" cy="63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839" y="548680"/>
            <a:ext cx="7498080" cy="4536504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tx2"/>
                </a:solidFill>
              </a:rPr>
              <a:t>9. Проведение старшим воспитателем открытых занятий, мастер-классов, мероприятий</a:t>
            </a:r>
            <a:endParaRPr lang="ru-RU" sz="36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247865" cy="2296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3347864" cy="2366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299602"/>
            <a:ext cx="3456384" cy="2443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2204864"/>
            <a:ext cx="3347864" cy="2366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26" y="4221088"/>
            <a:ext cx="3496476" cy="24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49972" cy="625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100392" cy="57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4914546" cy="6552728"/>
          </a:xfrm>
        </p:spPr>
      </p:pic>
    </p:spTree>
    <p:extLst>
      <p:ext uri="{BB962C8B-B14F-4D97-AF65-F5344CB8AC3E}">
        <p14:creationId xmlns:p14="http://schemas.microsoft.com/office/powerpoint/2010/main" val="19407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75656" y="548680"/>
            <a:ext cx="7406640" cy="2997094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10. Экспертная деятельность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7631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24744"/>
            <a:ext cx="7498080" cy="3600400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11. Общественно-педагогическая активность: участие в работе педагогических сообществ, комиссиях, жюри конкурсов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822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61312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88640"/>
            <a:ext cx="4511315" cy="6381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49" y="188640"/>
            <a:ext cx="451131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256783" cy="60212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4729"/>
            <a:ext cx="425678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6652"/>
            <a:ext cx="4358596" cy="616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4" y="332474"/>
            <a:ext cx="4333271" cy="61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415497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169618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0648"/>
            <a:ext cx="2160240" cy="3055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82" y="188640"/>
            <a:ext cx="2271431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4" y="3414172"/>
            <a:ext cx="2208886" cy="3124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16" y="3403888"/>
            <a:ext cx="2199460" cy="3111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86" y="3415245"/>
            <a:ext cx="2208127" cy="31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7498080" cy="194421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12. Личное участие в профессиональных конкурсах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9129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327105" cy="6120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4" y="260648"/>
            <a:ext cx="4239656" cy="61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1988840"/>
            <a:ext cx="7498080" cy="2160240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13. Награды и поощрения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0315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95709" cy="623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85" y="332656"/>
            <a:ext cx="433126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50152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/>
              <a:t>Описание педагогического опыта</a:t>
            </a:r>
            <a:endParaRPr lang="ru-RU" sz="3600" i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115616" y="1772816"/>
            <a:ext cx="7407275" cy="4429125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000" b="1" i="1" u="sng" dirty="0" smtClean="0"/>
              <a:t>Адрес сайта МАДОУ «Центр развития ребенка – детский сад № 73» </a:t>
            </a:r>
            <a:r>
              <a:rPr lang="ru-RU" sz="2000" b="1" i="1" u="sng" dirty="0" err="1" smtClean="0"/>
              <a:t>г.о.Саранск</a:t>
            </a:r>
            <a:r>
              <a:rPr lang="ru-RU" sz="2000" b="1" i="1" u="sng" dirty="0" smtClean="0"/>
              <a:t>:</a:t>
            </a:r>
          </a:p>
          <a:p>
            <a:endParaRPr lang="ru-RU" sz="2000" b="1" u="sng" dirty="0" smtClean="0"/>
          </a:p>
          <a:p>
            <a:pPr marL="82296" indent="0" algn="ctr">
              <a:buNone/>
            </a:pPr>
            <a:r>
              <a:rPr lang="en-US" sz="2800" dirty="0" smtClean="0">
                <a:hlinkClick r:id="rId2"/>
              </a:rPr>
              <a:t>http://ds73sar.schoolrm.ru/</a:t>
            </a:r>
            <a:r>
              <a:rPr lang="ru-RU" sz="2800" dirty="0" smtClean="0"/>
              <a:t> </a:t>
            </a:r>
          </a:p>
          <a:p>
            <a:pPr marL="82296" indent="0" algn="ctr">
              <a:buNone/>
            </a:pPr>
            <a:endParaRPr lang="ru-RU" sz="2800" dirty="0" smtClean="0"/>
          </a:p>
          <a:p>
            <a:pPr marL="82296" indent="0"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Личная страница: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 algn="ctr">
              <a:buNone/>
            </a:pPr>
            <a:r>
              <a:rPr lang="en-US" sz="2800" dirty="0">
                <a:hlinkClick r:id="rId3"/>
              </a:rPr>
              <a:t>https://ds73sar.schoolrm.ru/sveden/employees/11203/182246</a:t>
            </a:r>
            <a:r>
              <a:rPr lang="en-US" sz="2800" dirty="0" smtClean="0">
                <a:hlinkClick r:id="rId3"/>
              </a:rPr>
              <a:t>/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518576" cy="6391600"/>
          </a:xfrm>
        </p:spPr>
      </p:pic>
    </p:spTree>
    <p:extLst>
      <p:ext uri="{BB962C8B-B14F-4D97-AF65-F5344CB8AC3E}">
        <p14:creationId xmlns:p14="http://schemas.microsoft.com/office/powerpoint/2010/main" val="23598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14290"/>
            <a:ext cx="7560840" cy="623904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effectLst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 (</a:t>
            </a:r>
            <a:r>
              <a:rPr lang="ru-RU" sz="3600" i="1" dirty="0" err="1" smtClean="0">
                <a:effectLst/>
              </a:rPr>
              <a:t>межаттестационный</a:t>
            </a:r>
            <a:r>
              <a:rPr lang="ru-RU" sz="3600" i="1" dirty="0" smtClean="0">
                <a:effectLst/>
              </a:rPr>
              <a:t> период)</a:t>
            </a:r>
            <a:br>
              <a:rPr lang="ru-RU" sz="3600" i="1" dirty="0" smtClean="0">
                <a:effectLst/>
              </a:rPr>
            </a:br>
            <a:r>
              <a:rPr lang="ru-RU" sz="1800" i="1" dirty="0">
                <a:effectLst/>
              </a:rPr>
              <a:t>М</a:t>
            </a:r>
            <a:r>
              <a:rPr lang="ru-RU" sz="1800" i="1" dirty="0" smtClean="0">
                <a:effectLst/>
              </a:rPr>
              <a:t>униципальный уровень – 4</a:t>
            </a:r>
            <a:br>
              <a:rPr lang="ru-RU" sz="1800" i="1" dirty="0" smtClean="0">
                <a:effectLst/>
              </a:rPr>
            </a:br>
            <a:r>
              <a:rPr lang="ru-RU" sz="1800" i="1" dirty="0" smtClean="0">
                <a:effectLst/>
              </a:rPr>
              <a:t>Республиканский уровень -6</a:t>
            </a:r>
            <a:br>
              <a:rPr lang="ru-RU" sz="1800" i="1" dirty="0" smtClean="0">
                <a:effectLst/>
              </a:rPr>
            </a:br>
            <a:r>
              <a:rPr lang="ru-RU" sz="1800" i="1" dirty="0" smtClean="0">
                <a:effectLst/>
              </a:rPr>
              <a:t>Российский уровень – 4</a:t>
            </a:r>
            <a:br>
              <a:rPr lang="ru-RU" sz="1800" i="1" dirty="0" smtClean="0">
                <a:effectLst/>
              </a:rPr>
            </a:br>
            <a:r>
              <a:rPr lang="ru-RU" sz="1800" i="1" dirty="0" smtClean="0">
                <a:effectLst/>
              </a:rPr>
              <a:t>Международный уровень - 1</a:t>
            </a:r>
            <a:endParaRPr lang="ru-RU" sz="3600" i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1332</TotalTime>
  <Words>268</Words>
  <Application>Microsoft Office PowerPoint</Application>
  <PresentationFormat>Экран (4:3)</PresentationFormat>
  <Paragraphs>37</Paragraphs>
  <Slides>64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Calibri</vt:lpstr>
      <vt:lpstr>Corbel</vt:lpstr>
      <vt:lpstr>Gill Sans MT</vt:lpstr>
      <vt:lpstr>Verdana</vt:lpstr>
      <vt:lpstr>Wingdings 2</vt:lpstr>
      <vt:lpstr>Солнцестояние</vt:lpstr>
      <vt:lpstr>Acrobat Document</vt:lpstr>
      <vt:lpstr>Министерство образования Республики Мордовия</vt:lpstr>
      <vt:lpstr>Презентация PowerPoint</vt:lpstr>
      <vt:lpstr>Презентация PowerPoint</vt:lpstr>
      <vt:lpstr>Характеристика - представление</vt:lpstr>
      <vt:lpstr>Презентация PowerPoint</vt:lpstr>
      <vt:lpstr>Презентация PowerPoint</vt:lpstr>
      <vt:lpstr>Описание педагогического опыта</vt:lpstr>
      <vt:lpstr>Презентация PowerPoint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(межаттестационный период) Муниципальный уровень – 4 Республиканский уровень -6 Российский уровень – 4 Международный уровень - 1</vt:lpstr>
      <vt:lpstr>Муниципальный уровень</vt:lpstr>
      <vt:lpstr>Презентация PowerPoint</vt:lpstr>
      <vt:lpstr>Республиканский уровень</vt:lpstr>
      <vt:lpstr>Презентация PowerPoint</vt:lpstr>
      <vt:lpstr>Презентация PowerPoint</vt:lpstr>
      <vt:lpstr>Российский уровень</vt:lpstr>
      <vt:lpstr>Презентация PowerPoint</vt:lpstr>
      <vt:lpstr>Международный уровень</vt:lpstr>
      <vt:lpstr>2. Эффективность деятельности по аттестации педагогов на квалификационные категории</vt:lpstr>
      <vt:lpstr>Презентация PowerPoint</vt:lpstr>
      <vt:lpstr>3.Организация взаимодействия  образовательной организации с научными, образовательными, социальными институтами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личного участия в инновационной (экспериментальной 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5.Обеспечение информационной открытости деятельности образовательной организации</vt:lpstr>
      <vt:lpstr>Презентация PowerPoint</vt:lpstr>
      <vt:lpstr>6. Наличие собственных публикаций</vt:lpstr>
      <vt:lpstr>Презентация PowerPoint</vt:lpstr>
      <vt:lpstr>7. Наличие авторских программ, методических пособий, методических рекомендаций</vt:lpstr>
      <vt:lpstr>Презентация PowerPoint</vt:lpstr>
      <vt:lpstr>Презентация PowerPoint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Проведение старшим воспитателем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10. Экспертная деятельность</vt:lpstr>
      <vt:lpstr>11. Общественно-педагогическая активность: участие в работе педагогических сообществ, комиссиях,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Личное участие в профессиональных конкурсах</vt:lpstr>
      <vt:lpstr>Презентация PowerPoint</vt:lpstr>
      <vt:lpstr>13.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Метод2</dc:creator>
  <cp:lastModifiedBy>Метод2</cp:lastModifiedBy>
  <cp:revision>128</cp:revision>
  <dcterms:created xsi:type="dcterms:W3CDTF">2015-08-12T05:28:42Z</dcterms:created>
  <dcterms:modified xsi:type="dcterms:W3CDTF">2020-09-08T09:37:04Z</dcterms:modified>
</cp:coreProperties>
</file>