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88163" cy="100203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325" cy="37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1197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badc41ffa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badc41ffad_0_19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adc41ffa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badc41ffad_0_24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badc41ffa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badc41ffad_0_28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325" cy="37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badc41ffa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badc41ffad_0_11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badc41ffa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badc41ffad_0_35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adc41ffa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badc41ffad_0_38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badc41ffa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badc41ffad_0_47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badc41ffa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badc41ffad_0_53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bfd57e2d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bbfd57e2d4_0_10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bc98beaa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bc98beaa63_0_0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adc41ffa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adc41ffad_0_58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badc41ffad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badc41ffad_0_63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badc41ffad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badc41ffad_0_68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adc41ffad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adc41ffad_0_72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badc41ffa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badc41ffad_0_76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badc41ffa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badc41ffad_0_81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badc41ffad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badc41ffad_0_85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badc41ffa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badc41ffad_0_93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bbfd57e2d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bbfd57e2d4_0_2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bb7b9c33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bb7b9c3382_0_0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badc41ffad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badc41ffad_0_98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badc41ffa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badc41ffad_0_103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badc41ffad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badc41ffad_0_108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badc41ffad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badc41ffad_0_154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badc41ffad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badc41ffad_0_159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badc41ffad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badc41ffad_0_111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badc41ffad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badc41ffad_0_119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badc41ffad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badc41ffad_0_124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badc41ffad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badc41ffad_0_129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badc41ffa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badc41ffad_0_136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325" cy="37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badc41ffad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badc41ffad_0_140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badc41ffa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badc41ffad_0_144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9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325" cy="37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0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325" cy="37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1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325" cy="37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badc41ffa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badc41ffad_0_2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325" cy="37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325" cy="37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325" cy="37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badc41ffa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400" cy="3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badc41ffad_0_14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  <a:defRPr sz="5600" b="1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45720" lvl="0" algn="r">
              <a:spcBef>
                <a:spcPts val="520"/>
              </a:spcBef>
              <a:spcAft>
                <a:spcPts val="0"/>
              </a:spcAft>
              <a:buSzPts val="247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 rot="5400000">
            <a:off x="2377440" y="15240"/>
            <a:ext cx="438912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 rot="5400000">
            <a:off x="5052218" y="2491583"/>
            <a:ext cx="52117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 rot="5400000">
            <a:off x="861219" y="510383"/>
            <a:ext cx="5211763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Calibri"/>
              <a:buNone/>
              <a:defRPr sz="5000" b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AE3AC"/>
              </a:buClr>
              <a:buSzPts val="5600"/>
              <a:buFont typeface="Calibri"/>
              <a:buNone/>
              <a:defRPr sz="5600" b="1" cap="none">
                <a:solidFill>
                  <a:srgbClr val="4AE3A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090"/>
              <a:buNone/>
              <a:defRPr sz="22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457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5445" algn="l">
              <a:spcBef>
                <a:spcPts val="520"/>
              </a:spcBef>
              <a:spcAft>
                <a:spcPts val="0"/>
              </a:spcAft>
              <a:buSzPts val="2470"/>
              <a:buChar char="⚫"/>
              <a:defRPr sz="2600"/>
            </a:lvl1pPr>
            <a:lvl2pPr marL="914400" lvl="1" indent="-358140" algn="l">
              <a:spcBef>
                <a:spcPts val="480"/>
              </a:spcBef>
              <a:spcAft>
                <a:spcPts val="0"/>
              </a:spcAft>
              <a:buSzPts val="2040"/>
              <a:buChar char="⚫"/>
              <a:defRPr sz="2400"/>
            </a:lvl2pPr>
            <a:lvl3pPr marL="1371600" lvl="2" indent="-317500" algn="l"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2000"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5445" algn="l">
              <a:spcBef>
                <a:spcPts val="520"/>
              </a:spcBef>
              <a:spcAft>
                <a:spcPts val="0"/>
              </a:spcAft>
              <a:buSzPts val="2470"/>
              <a:buChar char="⚫"/>
              <a:defRPr sz="2600"/>
            </a:lvl1pPr>
            <a:lvl2pPr marL="914400" lvl="1" indent="-358140" algn="l">
              <a:spcBef>
                <a:spcPts val="480"/>
              </a:spcBef>
              <a:spcAft>
                <a:spcPts val="0"/>
              </a:spcAft>
              <a:buSzPts val="2040"/>
              <a:buChar char="⚫"/>
              <a:defRPr sz="2400"/>
            </a:lvl2pPr>
            <a:lvl3pPr marL="1371600" lvl="2" indent="-317500" algn="l"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2000"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280"/>
              <a:buNone/>
              <a:defRPr sz="2400" b="1" cap="none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2"/>
          </p:nvPr>
        </p:nvSpPr>
        <p:spPr>
          <a:xfrm>
            <a:off x="4645025" y="1859757"/>
            <a:ext cx="4041775" cy="65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280"/>
              <a:buNone/>
              <a:defRPr sz="2400" b="1" cap="none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3"/>
          </p:nvPr>
        </p:nvSpPr>
        <p:spPr>
          <a:xfrm>
            <a:off x="457200" y="2514600"/>
            <a:ext cx="4040188" cy="38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61315" algn="l">
              <a:spcBef>
                <a:spcPts val="440"/>
              </a:spcBef>
              <a:spcAft>
                <a:spcPts val="0"/>
              </a:spcAft>
              <a:buSzPts val="2090"/>
              <a:buChar char="⚫"/>
              <a:defRPr sz="2200"/>
            </a:lvl1pPr>
            <a:lvl2pPr marL="914400" lvl="1" indent="-336550" algn="l">
              <a:spcBef>
                <a:spcPts val="400"/>
              </a:spcBef>
              <a:spcAft>
                <a:spcPts val="0"/>
              </a:spcAft>
              <a:buSzPts val="1700"/>
              <a:buChar char="⚫"/>
              <a:defRPr sz="200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4639" algn="l"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4pPr>
            <a:lvl5pPr marL="2286000" lvl="4" indent="-294639" algn="l"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4"/>
          </p:nvPr>
        </p:nvSpPr>
        <p:spPr>
          <a:xfrm>
            <a:off x="4645025" y="2514600"/>
            <a:ext cx="4041775" cy="38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61315" algn="l">
              <a:spcBef>
                <a:spcPts val="440"/>
              </a:spcBef>
              <a:spcAft>
                <a:spcPts val="0"/>
              </a:spcAft>
              <a:buSzPts val="2090"/>
              <a:buChar char="⚫"/>
              <a:defRPr sz="2200"/>
            </a:lvl1pPr>
            <a:lvl2pPr marL="914400" lvl="1" indent="-336550" algn="l">
              <a:spcBef>
                <a:spcPts val="400"/>
              </a:spcBef>
              <a:spcAft>
                <a:spcPts val="0"/>
              </a:spcAft>
              <a:buSzPts val="1700"/>
              <a:buChar char="⚫"/>
              <a:defRPr sz="200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4639" algn="l"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4pPr>
            <a:lvl5pPr marL="2286000" lvl="4" indent="-294639" algn="l"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Calibri"/>
              <a:buNone/>
              <a:defRPr sz="2600" b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45700" rIns="1827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33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97510" algn="l">
              <a:spcBef>
                <a:spcPts val="560"/>
              </a:spcBef>
              <a:spcAft>
                <a:spcPts val="0"/>
              </a:spcAft>
              <a:buSzPts val="2660"/>
              <a:buChar char="⚫"/>
              <a:defRPr sz="2800"/>
            </a:lvl1pPr>
            <a:lvl2pPr marL="914400" lvl="1" indent="-368935" algn="l">
              <a:spcBef>
                <a:spcPts val="520"/>
              </a:spcBef>
              <a:spcAft>
                <a:spcPts val="0"/>
              </a:spcAft>
              <a:buSzPts val="2210"/>
              <a:buChar char="⚫"/>
              <a:defRPr sz="2600"/>
            </a:lvl2pPr>
            <a:lvl3pPr marL="1371600" lvl="2" indent="-335280" algn="l">
              <a:spcBef>
                <a:spcPts val="480"/>
              </a:spcBef>
              <a:spcAft>
                <a:spcPts val="0"/>
              </a:spcAft>
              <a:buSzPts val="1680"/>
              <a:buChar char="⚫"/>
              <a:defRPr sz="2400"/>
            </a:lvl3pPr>
            <a:lvl4pPr marL="1828800" lvl="3" indent="-311150" algn="l">
              <a:spcBef>
                <a:spcPts val="400"/>
              </a:spcBef>
              <a:spcAft>
                <a:spcPts val="0"/>
              </a:spcAft>
              <a:buSzPts val="1300"/>
              <a:buChar char="⚫"/>
              <a:defRPr sz="2000"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 rot="-10380000" flipH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9525" cap="rnd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38500" dir="7500000" sx="98500" sy="100080" kx="1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8" name="Google Shape;68;p10"/>
          <p:cNvSpPr/>
          <p:nvPr/>
        </p:nvSpPr>
        <p:spPr>
          <a:xfrm rot="-10380000" flipH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  <a:effectLst>
            <a:outerShdw blurRad="19685" dist="6350" dir="12900000" algn="tl" rotWithShape="0">
              <a:srgbClr val="000000">
                <a:alpha val="4666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None/>
              <a:defRPr sz="2000" b="1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609600" y="2828785"/>
            <a:ext cx="2209800" cy="217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000" tIns="45700" rIns="45700" bIns="45700" anchor="t" anchorCtr="0">
            <a:noAutofit/>
          </a:bodyPr>
          <a:lstStyle>
            <a:lvl1pPr marL="457200" lvl="0" indent="-228600" algn="l">
              <a:spcBef>
                <a:spcPts val="250"/>
              </a:spcBef>
              <a:spcAft>
                <a:spcPts val="0"/>
              </a:spcAft>
              <a:buSzPts val="1235"/>
              <a:buFont typeface="Cambria"/>
              <a:buNone/>
              <a:defRPr sz="1300"/>
            </a:lvl1pPr>
            <a:lvl2pPr marL="914400" lvl="1" indent="-293369" algn="l">
              <a:spcBef>
                <a:spcPts val="240"/>
              </a:spcBef>
              <a:spcAft>
                <a:spcPts val="0"/>
              </a:spcAft>
              <a:buSzPts val="1020"/>
              <a:buChar char="⚫"/>
              <a:defRPr sz="1200"/>
            </a:lvl2pPr>
            <a:lvl3pPr marL="1371600" lvl="2" indent="-273050" algn="l">
              <a:spcBef>
                <a:spcPts val="200"/>
              </a:spcBef>
              <a:spcAft>
                <a:spcPts val="0"/>
              </a:spcAft>
              <a:buSzPts val="700"/>
              <a:buChar char="⚫"/>
              <a:defRPr sz="1000"/>
            </a:lvl3pPr>
            <a:lvl4pPr marL="1828800" lvl="3" indent="-265747" algn="l">
              <a:spcBef>
                <a:spcPts val="180"/>
              </a:spcBef>
              <a:spcAft>
                <a:spcPts val="0"/>
              </a:spcAft>
              <a:buSzPts val="585"/>
              <a:buChar char="⚫"/>
              <a:defRPr sz="900"/>
            </a:lvl4pPr>
            <a:lvl5pPr marL="2286000" lvl="4" indent="-265747" algn="l">
              <a:spcBef>
                <a:spcPts val="180"/>
              </a:spcBef>
              <a:spcAft>
                <a:spcPts val="0"/>
              </a:spcAft>
              <a:buSzPts val="585"/>
              <a:buChar char="⚫"/>
              <a:defRPr sz="9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4" name="Google Shape;74;p10"/>
          <p:cNvSpPr>
            <a:spLocks noGrp="1"/>
          </p:cNvSpPr>
          <p:nvPr>
            <p:ph type="pic" idx="2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dk2"/>
          </a:solidFill>
          <a:ln w="9525" cap="rnd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3"/>
              </a:buClr>
              <a:buSzPts val="304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sz="2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sz="21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mbria"/>
              <a:buChar char="•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•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5" name="Google Shape;75;p10"/>
          <p:cNvSpPr/>
          <p:nvPr/>
        </p:nvSpPr>
        <p:spPr>
          <a:xfrm rot="10800000" flipH="1">
            <a:off x="-9525" y="5816600"/>
            <a:ext cx="9163050" cy="1041400"/>
          </a:xfrm>
          <a:custGeom>
            <a:avLst/>
            <a:gdLst/>
            <a:ahLst/>
            <a:cxnLst/>
            <a:rect l="l" t="t" r="r" b="b"/>
            <a:pathLst>
              <a:path w="5772" h="656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6" name="Google Shape;76;p10"/>
          <p:cNvSpPr/>
          <p:nvPr/>
        </p:nvSpPr>
        <p:spPr>
          <a:xfrm rot="10800000" flipH="1">
            <a:off x="4381500" y="6219825"/>
            <a:ext cx="4762500" cy="638175"/>
          </a:xfrm>
          <a:custGeom>
            <a:avLst/>
            <a:gdLst/>
            <a:ahLst/>
            <a:cxnLst/>
            <a:rect l="l" t="t" r="r" b="b"/>
            <a:pathLst>
              <a:path w="3000" h="595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9525" y="-7144"/>
            <a:ext cx="9163050" cy="1041400"/>
          </a:xfrm>
          <a:custGeom>
            <a:avLst/>
            <a:gdLst/>
            <a:ahLst/>
            <a:cxnLst/>
            <a:rect l="l" t="t" r="r" b="b"/>
            <a:pathLst>
              <a:path w="5772" h="656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4381500" y="-7144"/>
            <a:ext cx="4762500" cy="638175"/>
          </a:xfrm>
          <a:custGeom>
            <a:avLst/>
            <a:gdLst/>
            <a:ahLst/>
            <a:cxnLst/>
            <a:rect l="l" t="t" r="r" b="b"/>
            <a:pathLst>
              <a:path w="3000" h="595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⚫"/>
              <a:defRPr sz="2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sz="2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sz="21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mbria"/>
              <a:buChar char="•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•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0E9ED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0E9ED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13" name="Google Shape;13;p1"/>
          <p:cNvGrpSpPr/>
          <p:nvPr/>
        </p:nvGrpSpPr>
        <p:grpSpPr>
          <a:xfrm>
            <a:off x="-29294" y="-16113"/>
            <a:ext cx="9198255" cy="1086266"/>
            <a:chOff x="-29322" y="-1971"/>
            <a:chExt cx="9198255" cy="1086266"/>
          </a:xfrm>
        </p:grpSpPr>
        <p:sp>
          <p:nvSpPr>
            <p:cNvPr id="14" name="Google Shape;14;p1"/>
            <p:cNvSpPr/>
            <p:nvPr/>
          </p:nvSpPr>
          <p:spPr>
            <a:xfrm rot="-164308">
              <a:off x="-19045" y="216550"/>
              <a:ext cx="9163050" cy="649224"/>
            </a:xfrm>
            <a:custGeom>
              <a:avLst/>
              <a:gdLst/>
              <a:ahLst/>
              <a:cxnLst/>
              <a:rect l="l" t="t" r="r" b="b"/>
              <a:pathLst>
                <a:path w="5772" h="1055" extrusionOk="0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75" cap="flat" cmpd="sng">
              <a:solidFill>
                <a:srgbClr val="09B6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 rot="-164308">
              <a:off x="-14309" y="290003"/>
              <a:ext cx="9175812" cy="530352"/>
            </a:xfrm>
            <a:custGeom>
              <a:avLst/>
              <a:gdLst/>
              <a:ahLst/>
              <a:cxnLst/>
              <a:rect l="l" t="t" r="r" b="b"/>
              <a:pathLst>
                <a:path w="5766" h="854" extrusionOk="0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smalki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ctrTitle"/>
          </p:nvPr>
        </p:nvSpPr>
        <p:spPr>
          <a:xfrm>
            <a:off x="179512" y="-10"/>
            <a:ext cx="7851600" cy="18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CF0F7"/>
              </a:buClr>
              <a:buSzPts val="2000"/>
              <a:buFont typeface="Arial"/>
              <a:buNone/>
            </a:pPr>
            <a:r>
              <a:rPr lang="ru-RU" sz="2000" cap="none">
                <a:solidFill>
                  <a:srgbClr val="5CF0F7"/>
                </a:solidFill>
                <a:latin typeface="Arial"/>
                <a:ea typeface="Arial"/>
                <a:cs typeface="Arial"/>
                <a:sym typeface="Arial"/>
              </a:rPr>
              <a:t>МИНИСТЕРСТВО ОБРАЗОВАНИЯ РМ</a:t>
            </a:r>
            <a:br>
              <a:rPr lang="ru-RU" sz="2000" cap="none">
                <a:solidFill>
                  <a:srgbClr val="5CF0F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4800" cap="none">
                <a:solidFill>
                  <a:srgbClr val="5CF0F7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4800" cap="none">
                <a:solidFill>
                  <a:srgbClr val="5CF0F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4300" cap="none">
                <a:solidFill>
                  <a:srgbClr val="5CF0F7"/>
                </a:solidFill>
                <a:latin typeface="Arial"/>
                <a:ea typeface="Arial"/>
                <a:cs typeface="Arial"/>
                <a:sym typeface="Arial"/>
              </a:rPr>
              <a:t>ПОРТФОЛИО</a:t>
            </a:r>
            <a:r>
              <a:rPr lang="ru-RU" sz="4800" cap="none">
                <a:solidFill>
                  <a:srgbClr val="5CF0F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800" cap="none">
              <a:solidFill>
                <a:srgbClr val="5CF0F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179512" y="2276872"/>
            <a:ext cx="8784976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85"/>
              <a:buNone/>
            </a:pPr>
            <a:r>
              <a:rPr lang="ru-RU" sz="2405" dirty="0" err="1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</a:t>
            </a:r>
            <a:r>
              <a:rPr lang="ru-RU" sz="2004" dirty="0" err="1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ручинкиной</a:t>
            </a:r>
            <a:r>
              <a:rPr lang="ru-RU" sz="2004" dirty="0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Юлии Ивановны,</a:t>
            </a:r>
            <a:endParaRPr sz="2004" cap="none" dirty="0">
              <a:solidFill>
                <a:srgbClr val="FFFF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2109"/>
              <a:buNone/>
            </a:pPr>
            <a:r>
              <a:rPr lang="ru-RU" sz="1820" dirty="0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воспитателя  МДОУ </a:t>
            </a:r>
            <a:r>
              <a:rPr lang="ru-RU" sz="1820" dirty="0" err="1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г.о.Саранск</a:t>
            </a:r>
            <a:endParaRPr sz="2200" dirty="0"/>
          </a:p>
          <a:p>
            <a:pPr marL="0" lvl="0" indent="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2109"/>
              <a:buNone/>
            </a:pPr>
            <a:r>
              <a:rPr lang="ru-RU" sz="1820" dirty="0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«Детский сад № 16»</a:t>
            </a:r>
            <a:endParaRPr sz="2200" dirty="0"/>
          </a:p>
          <a:p>
            <a:pPr marL="0" lvl="0" indent="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2109"/>
              <a:buNone/>
            </a:pPr>
            <a:endParaRPr sz="1820" dirty="0">
              <a:solidFill>
                <a:srgbClr val="FFFF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2109"/>
              <a:buNone/>
            </a:pPr>
            <a:r>
              <a:rPr lang="ru-RU" sz="1820" dirty="0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Дата рождения:08.11.1989 г.</a:t>
            </a:r>
            <a:endParaRPr sz="2200" dirty="0"/>
          </a:p>
          <a:p>
            <a:pPr marL="0" lvl="0" indent="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2109"/>
              <a:buNone/>
            </a:pPr>
            <a:r>
              <a:rPr lang="ru-RU" sz="1820" dirty="0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Профессиональное образование: высшее, </a:t>
            </a:r>
            <a:endParaRPr sz="2200" dirty="0"/>
          </a:p>
          <a:p>
            <a:pPr marL="0" lvl="0" indent="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2109"/>
              <a:buNone/>
            </a:pPr>
            <a:r>
              <a:rPr lang="ru-RU" sz="1820" dirty="0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экономическое, специальность: Финансы и кредит.</a:t>
            </a:r>
            <a:endParaRPr sz="2200" dirty="0"/>
          </a:p>
          <a:p>
            <a:pPr marL="0" lvl="0" indent="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2109"/>
              <a:buNone/>
            </a:pPr>
            <a:r>
              <a:rPr lang="ru-RU" sz="1820" dirty="0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Квалификация: экономист.</a:t>
            </a:r>
            <a:endParaRPr sz="1820" dirty="0">
              <a:solidFill>
                <a:srgbClr val="FFFF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2109"/>
              <a:buNone/>
            </a:pPr>
            <a:r>
              <a:rPr lang="ru-RU" sz="1820" dirty="0" err="1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г.Москва</a:t>
            </a:r>
            <a:r>
              <a:rPr lang="ru-RU" sz="1820" dirty="0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Автономная </a:t>
            </a:r>
            <a:r>
              <a:rPr lang="ru-RU" sz="1820" dirty="0" err="1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некомерческая</a:t>
            </a:r>
            <a:r>
              <a:rPr lang="ru-RU" sz="1820" dirty="0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организация высшего </a:t>
            </a:r>
            <a:r>
              <a:rPr lang="ru-RU" sz="1820" dirty="0" err="1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профессионнального</a:t>
            </a:r>
            <a:r>
              <a:rPr lang="ru-RU" sz="1820" dirty="0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образования Центросоюза Российской </a:t>
            </a:r>
            <a:r>
              <a:rPr lang="ru-RU" sz="1820" dirty="0" err="1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Федерациии</a:t>
            </a:r>
            <a:r>
              <a:rPr lang="ru-RU" sz="1820" dirty="0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“Российский университет кооперации”</a:t>
            </a:r>
            <a:endParaRPr sz="1820" dirty="0">
              <a:solidFill>
                <a:srgbClr val="FFFF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2109"/>
              <a:buNone/>
            </a:pPr>
            <a:r>
              <a:rPr lang="ru-RU" sz="1820" dirty="0" smtClean="0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Профессиональная переподготовка:</a:t>
            </a:r>
            <a:endParaRPr sz="1820" dirty="0">
              <a:solidFill>
                <a:srgbClr val="FFFF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2109"/>
              <a:buNone/>
            </a:pPr>
            <a:r>
              <a:rPr lang="ru-RU" sz="1820" dirty="0" smtClean="0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ПГБУ </a:t>
            </a:r>
            <a:r>
              <a:rPr lang="ru-RU" sz="1820" dirty="0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ДПО «Мордовский республиканский институт образования», профессиональная переподготовка, квалификация «Воспитатель» </a:t>
            </a:r>
            <a:endParaRPr sz="2200" dirty="0"/>
          </a:p>
          <a:p>
            <a:pPr marL="0" lvl="0" indent="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2109"/>
              <a:buNone/>
            </a:pPr>
            <a:r>
              <a:rPr lang="ru-RU" sz="1820" dirty="0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Стаж педагогической работы: 2 года.</a:t>
            </a:r>
            <a:endParaRPr sz="2200" dirty="0"/>
          </a:p>
          <a:p>
            <a:pPr marL="0" lvl="0" indent="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2109"/>
              <a:buNone/>
            </a:pPr>
            <a:r>
              <a:rPr lang="ru-RU" sz="1820" dirty="0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Общий трудовой стаж :10лет</a:t>
            </a:r>
            <a:endParaRPr sz="2200" dirty="0"/>
          </a:p>
          <a:p>
            <a:pPr marL="0" lvl="0" indent="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2109"/>
              <a:buNone/>
            </a:pPr>
            <a:endParaRPr sz="2220" dirty="0">
              <a:solidFill>
                <a:srgbClr val="FFFF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5" name="Google Shape;9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5981" y="265850"/>
            <a:ext cx="2208469" cy="409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766875" y="-381000"/>
            <a:ext cx="49371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130027" y="-455275"/>
            <a:ext cx="5055973" cy="7286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7825"/>
            <a:ext cx="4248424" cy="645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0825" y="247833"/>
            <a:ext cx="4695551" cy="6457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/>
          <p:nvPr/>
        </p:nvSpPr>
        <p:spPr>
          <a:xfrm>
            <a:off x="0" y="260648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cap="none">
                <a:solidFill>
                  <a:srgbClr val="5CF0F7"/>
                </a:solidFill>
                <a:latin typeface="Arial"/>
                <a:ea typeface="Arial"/>
                <a:cs typeface="Arial"/>
                <a:sym typeface="Arial"/>
              </a:rPr>
              <a:t>4. РЕЗУЛЬТАТЫ УЧАСТИЯ ВОСПИТАННИКОВ В КОНКУРСАХ, ВЫСТАВКАХ, ТУРНИРАХ, АКЦИЯХ, ФЕСТИВАЛЯХ.</a:t>
            </a:r>
            <a:endParaRPr sz="180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9950" y="906979"/>
            <a:ext cx="4105462" cy="5646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64949" cy="6092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2300" y="152400"/>
            <a:ext cx="4219300" cy="6092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77000" cy="606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1800" y="152400"/>
            <a:ext cx="4409801" cy="6069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19603" cy="65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9569" y="152400"/>
            <a:ext cx="4255631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/>
        </p:nvSpPr>
        <p:spPr>
          <a:xfrm>
            <a:off x="1229000" y="472500"/>
            <a:ext cx="7338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5.Наличие авторских программ, методических пособий.</a:t>
            </a:r>
            <a:endParaRPr sz="22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77380"/>
            <a:ext cx="4040953" cy="555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6047" y="1077380"/>
            <a:ext cx="4040953" cy="555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/>
          <p:nvPr/>
        </p:nvSpPr>
        <p:spPr>
          <a:xfrm>
            <a:off x="1057550" y="201050"/>
            <a:ext cx="7166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6.Выступление на заседаничх методических советов,научно практических конференциях,педагогических чтениях, семинарах, секциях,форумах.</a:t>
            </a:r>
            <a:endParaRPr sz="19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922" y="1435761"/>
            <a:ext cx="3741175" cy="51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8475" y="1435761"/>
            <a:ext cx="3587160" cy="514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8325" y="152400"/>
            <a:ext cx="4555460" cy="6553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/>
        </p:nvSpPr>
        <p:spPr>
          <a:xfrm>
            <a:off x="1779750" y="759375"/>
            <a:ext cx="73467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b="1">
                <a:solidFill>
                  <a:srgbClr val="00FFFF"/>
                </a:solidFill>
              </a:rPr>
              <a:t>Характеристика представление.</a:t>
            </a:r>
            <a:endParaRPr sz="3300" b="1">
              <a:solidFill>
                <a:srgbClr val="00FFFF"/>
              </a:solidFill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800" y="1604475"/>
            <a:ext cx="3709115" cy="510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0" y="1604475"/>
            <a:ext cx="3709115" cy="510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150" y="249000"/>
            <a:ext cx="8315325" cy="581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02183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4583" y="152400"/>
            <a:ext cx="4137017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19603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3" y="152400"/>
            <a:ext cx="4267196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9525" y="304800"/>
            <a:ext cx="4764943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009775" y="-176200"/>
            <a:ext cx="4562906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 txBox="1"/>
          <p:nvPr/>
        </p:nvSpPr>
        <p:spPr>
          <a:xfrm>
            <a:off x="1086125" y="501075"/>
            <a:ext cx="7338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7.Проведение открытых занятий, мастер классов, мероприятий.</a:t>
            </a:r>
            <a:endParaRPr sz="21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3925" y="1403800"/>
            <a:ext cx="3796153" cy="5220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/>
          <p:nvPr/>
        </p:nvSpPr>
        <p:spPr>
          <a:xfrm>
            <a:off x="857525" y="243900"/>
            <a:ext cx="7338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8.Экспертная деятельность.</a:t>
            </a:r>
            <a:endParaRPr sz="21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/>
          <p:nvPr/>
        </p:nvSpPr>
        <p:spPr>
          <a:xfrm>
            <a:off x="1086125" y="415350"/>
            <a:ext cx="73380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9.Общественно-педагогическая активность педагога: участие в комиссиях, педагогических сообществах, в жюри конкурсах.</a:t>
            </a:r>
            <a:endParaRPr sz="21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994" y="1569750"/>
            <a:ext cx="3623550" cy="498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3064" y="1569749"/>
            <a:ext cx="3623550" cy="4983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0"/>
          <p:cNvSpPr txBox="1"/>
          <p:nvPr/>
        </p:nvSpPr>
        <p:spPr>
          <a:xfrm>
            <a:off x="914675" y="486800"/>
            <a:ext cx="7338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10.Позитивные результаты работы с родителями:</a:t>
            </a:r>
            <a:endParaRPr sz="21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47100"/>
            <a:ext cx="4041680" cy="555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6480" y="1147100"/>
            <a:ext cx="4041680" cy="555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5175" y="832100"/>
            <a:ext cx="4041680" cy="555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533400" y="1371600"/>
            <a:ext cx="7851600" cy="1828800"/>
          </a:xfrm>
          <a:prstGeom prst="rect">
            <a:avLst/>
          </a:prstGeom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533400" y="3228536"/>
            <a:ext cx="7854600" cy="1752600"/>
          </a:xfrm>
          <a:prstGeom prst="rect">
            <a:avLst/>
          </a:prstGeom>
        </p:spPr>
        <p:txBody>
          <a:bodyPr spcFirstLastPara="1" wrap="square" lIns="0" tIns="45700" rIns="18275" bIns="45700" anchor="t" anchorCtr="0">
            <a:noAutofit/>
          </a:bodyPr>
          <a:lstStyle/>
          <a:p>
            <a:pPr marL="0" lvl="0" indent="0" algn="r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5"/>
          <p:cNvSpPr txBox="1"/>
          <p:nvPr/>
        </p:nvSpPr>
        <p:spPr>
          <a:xfrm>
            <a:off x="0" y="0"/>
            <a:ext cx="8660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https://ds16sar.schoolrm.ru/sveden/employees/9989/408343/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0" name="Google Shape;11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9950" y="796425"/>
            <a:ext cx="5215075" cy="5751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1550"/>
            <a:ext cx="4764949" cy="5786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4950" y="128954"/>
            <a:ext cx="4366926" cy="5393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200" y="304800"/>
            <a:ext cx="4764943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0" y="281450"/>
            <a:ext cx="4577276" cy="629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425" y="258100"/>
            <a:ext cx="4336766" cy="62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4500"/>
            <a:ext cx="4319872" cy="594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6125" y="126450"/>
            <a:ext cx="4219574" cy="5803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27357"/>
            <a:ext cx="4419603" cy="607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3" y="152400"/>
            <a:ext cx="4267196" cy="586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7"/>
          <p:cNvSpPr txBox="1"/>
          <p:nvPr/>
        </p:nvSpPr>
        <p:spPr>
          <a:xfrm>
            <a:off x="914675" y="329625"/>
            <a:ext cx="7338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11.Качество взаимодействия с родителямми:</a:t>
            </a:r>
            <a:endParaRPr sz="21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9925"/>
            <a:ext cx="4155965" cy="571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0765" y="989925"/>
            <a:ext cx="4155965" cy="571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8600"/>
            <a:ext cx="4305025" cy="6306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8000" y="275713"/>
            <a:ext cx="4305025" cy="6306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625" y="1416600"/>
            <a:ext cx="4143648" cy="551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5350" y="1314801"/>
            <a:ext cx="3867426" cy="5318848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9"/>
          <p:cNvSpPr txBox="1"/>
          <p:nvPr/>
        </p:nvSpPr>
        <p:spPr>
          <a:xfrm>
            <a:off x="671800" y="301050"/>
            <a:ext cx="733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12.Работа с детьми из социально-неблагополучных семей.</a:t>
            </a:r>
            <a:endParaRPr sz="20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0"/>
          <p:cNvSpPr txBox="1"/>
          <p:nvPr/>
        </p:nvSpPr>
        <p:spPr>
          <a:xfrm>
            <a:off x="686075" y="443925"/>
            <a:ext cx="7338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13.Участие педагога в профессиональных конкурсах.</a:t>
            </a:r>
            <a:endParaRPr sz="21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04225"/>
            <a:ext cx="4072854" cy="560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4885" y="1104225"/>
            <a:ext cx="4072854" cy="5601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824025" y="-4750"/>
            <a:ext cx="4764943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>
            <a:spLocks noGrp="1"/>
          </p:cNvSpPr>
          <p:nvPr>
            <p:ph type="title"/>
          </p:nvPr>
        </p:nvSpPr>
        <p:spPr>
          <a:xfrm>
            <a:off x="82604" y="358097"/>
            <a:ext cx="9241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FCEFF"/>
              </a:buClr>
              <a:buSzPts val="3600"/>
              <a:buFont typeface="Times New Roman"/>
              <a:buNone/>
            </a:pPr>
            <a:r>
              <a:rPr lang="ru-RU" sz="3600" b="1">
                <a:solidFill>
                  <a:srgbClr val="00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1.Участие в инновационной (экспериментальной) деятельности</a:t>
            </a:r>
            <a:endParaRPr sz="3600" b="1">
              <a:solidFill>
                <a:srgbClr val="00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6" name="Google Shape;11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53497"/>
            <a:ext cx="4062919" cy="5052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7719" y="1653497"/>
            <a:ext cx="3828198" cy="5052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024050" y="-19050"/>
            <a:ext cx="4764943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3"/>
          <p:cNvSpPr txBox="1"/>
          <p:nvPr/>
        </p:nvSpPr>
        <p:spPr>
          <a:xfrm>
            <a:off x="1886225" y="401075"/>
            <a:ext cx="6858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14.Награды и поошрения:</a:t>
            </a:r>
            <a:endParaRPr sz="21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5550" y="908975"/>
            <a:ext cx="4104015" cy="5644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25" y="366200"/>
            <a:ext cx="4367423" cy="612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9450" y="366200"/>
            <a:ext cx="4193373" cy="5991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00" y="152400"/>
            <a:ext cx="4499201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9050" y="0"/>
            <a:ext cx="4764949" cy="6705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6"/>
          <p:cNvSpPr txBox="1"/>
          <p:nvPr/>
        </p:nvSpPr>
        <p:spPr>
          <a:xfrm>
            <a:off x="1257700" y="1376350"/>
            <a:ext cx="73467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500" b="1">
                <a:solidFill>
                  <a:srgbClr val="00FFFF"/>
                </a:solidFill>
                <a:latin typeface="Impact"/>
                <a:ea typeface="Impact"/>
                <a:cs typeface="Impact"/>
                <a:sym typeface="Impact"/>
              </a:rPr>
              <a:t>Спасибо за внимание!</a:t>
            </a:r>
            <a:endParaRPr sz="5500" b="1">
              <a:solidFill>
                <a:srgbClr val="00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475" y="609175"/>
            <a:ext cx="3800475" cy="539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2257700" y="1386900"/>
            <a:ext cx="7338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4675" y="609175"/>
            <a:ext cx="3924743" cy="539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/>
          <p:nvPr/>
        </p:nvSpPr>
        <p:spPr>
          <a:xfrm>
            <a:off x="208613" y="62225"/>
            <a:ext cx="83535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00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2.Наставничест</a:t>
            </a:r>
            <a:r>
              <a:rPr lang="ru-RU" sz="3500" b="1">
                <a:solidFill>
                  <a:srgbClr val="00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</a:t>
            </a:r>
            <a:endParaRPr sz="350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/>
          <p:nvPr/>
        </p:nvSpPr>
        <p:spPr>
          <a:xfrm>
            <a:off x="1145075" y="248198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00" b="1">
                <a:solidFill>
                  <a:srgbClr val="5CF0F7"/>
                </a:solidFill>
              </a:rPr>
              <a:t>    </a:t>
            </a:r>
            <a:r>
              <a:rPr lang="ru-RU" sz="2300" b="1">
                <a:solidFill>
                  <a:srgbClr val="5CF0F7"/>
                </a:solidFill>
              </a:rPr>
              <a:t>      </a:t>
            </a:r>
            <a:r>
              <a:rPr lang="ru-RU" sz="2300" b="1" cap="none">
                <a:solidFill>
                  <a:srgbClr val="5CF0F7"/>
                </a:solidFill>
                <a:latin typeface="Arial"/>
                <a:ea typeface="Arial"/>
                <a:cs typeface="Arial"/>
                <a:sym typeface="Arial"/>
              </a:rPr>
              <a:t>3. НАЛИЧИЕ ПУБЛИКАЦИЙ</a:t>
            </a:r>
            <a:endParaRPr sz="220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p19"/>
          <p:cNvSpPr/>
          <p:nvPr/>
        </p:nvSpPr>
        <p:spPr>
          <a:xfrm>
            <a:off x="672101" y="1219750"/>
            <a:ext cx="7875300" cy="76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</a:t>
            </a:r>
            <a:endParaRPr sz="2800" u="sng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  <a:hlinkClick r:id="rId3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8725" y="905150"/>
            <a:ext cx="4328402" cy="5952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5450" y="304800"/>
            <a:ext cx="4764943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909750" y="-104775"/>
            <a:ext cx="4675513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оток">
  <a:themeElements>
    <a:clrScheme name="Поток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198</Words>
  <Application>Microsoft Office PowerPoint</Application>
  <PresentationFormat>Экран (4:3)</PresentationFormat>
  <Paragraphs>35</Paragraphs>
  <Slides>44</Slides>
  <Notes>44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Поток</vt:lpstr>
      <vt:lpstr>МИНИСТЕРСТВО ОБРАЗОВАНИЯ РМ  ПОРТФОЛИО </vt:lpstr>
      <vt:lpstr>Презентация PowerPoint</vt:lpstr>
      <vt:lpstr>Презентация PowerPoint</vt:lpstr>
      <vt:lpstr>1.Участие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ПОРТФОЛИО </dc:title>
  <cp:lastModifiedBy>Старший воспитатель</cp:lastModifiedBy>
  <cp:revision>5</cp:revision>
  <dcterms:modified xsi:type="dcterms:W3CDTF">2021-02-12T09:34:29Z</dcterms:modified>
</cp:coreProperties>
</file>