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78" r:id="rId10"/>
    <p:sldId id="268" r:id="rId11"/>
    <p:sldId id="261" r:id="rId12"/>
    <p:sldId id="266" r:id="rId13"/>
    <p:sldId id="277" r:id="rId14"/>
    <p:sldId id="276" r:id="rId15"/>
    <p:sldId id="267" r:id="rId16"/>
    <p:sldId id="262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26EA0-E8AD-4612-A940-B9576D97295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0DE7-C925-4BB7-A7D6-7C00B68C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084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26EA0-E8AD-4612-A940-B9576D97295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0DE7-C925-4BB7-A7D6-7C00B68C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154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26EA0-E8AD-4612-A940-B9576D97295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0DE7-C925-4BB7-A7D6-7C00B68C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37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26EA0-E8AD-4612-A940-B9576D97295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0DE7-C925-4BB7-A7D6-7C00B68C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66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26EA0-E8AD-4612-A940-B9576D97295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0DE7-C925-4BB7-A7D6-7C00B68C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85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26EA0-E8AD-4612-A940-B9576D97295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0DE7-C925-4BB7-A7D6-7C00B68C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78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26EA0-E8AD-4612-A940-B9576D97295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0DE7-C925-4BB7-A7D6-7C00B68C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47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26EA0-E8AD-4612-A940-B9576D97295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0DE7-C925-4BB7-A7D6-7C00B68C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22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26EA0-E8AD-4612-A940-B9576D97295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0DE7-C925-4BB7-A7D6-7C00B68C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39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26EA0-E8AD-4612-A940-B9576D97295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0DE7-C925-4BB7-A7D6-7C00B68C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72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26EA0-E8AD-4612-A940-B9576D97295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0DE7-C925-4BB7-A7D6-7C00B68C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5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26EA0-E8AD-4612-A940-B9576D97295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C0DE7-C925-4BB7-A7D6-7C00B68C6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31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01561" y="633047"/>
            <a:ext cx="6588369" cy="21013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«Проектная деятельность </a:t>
            </a:r>
            <a:b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художественно-эстетическом развитии детей 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0808" y="5290161"/>
            <a:ext cx="9144000" cy="1655762"/>
          </a:xfrm>
        </p:spPr>
        <p:txBody>
          <a:bodyPr/>
          <a:lstStyle/>
          <a:p>
            <a:r>
              <a:rPr lang="ru-RU" dirty="0" smtClean="0"/>
              <a:t>Подготовила: воспитатель Радаева И.А.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048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/>
          <p:cNvSpPr txBox="1"/>
          <p:nvPr/>
        </p:nvSpPr>
        <p:spPr>
          <a:xfrm>
            <a:off x="707242" y="650399"/>
            <a:ext cx="1109974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solidFill>
                  <a:srgbClr val="7030A0"/>
                </a:solidFill>
              </a:rPr>
              <a:t>Рассматривание </a:t>
            </a:r>
            <a:r>
              <a:rPr lang="ru-RU" sz="2300" dirty="0" smtClean="0">
                <a:solidFill>
                  <a:srgbClr val="7030A0"/>
                </a:solidFill>
              </a:rPr>
              <a:t>тематических </a:t>
            </a:r>
            <a:r>
              <a:rPr lang="ru-RU" sz="2300" dirty="0">
                <a:solidFill>
                  <a:srgbClr val="7030A0"/>
                </a:solidFill>
              </a:rPr>
              <a:t>плакатов</a:t>
            </a: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97" y="1235241"/>
            <a:ext cx="3651584" cy="48687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46" y="1385797"/>
            <a:ext cx="6029326" cy="45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9523" y="1160585"/>
            <a:ext cx="10114085" cy="4853353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Этапы проекта:</a:t>
            </a: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2</a:t>
            </a:r>
            <a:r>
              <a:rPr lang="ru-RU" sz="2400" dirty="0">
                <a:solidFill>
                  <a:srgbClr val="7030A0"/>
                </a:solidFill>
              </a:rPr>
              <a:t>. </a:t>
            </a:r>
            <a:r>
              <a:rPr lang="ru-RU" sz="2400" i="1" dirty="0">
                <a:solidFill>
                  <a:srgbClr val="7030A0"/>
                </a:solidFill>
              </a:rPr>
              <a:t>Практический:</a:t>
            </a: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>
                <a:solidFill>
                  <a:srgbClr val="7030A0"/>
                </a:solidFill>
              </a:rPr>
              <a:t>- </a:t>
            </a:r>
            <a:r>
              <a:rPr lang="ru-RU" sz="2400" dirty="0" smtClean="0">
                <a:solidFill>
                  <a:srgbClr val="7030A0"/>
                </a:solidFill>
              </a:rPr>
              <a:t>Участие детей в различных праздничных мероприятиях (Новый год , встреча Масленицы, празднование 8 марта, празднования дня России и др.) </a:t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- </a:t>
            </a:r>
            <a:r>
              <a:rPr lang="ru-RU" sz="2400" dirty="0">
                <a:solidFill>
                  <a:srgbClr val="7030A0"/>
                </a:solidFill>
              </a:rPr>
              <a:t>Заучивание пословиц, поговорок.</a:t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>
                <a:solidFill>
                  <a:srgbClr val="7030A0"/>
                </a:solidFill>
              </a:rPr>
              <a:t>- Развитие творческих способностей с помощью разных техник </a:t>
            </a:r>
            <a:r>
              <a:rPr lang="ru-RU" sz="2400" dirty="0" smtClean="0">
                <a:solidFill>
                  <a:srgbClr val="7030A0"/>
                </a:solidFill>
              </a:rPr>
              <a:t>изо-деятельности </a:t>
            </a:r>
            <a:r>
              <a:rPr lang="ru-RU" sz="2400" dirty="0">
                <a:solidFill>
                  <a:srgbClr val="7030A0"/>
                </a:solidFill>
              </a:rPr>
              <a:t>и различных материалов.</a:t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>
                <a:solidFill>
                  <a:srgbClr val="7030A0"/>
                </a:solidFill>
              </a:rPr>
              <a:t>- Использование разнообразных методов и приемов (</a:t>
            </a:r>
            <a:r>
              <a:rPr lang="ru-RU" sz="2400" dirty="0" smtClean="0">
                <a:solidFill>
                  <a:srgbClr val="7030A0"/>
                </a:solidFill>
              </a:rPr>
              <a:t>беседы, </a:t>
            </a:r>
            <a:r>
              <a:rPr lang="ru-RU" sz="2400" dirty="0">
                <a:solidFill>
                  <a:srgbClr val="7030A0"/>
                </a:solidFill>
              </a:rPr>
              <a:t>показ, объяснение, </a:t>
            </a:r>
            <a:r>
              <a:rPr lang="ru-RU" sz="2400" dirty="0" smtClean="0">
                <a:solidFill>
                  <a:srgbClr val="7030A0"/>
                </a:solidFill>
              </a:rPr>
              <a:t>напоминание</a:t>
            </a:r>
            <a:r>
              <a:rPr lang="ru-RU" sz="2400" dirty="0">
                <a:solidFill>
                  <a:srgbClr val="7030A0"/>
                </a:solidFill>
              </a:rPr>
              <a:t>, </a:t>
            </a:r>
            <a:r>
              <a:rPr lang="ru-RU" sz="2400" dirty="0" smtClean="0">
                <a:solidFill>
                  <a:srgbClr val="7030A0"/>
                </a:solidFill>
              </a:rPr>
              <a:t>игровые </a:t>
            </a:r>
            <a:r>
              <a:rPr lang="ru-RU" sz="2400" dirty="0">
                <a:solidFill>
                  <a:srgbClr val="7030A0"/>
                </a:solidFill>
              </a:rPr>
              <a:t>приемы)</a:t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>
                <a:solidFill>
                  <a:srgbClr val="7030A0"/>
                </a:solidFill>
              </a:rPr>
              <a:t>- Использование иллюстративного материала.</a:t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40460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/>
          <p:cNvSpPr txBox="1"/>
          <p:nvPr/>
        </p:nvSpPr>
        <p:spPr>
          <a:xfrm>
            <a:off x="707242" y="650399"/>
            <a:ext cx="11099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Праздничные мероприятия в детском саду</a:t>
            </a: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42" y="1473868"/>
            <a:ext cx="5213684" cy="39102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55" y="1473867"/>
            <a:ext cx="5213684" cy="39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2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/>
          <p:cNvSpPr txBox="1"/>
          <p:nvPr/>
        </p:nvSpPr>
        <p:spPr>
          <a:xfrm>
            <a:off x="277363" y="650399"/>
            <a:ext cx="11099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Праздничные мероприятия в детском саду</a:t>
            </a: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69" y="1147678"/>
            <a:ext cx="3763580" cy="50181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t="19412" r="9194" b="3277"/>
          <a:stretch/>
        </p:blipFill>
        <p:spPr>
          <a:xfrm>
            <a:off x="5161142" y="1419840"/>
            <a:ext cx="6286307" cy="456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/>
          <p:cNvSpPr txBox="1"/>
          <p:nvPr/>
        </p:nvSpPr>
        <p:spPr>
          <a:xfrm>
            <a:off x="707242" y="650399"/>
            <a:ext cx="1109974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dirty="0">
                <a:solidFill>
                  <a:srgbClr val="7030A0"/>
                </a:solidFill>
              </a:rPr>
              <a:t>Развитие творческих способностей с помощью разных техник </a:t>
            </a:r>
            <a:r>
              <a:rPr lang="ru-RU" sz="1900" dirty="0" smtClean="0">
                <a:solidFill>
                  <a:srgbClr val="7030A0"/>
                </a:solidFill>
              </a:rPr>
              <a:t>изо-деятельности </a:t>
            </a:r>
            <a:r>
              <a:rPr lang="ru-RU" sz="1900" dirty="0">
                <a:solidFill>
                  <a:srgbClr val="7030A0"/>
                </a:solidFill>
              </a:rPr>
              <a:t>и различных </a:t>
            </a:r>
            <a:r>
              <a:rPr lang="ru-RU" sz="1900" dirty="0" smtClean="0">
                <a:solidFill>
                  <a:srgbClr val="7030A0"/>
                </a:solidFill>
              </a:rPr>
              <a:t>               материалов</a:t>
            </a:r>
            <a:r>
              <a:rPr lang="ru-RU" sz="1900" dirty="0">
                <a:solidFill>
                  <a:srgbClr val="7030A0"/>
                </a:solidFill>
              </a:rPr>
              <a:t>.</a:t>
            </a: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3"/>
          <a:stretch/>
        </p:blipFill>
        <p:spPr>
          <a:xfrm>
            <a:off x="819537" y="1402917"/>
            <a:ext cx="2942108" cy="4391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1" b="15149"/>
          <a:stretch/>
        </p:blipFill>
        <p:spPr>
          <a:xfrm>
            <a:off x="7929814" y="1402917"/>
            <a:ext cx="3540291" cy="43945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/>
          <a:stretch/>
        </p:blipFill>
        <p:spPr>
          <a:xfrm>
            <a:off x="4435857" y="1400038"/>
            <a:ext cx="2819744" cy="439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9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/>
          <p:cNvSpPr txBox="1"/>
          <p:nvPr/>
        </p:nvSpPr>
        <p:spPr>
          <a:xfrm>
            <a:off x="707242" y="650399"/>
            <a:ext cx="11099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Использование разнообразных методов и </a:t>
            </a:r>
            <a:r>
              <a:rPr lang="ru-RU" sz="2000" dirty="0" smtClean="0">
                <a:solidFill>
                  <a:srgbClr val="7030A0"/>
                </a:solidFill>
              </a:rPr>
              <a:t>приемов: 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беседы , показ, игровые приемы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0" y="1380956"/>
            <a:ext cx="3625516" cy="48340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493" y="1380956"/>
            <a:ext cx="6445363" cy="483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9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267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9523" y="1160585"/>
            <a:ext cx="10114085" cy="485335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Этапы проекта:</a:t>
            </a:r>
            <a:r>
              <a:rPr lang="ru-RU" sz="2800" dirty="0">
                <a:solidFill>
                  <a:srgbClr val="7030A0"/>
                </a:solidFill>
              </a:rPr>
              <a:t/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/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>3. </a:t>
            </a:r>
            <a:r>
              <a:rPr lang="ru-RU" sz="2800" i="1" dirty="0">
                <a:solidFill>
                  <a:srgbClr val="7030A0"/>
                </a:solidFill>
              </a:rPr>
              <a:t>Заключительный</a:t>
            </a:r>
            <a:r>
              <a:rPr lang="ru-RU" sz="2800" dirty="0">
                <a:solidFill>
                  <a:srgbClr val="7030A0"/>
                </a:solidFill>
              </a:rPr>
              <a:t>: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>В ходе реализации проекта поэтапно выполняются все пункты плана, анализируется результаты.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>- Выявить уровень творческих способностей детей, выработанный в ходе занятий 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>- Оформление </a:t>
            </a:r>
            <a:r>
              <a:rPr lang="ru-RU" sz="2800" dirty="0" smtClean="0">
                <a:solidFill>
                  <a:srgbClr val="7030A0"/>
                </a:solidFill>
              </a:rPr>
              <a:t>выставок </a:t>
            </a:r>
            <a:r>
              <a:rPr lang="ru-RU" sz="2800" dirty="0">
                <a:solidFill>
                  <a:srgbClr val="7030A0"/>
                </a:solidFill>
              </a:rPr>
              <a:t>детских работ</a:t>
            </a:r>
            <a:r>
              <a:rPr lang="ru-RU" sz="2800" dirty="0" smtClean="0">
                <a:solidFill>
                  <a:srgbClr val="7030A0"/>
                </a:solidFill>
              </a:rPr>
              <a:t>.</a:t>
            </a:r>
            <a:r>
              <a:rPr lang="ru-RU" sz="2800" dirty="0">
                <a:solidFill>
                  <a:srgbClr val="7030A0"/>
                </a:solidFill>
              </a:rPr>
              <a:t/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4474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/>
          <p:cNvSpPr txBox="1"/>
          <p:nvPr/>
        </p:nvSpPr>
        <p:spPr>
          <a:xfrm>
            <a:off x="707242" y="650399"/>
            <a:ext cx="11099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Выставка </a:t>
            </a:r>
            <a:r>
              <a:rPr lang="ru-RU" sz="2000" dirty="0" smtClean="0">
                <a:solidFill>
                  <a:srgbClr val="7030A0"/>
                </a:solidFill>
              </a:rPr>
              <a:t>творческих </a:t>
            </a:r>
            <a:r>
              <a:rPr lang="ru-RU" sz="2000" dirty="0">
                <a:solidFill>
                  <a:srgbClr val="7030A0"/>
                </a:solidFill>
              </a:rPr>
              <a:t>работ </a:t>
            </a:r>
            <a:r>
              <a:rPr lang="ru-RU" sz="2000" dirty="0" smtClean="0">
                <a:solidFill>
                  <a:srgbClr val="7030A0"/>
                </a:solidFill>
              </a:rPr>
              <a:t>детей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09" y="1019077"/>
            <a:ext cx="3831755" cy="51090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31" y="1128656"/>
            <a:ext cx="6545890" cy="490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/>
          <p:cNvSpPr txBox="1"/>
          <p:nvPr/>
        </p:nvSpPr>
        <p:spPr>
          <a:xfrm>
            <a:off x="707242" y="650399"/>
            <a:ext cx="11099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Выставка </a:t>
            </a:r>
            <a:r>
              <a:rPr lang="ru-RU" sz="2000" dirty="0" smtClean="0">
                <a:solidFill>
                  <a:srgbClr val="7030A0"/>
                </a:solidFill>
              </a:rPr>
              <a:t>творческих </a:t>
            </a:r>
            <a:r>
              <a:rPr lang="ru-RU" sz="2000" dirty="0">
                <a:solidFill>
                  <a:srgbClr val="7030A0"/>
                </a:solidFill>
              </a:rPr>
              <a:t>работ </a:t>
            </a:r>
            <a:r>
              <a:rPr lang="ru-RU" sz="2000" dirty="0" smtClean="0">
                <a:solidFill>
                  <a:srgbClr val="7030A0"/>
                </a:solidFill>
              </a:rPr>
              <a:t>детей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2" r="13158"/>
          <a:stretch/>
        </p:blipFill>
        <p:spPr>
          <a:xfrm>
            <a:off x="707242" y="1519989"/>
            <a:ext cx="5490519" cy="38180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9" b="19299"/>
          <a:stretch/>
        </p:blipFill>
        <p:spPr>
          <a:xfrm>
            <a:off x="6905004" y="1147123"/>
            <a:ext cx="4004349" cy="493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1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/>
          <p:cNvSpPr txBox="1"/>
          <p:nvPr/>
        </p:nvSpPr>
        <p:spPr>
          <a:xfrm>
            <a:off x="707242" y="650399"/>
            <a:ext cx="11099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Выставка </a:t>
            </a:r>
            <a:r>
              <a:rPr lang="ru-RU" sz="2000" dirty="0" smtClean="0">
                <a:solidFill>
                  <a:srgbClr val="7030A0"/>
                </a:solidFill>
              </a:rPr>
              <a:t>творческих </a:t>
            </a:r>
            <a:r>
              <a:rPr lang="ru-RU" sz="2000" dirty="0">
                <a:solidFill>
                  <a:srgbClr val="7030A0"/>
                </a:solidFill>
              </a:rPr>
              <a:t>работ </a:t>
            </a:r>
            <a:r>
              <a:rPr lang="ru-RU" sz="2000" dirty="0" smtClean="0">
                <a:solidFill>
                  <a:srgbClr val="7030A0"/>
                </a:solidFill>
              </a:rPr>
              <a:t>детей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10482" r="20790"/>
          <a:stretch/>
        </p:blipFill>
        <p:spPr>
          <a:xfrm>
            <a:off x="5768181" y="1732388"/>
            <a:ext cx="5789100" cy="3625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r="24342"/>
          <a:stretch/>
        </p:blipFill>
        <p:spPr>
          <a:xfrm>
            <a:off x="707242" y="1335129"/>
            <a:ext cx="4948643" cy="37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5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264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926" y="1295567"/>
            <a:ext cx="10515600" cy="529773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Цель</a:t>
            </a:r>
            <a:r>
              <a:rPr lang="ru-RU" dirty="0" smtClean="0">
                <a:solidFill>
                  <a:srgbClr val="7030A0"/>
                </a:solidFill>
              </a:rPr>
              <a:t>: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Развитие художественного творчества и активизация творческого потенциала через различные виды изобразительной и прикладной деятельности.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96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/>
          <p:cNvSpPr txBox="1"/>
          <p:nvPr/>
        </p:nvSpPr>
        <p:spPr>
          <a:xfrm>
            <a:off x="707242" y="650399"/>
            <a:ext cx="11099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Выставка </a:t>
            </a:r>
            <a:r>
              <a:rPr lang="ru-RU" sz="2000" dirty="0" smtClean="0">
                <a:solidFill>
                  <a:srgbClr val="7030A0"/>
                </a:solidFill>
              </a:rPr>
              <a:t>творческих </a:t>
            </a:r>
            <a:r>
              <a:rPr lang="ru-RU" sz="2000" dirty="0">
                <a:solidFill>
                  <a:srgbClr val="7030A0"/>
                </a:solidFill>
              </a:rPr>
              <a:t>работ </a:t>
            </a:r>
            <a:r>
              <a:rPr lang="ru-RU" sz="2000" dirty="0" smtClean="0">
                <a:solidFill>
                  <a:srgbClr val="7030A0"/>
                </a:solidFill>
              </a:rPr>
              <a:t>детей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t="18257" r="-238" b="952"/>
          <a:stretch/>
        </p:blipFill>
        <p:spPr>
          <a:xfrm>
            <a:off x="6228779" y="1654651"/>
            <a:ext cx="5308007" cy="3216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42" y="1419840"/>
            <a:ext cx="5387955" cy="376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6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/>
          <p:cNvSpPr txBox="1"/>
          <p:nvPr/>
        </p:nvSpPr>
        <p:spPr>
          <a:xfrm>
            <a:off x="707242" y="650399"/>
            <a:ext cx="11099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Выставка </a:t>
            </a:r>
            <a:r>
              <a:rPr lang="ru-RU" sz="2000" dirty="0" smtClean="0">
                <a:solidFill>
                  <a:srgbClr val="7030A0"/>
                </a:solidFill>
              </a:rPr>
              <a:t>творческих </a:t>
            </a:r>
            <a:r>
              <a:rPr lang="ru-RU" sz="2000" dirty="0">
                <a:solidFill>
                  <a:srgbClr val="7030A0"/>
                </a:solidFill>
              </a:rPr>
              <a:t>работ </a:t>
            </a:r>
            <a:r>
              <a:rPr lang="ru-RU" sz="2000" dirty="0" smtClean="0">
                <a:solidFill>
                  <a:srgbClr val="7030A0"/>
                </a:solidFill>
              </a:rPr>
              <a:t>детей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b="4703"/>
          <a:stretch/>
        </p:blipFill>
        <p:spPr>
          <a:xfrm>
            <a:off x="1004553" y="1035119"/>
            <a:ext cx="4546016" cy="5217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5" b="9888"/>
          <a:stretch/>
        </p:blipFill>
        <p:spPr>
          <a:xfrm>
            <a:off x="6095999" y="1035119"/>
            <a:ext cx="4700338" cy="52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0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/>
          <p:cNvSpPr txBox="1"/>
          <p:nvPr/>
        </p:nvSpPr>
        <p:spPr>
          <a:xfrm>
            <a:off x="707242" y="650399"/>
            <a:ext cx="11099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Выставка </a:t>
            </a:r>
            <a:r>
              <a:rPr lang="ru-RU" sz="2000" dirty="0" smtClean="0">
                <a:solidFill>
                  <a:srgbClr val="7030A0"/>
                </a:solidFill>
              </a:rPr>
              <a:t>творческих </a:t>
            </a:r>
            <a:r>
              <a:rPr lang="ru-RU" sz="2000" dirty="0">
                <a:solidFill>
                  <a:srgbClr val="7030A0"/>
                </a:solidFill>
              </a:rPr>
              <a:t>работ </a:t>
            </a:r>
            <a:r>
              <a:rPr lang="ru-RU" sz="2000" dirty="0" smtClean="0">
                <a:solidFill>
                  <a:srgbClr val="7030A0"/>
                </a:solidFill>
              </a:rPr>
              <a:t>детей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20819" r="18772" b="-702"/>
          <a:stretch/>
        </p:blipFill>
        <p:spPr>
          <a:xfrm>
            <a:off x="866275" y="1235240"/>
            <a:ext cx="4617967" cy="3962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0"/>
          <a:stretch/>
        </p:blipFill>
        <p:spPr>
          <a:xfrm>
            <a:off x="5643275" y="2070239"/>
            <a:ext cx="5407056" cy="371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3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56439" y="1451281"/>
            <a:ext cx="6588369" cy="2387600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95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264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926" y="1295566"/>
            <a:ext cx="10515600" cy="5607075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Задачи</a:t>
            </a:r>
            <a:r>
              <a:rPr lang="ru-RU" sz="2000" i="1" dirty="0" smtClean="0">
                <a:solidFill>
                  <a:srgbClr val="7030A0"/>
                </a:solidFill>
              </a:rPr>
              <a:t>: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i="1" dirty="0">
                <a:solidFill>
                  <a:srgbClr val="7030A0"/>
                </a:solidFill>
              </a:rPr>
              <a:t> Развивающие: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- Формировать представления детей о праздниках (Новый год, 8 марта, 23 февраля и т.д.), познакомить с традициями.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- Формировать творческое мышление, устойчивый интерес к художественной деятельности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- Развивать любовь к родным, желание устроить праздник для них.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-Развивать художественный вкус, фантазию, изобретательность, пространственное воображение.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- Формировать умения и навыки, необходимые для создания творческих работ.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- Развивать желание экспериментировать, проявляя яркие познавательные чувства: удивление, сомнение, радость от узнавания нового.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        </a:t>
            </a:r>
            <a:r>
              <a:rPr lang="ru-RU" sz="2000" i="1" dirty="0">
                <a:solidFill>
                  <a:srgbClr val="7030A0"/>
                </a:solidFill>
              </a:rPr>
              <a:t>Обучающие: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- Закреплять и обогащать знания детей о разных традициях и праздниках нашей страны.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- Знакомить детей различными видами изобразительной деятельности, многообразием художественных материалов и приёмами работы с ними, закреплять приобретённые умения и навыки и показывать детям широту их возможного применения.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- Научить создавать свой неповторимый образ, используя различные техники изобразительной деятельности. 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        </a:t>
            </a:r>
            <a:r>
              <a:rPr lang="ru-RU" sz="2000" i="1" dirty="0">
                <a:solidFill>
                  <a:srgbClr val="7030A0"/>
                </a:solidFill>
              </a:rPr>
              <a:t>Воспитательные: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- Воспитывать трудолюбие и желание добиваться успеха собственным трудом.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- Воспитывать внимание, аккуратность, целеустремлённость, творческую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самореализацию.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90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264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926" y="1295566"/>
            <a:ext cx="10515600" cy="5607075"/>
          </a:xfrm>
        </p:spPr>
        <p:txBody>
          <a:bodyPr>
            <a:normAutofit/>
          </a:bodyPr>
          <a:lstStyle/>
          <a:p>
            <a:r>
              <a:rPr lang="ru-RU" sz="2200" b="1" i="1" dirty="0">
                <a:solidFill>
                  <a:srgbClr val="7030A0"/>
                </a:solidFill>
              </a:rPr>
              <a:t>Проблема</a:t>
            </a:r>
            <a:r>
              <a:rPr lang="ru-RU" sz="2200" dirty="0">
                <a:solidFill>
                  <a:srgbClr val="7030A0"/>
                </a:solidFill>
              </a:rPr>
              <a:t/>
            </a:r>
            <a:br>
              <a:rPr lang="ru-RU" sz="2200" dirty="0">
                <a:solidFill>
                  <a:srgbClr val="7030A0"/>
                </a:solidFill>
              </a:rPr>
            </a:br>
            <a:r>
              <a:rPr lang="ru-RU" sz="2200" dirty="0">
                <a:solidFill>
                  <a:srgbClr val="7030A0"/>
                </a:solidFill>
              </a:rPr>
              <a:t> На современном этапе творческие способности детей старшего дошкольного возраста в создании художественных образов, композиций развиты слабо. В последующие годы не складываются такие благоприятные условия и возможности для ее развития. Поэтому творчество, развитие творческих способностей - одна из главных задач воспитания.</a:t>
            </a:r>
            <a:br>
              <a:rPr lang="ru-RU" sz="2200" dirty="0">
                <a:solidFill>
                  <a:srgbClr val="7030A0"/>
                </a:solidFill>
              </a:rPr>
            </a:br>
            <a:r>
              <a:rPr lang="ru-RU" sz="2200" dirty="0">
                <a:solidFill>
                  <a:srgbClr val="7030A0"/>
                </a:solidFill>
              </a:rPr>
              <a:t> </a:t>
            </a:r>
            <a:br>
              <a:rPr lang="ru-RU" sz="2200" dirty="0">
                <a:solidFill>
                  <a:srgbClr val="7030A0"/>
                </a:solidFill>
              </a:rPr>
            </a:br>
            <a:r>
              <a:rPr lang="ru-RU" sz="2200" i="1" dirty="0">
                <a:solidFill>
                  <a:srgbClr val="7030A0"/>
                </a:solidFill>
              </a:rPr>
              <a:t>  </a:t>
            </a:r>
            <a:r>
              <a:rPr lang="ru-RU" sz="2200" b="1" i="1" dirty="0">
                <a:solidFill>
                  <a:srgbClr val="7030A0"/>
                </a:solidFill>
              </a:rPr>
              <a:t>Новизна проекта</a:t>
            </a:r>
            <a:r>
              <a:rPr lang="ru-RU" sz="2200" dirty="0">
                <a:solidFill>
                  <a:srgbClr val="7030A0"/>
                </a:solidFill>
              </a:rPr>
              <a:t/>
            </a:r>
            <a:br>
              <a:rPr lang="ru-RU" sz="2200" dirty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Новизна</a:t>
            </a:r>
            <a:r>
              <a:rPr lang="ru-RU" sz="2200" dirty="0">
                <a:solidFill>
                  <a:srgbClr val="7030A0"/>
                </a:solidFill>
              </a:rPr>
              <a:t> проекта состоит в возможности совмещения процесса обучения с практикой изготовления изделий из разнообразных художественных материалов.</a:t>
            </a:r>
            <a:br>
              <a:rPr lang="ru-RU" sz="2200" dirty="0">
                <a:solidFill>
                  <a:srgbClr val="7030A0"/>
                </a:solidFill>
              </a:rPr>
            </a:br>
            <a:r>
              <a:rPr lang="ru-RU" sz="2200" dirty="0">
                <a:solidFill>
                  <a:srgbClr val="7030A0"/>
                </a:solidFill>
              </a:rPr>
              <a:t>Педагогическая целесообразность обусловлена необходимостью раскрытия у детей творческих навыков, воображения, приобщением к окружающему миру и искусству, расширением кругозора, созданием условий, в которых дети могут проявить свои как индивидуальные способности, так и способности при участии в коллективной работе.</a:t>
            </a:r>
            <a:br>
              <a:rPr lang="ru-RU" sz="2200" dirty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4566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9523" y="1160585"/>
            <a:ext cx="10114085" cy="4853353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Этапы проекта:</a:t>
            </a: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>
                <a:solidFill>
                  <a:srgbClr val="7030A0"/>
                </a:solidFill>
              </a:rPr>
              <a:t>1. </a:t>
            </a:r>
            <a:r>
              <a:rPr lang="ru-RU" sz="2400" i="1" dirty="0">
                <a:solidFill>
                  <a:srgbClr val="7030A0"/>
                </a:solidFill>
              </a:rPr>
              <a:t>Подготовительный:</a:t>
            </a: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- </a:t>
            </a:r>
            <a:r>
              <a:rPr lang="ru-RU" sz="2400" dirty="0">
                <a:solidFill>
                  <a:srgbClr val="7030A0"/>
                </a:solidFill>
              </a:rPr>
              <a:t>Определение темы проекта.</a:t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>
                <a:solidFill>
                  <a:srgbClr val="7030A0"/>
                </a:solidFill>
              </a:rPr>
              <a:t>- Изучение методической литературы по данной теме.</a:t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>
                <a:solidFill>
                  <a:srgbClr val="7030A0"/>
                </a:solidFill>
              </a:rPr>
              <a:t>- Разработка плана занятий, разработка конспектов занятий.</a:t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>
                <a:solidFill>
                  <a:srgbClr val="7030A0"/>
                </a:solidFill>
              </a:rPr>
              <a:t>- Создание предметно-развивающей среды, материальной базы.</a:t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>
                <a:solidFill>
                  <a:srgbClr val="7030A0"/>
                </a:solidFill>
              </a:rPr>
              <a:t>- Создание выставочной зоны в группе для готовых работ – детских рисунков, поделок.</a:t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- </a:t>
            </a:r>
            <a:r>
              <a:rPr lang="ru-RU" sz="2400" dirty="0">
                <a:solidFill>
                  <a:srgbClr val="7030A0"/>
                </a:solidFill>
              </a:rPr>
              <a:t>Рассматривание репродукций картин известных художников </a:t>
            </a:r>
            <a:r>
              <a:rPr lang="ru-RU" sz="2400" dirty="0" smtClean="0">
                <a:solidFill>
                  <a:srgbClr val="7030A0"/>
                </a:solidFill>
              </a:rPr>
              <a:t>и тематических плакатов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1200" dirty="0">
                <a:solidFill>
                  <a:srgbClr val="7030A0"/>
                </a:solidFill>
              </a:rPr>
              <a:t/>
            </a:r>
            <a:br>
              <a:rPr lang="ru-RU" sz="1200" dirty="0">
                <a:solidFill>
                  <a:srgbClr val="7030A0"/>
                </a:solidFill>
              </a:rPr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4097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7" y="1150454"/>
            <a:ext cx="3800131" cy="50668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29" y="1150454"/>
            <a:ext cx="6128084" cy="4596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8198" y="611378"/>
            <a:ext cx="4383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Предметно-развивающая среда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3793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/>
          <p:cNvSpPr txBox="1"/>
          <p:nvPr/>
        </p:nvSpPr>
        <p:spPr>
          <a:xfrm>
            <a:off x="1204547" y="554147"/>
            <a:ext cx="1065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Выставочные </a:t>
            </a:r>
            <a:r>
              <a:rPr lang="ru-RU" sz="2400" dirty="0">
                <a:solidFill>
                  <a:srgbClr val="7030A0"/>
                </a:solidFill>
              </a:rPr>
              <a:t>зоны в группе для готовых работ – детских рисунков, </a:t>
            </a:r>
            <a:r>
              <a:rPr lang="ru-RU" sz="2400" dirty="0" smtClean="0">
                <a:solidFill>
                  <a:srgbClr val="7030A0"/>
                </a:solidFill>
              </a:rPr>
              <a:t>поделок</a:t>
            </a: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91" y="969546"/>
            <a:ext cx="3974525" cy="53351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771" y="1100726"/>
            <a:ext cx="4836998" cy="520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8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/>
          <p:cNvSpPr txBox="1"/>
          <p:nvPr/>
        </p:nvSpPr>
        <p:spPr>
          <a:xfrm>
            <a:off x="707242" y="650399"/>
            <a:ext cx="1109974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solidFill>
                  <a:srgbClr val="7030A0"/>
                </a:solidFill>
              </a:rPr>
              <a:t>Рассматривание репродукций картин известных </a:t>
            </a:r>
            <a:r>
              <a:rPr lang="ru-RU" sz="2300" dirty="0" smtClean="0">
                <a:solidFill>
                  <a:srgbClr val="7030A0"/>
                </a:solidFill>
              </a:rPr>
              <a:t>художников</a:t>
            </a: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8" y="1324382"/>
            <a:ext cx="5133474" cy="38352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r="6218"/>
          <a:stretch/>
        </p:blipFill>
        <p:spPr>
          <a:xfrm>
            <a:off x="5943600" y="2608339"/>
            <a:ext cx="5646822" cy="310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/>
          <p:cNvSpPr txBox="1"/>
          <p:nvPr/>
        </p:nvSpPr>
        <p:spPr>
          <a:xfrm>
            <a:off x="707242" y="650399"/>
            <a:ext cx="1109974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solidFill>
                  <a:srgbClr val="7030A0"/>
                </a:solidFill>
              </a:rPr>
              <a:t>Рассматривание репродукций картин известных </a:t>
            </a:r>
            <a:r>
              <a:rPr lang="ru-RU" sz="2300" dirty="0" smtClean="0">
                <a:solidFill>
                  <a:srgbClr val="7030A0"/>
                </a:solidFill>
              </a:rPr>
              <a:t>художников</a:t>
            </a: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92" y="1058203"/>
            <a:ext cx="3868828" cy="52811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77" y="1058203"/>
            <a:ext cx="4799271" cy="506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3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110</Words>
  <Application>Microsoft Office PowerPoint</Application>
  <PresentationFormat>Широкоэкранный</PresentationFormat>
  <Paragraphs>25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«Проектная деятельность  в художественно-эстетическом развитии детей »</vt:lpstr>
      <vt:lpstr>Цель: Развитие художественного творчества и активизация творческого потенциала через различные виды изобразительной и прикладной деятельности. </vt:lpstr>
      <vt:lpstr> Задачи:  Развивающие: - Формировать представления детей о праздниках (Новый год, 8 марта, 23 февраля и т.д.), познакомить с традициями. - Формировать творческое мышление, устойчивый интерес к художественной деятельности - Развивать любовь к родным, желание устроить праздник для них. -Развивать художественный вкус, фантазию, изобретательность, пространственное воображение. - Формировать умения и навыки, необходимые для создания творческих работ. - Развивать желание экспериментировать, проявляя яркие познавательные чувства: удивление, сомнение, радость от узнавания нового.         Обучающие: - Закреплять и обогащать знания детей о разных традициях и праздниках нашей страны. - Знакомить детей различными видами изобразительной деятельности, многообразием художественных материалов и приёмами работы с ними, закреплять приобретённые умения и навыки и показывать детям широту их возможного применения. - Научить создавать свой неповторимый образ, используя различные техники изобразительной деятельности.          Воспитательные: - Воспитывать трудолюбие и желание добиваться успеха собственным трудом. - Воспитывать внимание, аккуратность, целеустремлённость, творческую самореализацию. </vt:lpstr>
      <vt:lpstr>Проблема  На современном этапе творческие способности детей старшего дошкольного возраста в создании художественных образов, композиций развиты слабо. В последующие годы не складываются такие благоприятные условия и возможности для ее развития. Поэтому творчество, развитие творческих способностей - одна из главных задач воспитания.     Новизна проекта Новизна проекта состоит в возможности совмещения процесса обучения с практикой изготовления изделий из разнообразных художественных материалов. Педагогическая целесообразность обусловлена необходимостью раскрытия у детей творческих навыков, воображения, приобщением к окружающему миру и искусству, расширением кругозора, созданием условий, в которых дети могут проявить свои как индивидуальные способности, так и способности при участии в коллективной работе.  </vt:lpstr>
      <vt:lpstr>Этапы проекта: 1. Подготовительный: - Определение темы проекта. - Изучение методической литературы по данной теме. - Разработка плана занятий, разработка конспектов занятий. - Создание предметно-развивающей среды, материальной базы. - Создание выставочной зоны в группе для готовых работ – детских рисунков, поделок. - Рассматривание репродукций картин известных художников и тематических плакатов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проекта: 2. Практический: - Участие детей в различных праздничных мероприятиях (Новый год , встреча Масленицы, празднование 8 марта, празднования дня России и др.)  - Заучивание пословиц, поговорок. - Развитие творческих способностей с помощью разных техник изо-деятельности и различных материалов. - Использование разнообразных методов и приемов (беседы, показ, объяснение, напоминание, игровые приемы) - Использование иллюстративного материала.   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проекта:  3. Заключительный: В ходе реализации проекта поэтапно выполняются все пункты плана, анализируется результаты. - Выявить уровень творческих способностей детей, выработанный в ходе занятий  - Оформление выставок детских работ.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«Художественно-эстетическое развитие детей дошкольного возраста по проектной деятельности»</dc:title>
  <dc:creator>Александр Радаев</dc:creator>
  <cp:lastModifiedBy>Александр Радаев</cp:lastModifiedBy>
  <cp:revision>22</cp:revision>
  <dcterms:created xsi:type="dcterms:W3CDTF">2023-03-17T06:31:27Z</dcterms:created>
  <dcterms:modified xsi:type="dcterms:W3CDTF">2023-03-19T19:14:50Z</dcterms:modified>
</cp:coreProperties>
</file>