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48"/>
  </p:notesMasterIdLst>
  <p:sldIdLst>
    <p:sldId id="270" r:id="rId2"/>
    <p:sldId id="334" r:id="rId3"/>
    <p:sldId id="342" r:id="rId4"/>
    <p:sldId id="257" r:id="rId5"/>
    <p:sldId id="338" r:id="rId6"/>
    <p:sldId id="339" r:id="rId7"/>
    <p:sldId id="340" r:id="rId8"/>
    <p:sldId id="273" r:id="rId9"/>
    <p:sldId id="324" r:id="rId10"/>
    <p:sldId id="258" r:id="rId11"/>
    <p:sldId id="302" r:id="rId12"/>
    <p:sldId id="345" r:id="rId13"/>
    <p:sldId id="346" r:id="rId14"/>
    <p:sldId id="348" r:id="rId15"/>
    <p:sldId id="262" r:id="rId16"/>
    <p:sldId id="290" r:id="rId17"/>
    <p:sldId id="307" r:id="rId18"/>
    <p:sldId id="265" r:id="rId19"/>
    <p:sldId id="350" r:id="rId20"/>
    <p:sldId id="303" r:id="rId21"/>
    <p:sldId id="267" r:id="rId22"/>
    <p:sldId id="306" r:id="rId23"/>
    <p:sldId id="351" r:id="rId24"/>
    <p:sldId id="268" r:id="rId25"/>
    <p:sldId id="326" r:id="rId26"/>
    <p:sldId id="352" r:id="rId27"/>
    <p:sldId id="329" r:id="rId28"/>
    <p:sldId id="272" r:id="rId29"/>
    <p:sldId id="355" r:id="rId30"/>
    <p:sldId id="275" r:id="rId31"/>
    <p:sldId id="294" r:id="rId32"/>
    <p:sldId id="330" r:id="rId33"/>
    <p:sldId id="269" r:id="rId34"/>
    <p:sldId id="295" r:id="rId35"/>
    <p:sldId id="283" r:id="rId36"/>
    <p:sldId id="282" r:id="rId37"/>
    <p:sldId id="281" r:id="rId38"/>
    <p:sldId id="313" r:id="rId39"/>
    <p:sldId id="317" r:id="rId40"/>
    <p:sldId id="320" r:id="rId41"/>
    <p:sldId id="321" r:id="rId42"/>
    <p:sldId id="354" r:id="rId43"/>
    <p:sldId id="279" r:id="rId44"/>
    <p:sldId id="278" r:id="rId45"/>
    <p:sldId id="356" r:id="rId46"/>
    <p:sldId id="285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60"/>
  </p:normalViewPr>
  <p:slideViewPr>
    <p:cSldViewPr snapToGrid="0">
      <p:cViewPr>
        <p:scale>
          <a:sx n="62" d="100"/>
          <a:sy n="62" d="100"/>
        </p:scale>
        <p:origin x="-1080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0206BF0-2B57-47DE-A3EA-3ACE4CE91C76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44CE3F0-8F4C-4343-B320-17B6A32D56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8483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6" y="-8468"/>
            <a:chExt cx="9171316" cy="6874935"/>
          </a:xfrm>
        </p:grpSpPr>
        <p:cxnSp>
          <p:nvCxnSpPr>
            <p:cNvPr id="5" name="Straight Connector 27"/>
            <p:cNvCxnSpPr/>
            <p:nvPr/>
          </p:nvCxnSpPr>
          <p:spPr>
            <a:xfrm flipV="1">
              <a:off x="5130456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3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31"/>
            <p:cNvSpPr/>
            <p:nvPr/>
          </p:nvSpPr>
          <p:spPr>
            <a:xfrm>
              <a:off x="6638635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3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3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3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7"/>
            <p:cNvSpPr/>
            <p:nvPr/>
          </p:nvSpPr>
          <p:spPr>
            <a:xfrm>
              <a:off x="-8466" y="-8468"/>
              <a:ext cx="863632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2BD67-6885-4AFB-9C20-295B6E9F23B5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38C6A-8C70-471D-9F09-C7188AC19D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20C78-7BA1-4604-8075-BAF04638FF82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FD886-3E78-4C45-852D-6F2F11ECFB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482600" y="790575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6748463" y="28860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19DA3-04D9-499E-9392-B62DE492CD2F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1B8B1-3DC2-43B2-A26E-7A4D54240D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AA612-A238-45C3-89B2-E9C7E9FDAACC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FA8D3-82B3-4610-9B99-82EC8CCA2C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482600" y="790575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6748463" y="28860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AA56E-24E4-4514-A6FA-1E7F88EBFF9C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2F6A7-50EA-4DFF-91F7-54E2D95705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457FA-B12D-478B-A61A-72FB95B7982E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3FCAD-109E-4B2E-B9F6-82F05A5B00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1E9B2-86CC-492D-88BD-B2A4F2F21E99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9B9E6-6996-4CBE-8E76-16F9568EE7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895A2-0E33-42FF-B4CE-CFB2DDAA2375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E1FCE-A482-4195-BE99-95EDB2A6FD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FA4C6-A939-4CFE-BA1D-849CA6F6276E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4C1A4-DD3E-415C-AD82-3C3D414599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778AE-DC59-4D18-894F-AC9C4C9A7BEF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E63B7-B65A-4035-8ED5-8EAE3E85D6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51676-80A9-42F3-B76D-58BBA2CA4671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F48AD-F859-4B58-84C2-9E704D2144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F4D87-273F-48AF-B493-7B42A55F870F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7EE13-12FF-47B9-BFC3-C12A32097E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24EB2-8C7E-46E2-8EBD-22C014004686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D70D8-FD4E-45B3-B881-7A65F18002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136B4-9B64-4E09-94F8-9699DB412019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22377-B0BA-4158-BF65-C1514F96CE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80619-CF81-4049-BAC7-3AEB0648C8DA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8811C-242D-40E2-8FF0-DD838A3B71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88074-8438-4FC3-A505-3B0E9B96B74A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243F0-ADF7-43BC-A96D-211163527C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2D420D-D7E5-4D69-9D40-3A997547D936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55BDA2-D5B1-45AE-A025-85F17C4EB9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0" r:id="rId2"/>
    <p:sldLayoutId id="2147483709" r:id="rId3"/>
    <p:sldLayoutId id="2147483708" r:id="rId4"/>
    <p:sldLayoutId id="2147483707" r:id="rId5"/>
    <p:sldLayoutId id="2147483706" r:id="rId6"/>
    <p:sldLayoutId id="2147483705" r:id="rId7"/>
    <p:sldLayoutId id="2147483704" r:id="rId8"/>
    <p:sldLayoutId id="2147483703" r:id="rId9"/>
    <p:sldLayoutId id="2147483702" r:id="rId10"/>
    <p:sldLayoutId id="2147483712" r:id="rId11"/>
    <p:sldLayoutId id="2147483701" r:id="rId12"/>
    <p:sldLayoutId id="2147483713" r:id="rId13"/>
    <p:sldLayoutId id="2147483700" r:id="rId14"/>
    <p:sldLayoutId id="2147483699" r:id="rId15"/>
    <p:sldLayoutId id="2147483698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ds76sar.schoolrm.ru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7432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РМ</a:t>
            </a:r>
            <a:b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Лемкина Надежда Сергеевна </a:t>
            </a: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№76 комбинированного вида»</a:t>
            </a:r>
            <a: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3225114" y="2257726"/>
            <a:ext cx="5560540" cy="4760912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spcBef>
                <a:spcPct val="0"/>
              </a:spcBef>
            </a:pPr>
            <a:r>
              <a:rPr lang="ru-RU" alt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Дата рождения:        08.08. 1986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algn="just">
              <a:lnSpc>
                <a:spcPct val="80000"/>
              </a:lnSpc>
              <a:spcBef>
                <a:spcPct val="0"/>
              </a:spcBef>
            </a:pP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. Профессиональное образование</a:t>
            </a:r>
          </a:p>
          <a:p>
            <a:pPr algn="just">
              <a:lnSpc>
                <a:spcPct val="80000"/>
              </a:lnSpc>
              <a:spcBef>
                <a:spcPct val="0"/>
              </a:spcBef>
            </a:pPr>
            <a:r>
              <a:rPr lang="ru-RU" alt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</a:t>
            </a:r>
          </a:p>
          <a:p>
            <a:pPr algn="just">
              <a:lnSpc>
                <a:spcPct val="80000"/>
              </a:lnSpc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ГОУ ВПО «МГПИ им. М.Е. Евсевьева»                                                              Диплом  ВСГ № 1156760</a:t>
            </a:r>
          </a:p>
          <a:p>
            <a:pPr algn="just">
              <a:lnSpc>
                <a:spcPct val="80000"/>
              </a:lnSpc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Дата выдачи: 16.06.2008 г.</a:t>
            </a:r>
          </a:p>
          <a:p>
            <a:pPr algn="just">
              <a:lnSpc>
                <a:spcPct val="80000"/>
              </a:lnSpc>
              <a:spcBef>
                <a:spcPct val="0"/>
              </a:spcBef>
            </a:pPr>
            <a:r>
              <a:rPr lang="ru-RU" alt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Профессиональная переподготовка</a:t>
            </a:r>
          </a:p>
          <a:p>
            <a:pPr algn="just">
              <a:lnSpc>
                <a:spcPct val="80000"/>
              </a:lnSpc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Присвоена квалификация </a:t>
            </a:r>
            <a:r>
              <a:rPr lang="en-US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just">
              <a:lnSpc>
                <a:spcPct val="80000"/>
              </a:lnSpc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ГБУ ДПО «Мордовский республиканский институт образования»</a:t>
            </a:r>
          </a:p>
          <a:p>
            <a:pPr algn="just">
              <a:lnSpc>
                <a:spcPct val="80000"/>
              </a:lnSpc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Диплом 132404937542</a:t>
            </a:r>
            <a:endParaRPr lang="en-US" alt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Дата выдачи: 30.06.2017</a:t>
            </a:r>
            <a:r>
              <a:rPr lang="en-US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algn="just">
              <a:lnSpc>
                <a:spcPct val="80000"/>
              </a:lnSpc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</a:p>
          <a:p>
            <a:pPr algn="just">
              <a:lnSpc>
                <a:spcPct val="80000"/>
              </a:lnSpc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(по специальности  воспитатель): 4 года</a:t>
            </a:r>
            <a:endParaRPr lang="ru-RU" altLang="ru-RU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Общий трудовой стаж:  10лет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Сайт МАДОУ «Детский сад №76 комбинированного вида»: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https://ds76sar.schoolrm.ru/ </a:t>
            </a:r>
            <a:r>
              <a:rPr lang="ru-RU" altLang="ru-RU" i="1" dirty="0" smtClean="0">
                <a:solidFill>
                  <a:schemeClr val="tx1"/>
                </a:solidFill>
                <a:latin typeface="Times New Roman" pitchFamily="18" charset="0"/>
                <a:cs typeface="Microsoft Sans Serif" pitchFamily="34" charset="0"/>
              </a:rPr>
              <a:t/>
            </a:r>
            <a:br>
              <a:rPr lang="ru-RU" altLang="ru-RU" i="1" dirty="0" smtClean="0">
                <a:solidFill>
                  <a:schemeClr val="tx1"/>
                </a:solidFill>
                <a:latin typeface="Times New Roman" pitchFamily="18" charset="0"/>
                <a:cs typeface="Microsoft Sans Serif" pitchFamily="34" charset="0"/>
              </a:rPr>
            </a:br>
            <a:endParaRPr lang="ru-RU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C:\Users\Пользователь\Desktop\5db5ca851b0b01501712c3ddc995ec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557" y="2397212"/>
            <a:ext cx="2557849" cy="3929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200" y="1677988"/>
            <a:ext cx="6348413" cy="3538537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 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10210_0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22574" cy="6858000"/>
          </a:xfrm>
          <a:prstGeom prst="rect">
            <a:avLst/>
          </a:prstGeom>
        </p:spPr>
      </p:pic>
      <p:pic>
        <p:nvPicPr>
          <p:cNvPr id="3" name="Рисунок 2" descr="IMG_20210210_0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0854" y="0"/>
            <a:ext cx="44731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210_0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34777"/>
            <a:ext cx="4394201" cy="6450227"/>
          </a:xfrm>
          <a:prstGeom prst="rect">
            <a:avLst/>
          </a:prstGeom>
        </p:spPr>
      </p:pic>
      <p:pic>
        <p:nvPicPr>
          <p:cNvPr id="3" name="Рисунок 2" descr="IMG_20210210_0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0299" y="172995"/>
            <a:ext cx="3993635" cy="65367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E28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638" y="0"/>
            <a:ext cx="4297062" cy="6858000"/>
          </a:xfrm>
          <a:prstGeom prst="rect">
            <a:avLst/>
          </a:prstGeom>
        </p:spPr>
      </p:pic>
      <p:pic>
        <p:nvPicPr>
          <p:cNvPr id="4" name="Рисунок 3" descr="IMG_E28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768" y="0"/>
            <a:ext cx="42768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E28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3099" y="0"/>
            <a:ext cx="4351981" cy="6858000"/>
          </a:xfrm>
          <a:prstGeom prst="rect">
            <a:avLst/>
          </a:prstGeom>
        </p:spPr>
      </p:pic>
      <p:pic>
        <p:nvPicPr>
          <p:cNvPr id="4" name="Рисунок 3" descr="IMG_E28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136" y="0"/>
            <a:ext cx="4032764" cy="685800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5041557" y="1878227"/>
            <a:ext cx="3620529" cy="123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199" y="647700"/>
            <a:ext cx="6347714" cy="13208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воспитанников в: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конкурсах</a:t>
            </a: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выставках</a:t>
            </a: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турнирах</a:t>
            </a: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соревнованиях</a:t>
            </a: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фестивалях.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4623" y="0"/>
            <a:ext cx="499475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6854" y="271849"/>
            <a:ext cx="4559300" cy="63390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210_00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351" y="247135"/>
            <a:ext cx="4065373" cy="6437870"/>
          </a:xfrm>
          <a:prstGeom prst="rect">
            <a:avLst/>
          </a:prstGeom>
        </p:spPr>
      </p:pic>
      <p:pic>
        <p:nvPicPr>
          <p:cNvPr id="4" name="Рисунок 3" descr="IMG_2845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9005" y="0"/>
            <a:ext cx="4559644" cy="6685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28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709" y="547473"/>
            <a:ext cx="4149963" cy="5702300"/>
          </a:xfrm>
          <a:prstGeom prst="rect">
            <a:avLst/>
          </a:prstGeom>
        </p:spPr>
      </p:pic>
      <p:pic>
        <p:nvPicPr>
          <p:cNvPr id="5" name="Рисунок 4" descr="IMG_20210210_0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5883" y="432486"/>
            <a:ext cx="3970981" cy="58323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E28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0437"/>
            <a:ext cx="9144000" cy="64971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10210_0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557" y="304800"/>
            <a:ext cx="4051643" cy="6553200"/>
          </a:xfrm>
          <a:prstGeom prst="rect">
            <a:avLst/>
          </a:prstGeom>
        </p:spPr>
      </p:pic>
      <p:pic>
        <p:nvPicPr>
          <p:cNvPr id="6" name="Рисунок 5" descr="IMG_20210210_0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3530" y="284204"/>
            <a:ext cx="4089400" cy="6573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7013" y="2043113"/>
            <a:ext cx="6346825" cy="13208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авторских </a:t>
            </a:r>
            <a:r>
              <a:rPr lang="ru-RU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программ, методических пособий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0200" y="355599"/>
            <a:ext cx="3982308" cy="5958703"/>
          </a:xfrm>
          <a:prstGeom prst="rect">
            <a:avLst/>
          </a:prstGeom>
        </p:spPr>
      </p:pic>
      <p:pic>
        <p:nvPicPr>
          <p:cNvPr id="5" name="Рисунок 4" descr="IMG_20210210_0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600" y="355600"/>
            <a:ext cx="4038600" cy="603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449" y="268073"/>
            <a:ext cx="3975100" cy="6046230"/>
          </a:xfrm>
          <a:prstGeom prst="rect">
            <a:avLst/>
          </a:prstGeom>
        </p:spPr>
      </p:pic>
      <p:pic>
        <p:nvPicPr>
          <p:cNvPr id="5" name="Рисунок 4" descr="IMG_20210210_0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8500" y="292100"/>
            <a:ext cx="4394200" cy="6032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6100" y="520700"/>
            <a:ext cx="6348413" cy="5129213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</a:t>
            </a:r>
            <a: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заседаниях методических советов, научно-практических </a:t>
            </a:r>
            <a: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конференциях, педагогических чтениях, семинарах, секциях, </a:t>
            </a:r>
            <a:r>
              <a:rPr lang="ru-RU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форумах, радиопередачах (очно)</a:t>
            </a:r>
            <a:r>
              <a:rPr lang="ru-RU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10210_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506" y="321276"/>
            <a:ext cx="3966861" cy="6014308"/>
          </a:xfrm>
          <a:prstGeom prst="rect">
            <a:avLst/>
          </a:prstGeom>
        </p:spPr>
      </p:pic>
      <p:pic>
        <p:nvPicPr>
          <p:cNvPr id="4" name="Рисунок 3" descr="IMG_20210210_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6300" y="358346"/>
            <a:ext cx="4203700" cy="594085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422" y="197708"/>
            <a:ext cx="4317999" cy="6462584"/>
          </a:xfrm>
          <a:prstGeom prst="rect">
            <a:avLst/>
          </a:prstGeom>
        </p:spPr>
      </p:pic>
      <p:pic>
        <p:nvPicPr>
          <p:cNvPr id="3074" name="Picture 2" descr="C:\Users\Пользователь\Desktop\Рабочий стол\дипломы педгогов\Лемкина Н.С\Лемкина Н. С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0855" y="259492"/>
            <a:ext cx="4473145" cy="64378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25600" y="1752600"/>
            <a:ext cx="6348413" cy="13208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занятий,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мероприятий.</a:t>
            </a:r>
            <a:r>
              <a:rPr lang="ru-RU" sz="3200" b="1" dirty="0">
                <a:solidFill>
                  <a:srgbClr val="4F81BD">
                    <a:lumMod val="50000"/>
                  </a:srgbClr>
                </a:solidFill>
              </a:rPr>
              <a:t/>
            </a:r>
            <a:br>
              <a:rPr lang="ru-RU" sz="3200" b="1" dirty="0">
                <a:solidFill>
                  <a:srgbClr val="4F81BD">
                    <a:lumMod val="50000"/>
                  </a:srgbClr>
                </a:solidFill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1641" y="407086"/>
            <a:ext cx="3911600" cy="5499100"/>
          </a:xfrm>
          <a:prstGeom prst="rect">
            <a:avLst/>
          </a:prstGeom>
        </p:spPr>
      </p:pic>
      <p:pic>
        <p:nvPicPr>
          <p:cNvPr id="7" name="Рисунок 6" descr="IMG_20210210_0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2386" y="318873"/>
            <a:ext cx="39370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Лемкина Н.С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1286" y="210065"/>
            <a:ext cx="4732637" cy="6462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E28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100" y="444500"/>
            <a:ext cx="8699499" cy="59817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760" y="1642688"/>
            <a:ext cx="6347714" cy="2040834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</a:t>
            </a:r>
            <a:r>
              <a:rPr lang="ru-RU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 с воспитанниками</a:t>
            </a:r>
            <a:r>
              <a:rPr lang="ru-RU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20210210_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092" y="381343"/>
            <a:ext cx="3937000" cy="5803900"/>
          </a:xfrm>
          <a:prstGeom prst="rect">
            <a:avLst/>
          </a:prstGeom>
        </p:spPr>
      </p:pic>
      <p:pic>
        <p:nvPicPr>
          <p:cNvPr id="8" name="Рисунок 7" descr="IMG_20210210_0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505" y="432486"/>
            <a:ext cx="39497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4181" y="774700"/>
            <a:ext cx="3681320" cy="54991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1186" y="1467125"/>
            <a:ext cx="6347714" cy="2504661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10210_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1" y="419100"/>
            <a:ext cx="4305300" cy="6083300"/>
          </a:xfrm>
          <a:prstGeom prst="rect">
            <a:avLst/>
          </a:prstGeom>
        </p:spPr>
      </p:pic>
      <p:pic>
        <p:nvPicPr>
          <p:cNvPr id="7" name="Рисунок 6" descr="IMG_20210210_0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7900" y="482600"/>
            <a:ext cx="4076700" cy="585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301" y="558800"/>
            <a:ext cx="4114799" cy="5651500"/>
          </a:xfrm>
          <a:prstGeom prst="rect">
            <a:avLst/>
          </a:prstGeom>
        </p:spPr>
      </p:pic>
      <p:pic>
        <p:nvPicPr>
          <p:cNvPr id="5" name="Рисунок 4" descr="IMG_20210210_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7100" y="482600"/>
            <a:ext cx="4203700" cy="572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аналитическа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042" y="0"/>
            <a:ext cx="494354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600" y="622300"/>
            <a:ext cx="3835400" cy="5829300"/>
          </a:xfrm>
          <a:prstGeom prst="rect">
            <a:avLst/>
          </a:prstGeom>
        </p:spPr>
      </p:pic>
      <p:pic>
        <p:nvPicPr>
          <p:cNvPr id="6" name="Рисунок 5" descr="IMG_20210210_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06900" y="647700"/>
            <a:ext cx="4165600" cy="588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10210_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422" y="1"/>
            <a:ext cx="4355414" cy="6858000"/>
          </a:xfrm>
          <a:prstGeom prst="rect">
            <a:avLst/>
          </a:prstGeom>
        </p:spPr>
      </p:pic>
      <p:pic>
        <p:nvPicPr>
          <p:cNvPr id="5122" name="Picture 2" descr="C:\Users\Пользователь\Desktop\аналитическая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0452" y="0"/>
            <a:ext cx="49435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0126" y="1490849"/>
            <a:ext cx="6347714" cy="13208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609599"/>
            <a:ext cx="7285894" cy="4964723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 инновационной (экспериментальной) деятельности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5055" y="368300"/>
            <a:ext cx="4713890" cy="59817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325" y="660400"/>
            <a:ext cx="3797300" cy="5486400"/>
          </a:xfrm>
          <a:prstGeom prst="rect">
            <a:avLst/>
          </a:prstGeom>
        </p:spPr>
      </p:pic>
      <p:pic>
        <p:nvPicPr>
          <p:cNvPr id="6" name="Рисунок 5" descr="IMG_20210210_00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8113" y="635344"/>
            <a:ext cx="3970576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0100" y="711200"/>
            <a:ext cx="4152900" cy="5397500"/>
          </a:xfrm>
          <a:prstGeom prst="rect">
            <a:avLst/>
          </a:prstGeom>
        </p:spPr>
      </p:pic>
      <p:pic>
        <p:nvPicPr>
          <p:cNvPr id="5" name="Рисунок 4" descr="IMG_20210210_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1" y="673100"/>
            <a:ext cx="3873500" cy="53594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272" y="1693553"/>
            <a:ext cx="6347714" cy="13208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поощрения </a:t>
            </a:r>
            <a:r>
              <a:rPr lang="ru-RU" sz="2800" b="1" i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800" b="1" i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520700"/>
            <a:ext cx="3657600" cy="5664200"/>
          </a:xfrm>
          <a:prstGeom prst="rect">
            <a:avLst/>
          </a:prstGeom>
        </p:spPr>
      </p:pic>
      <p:pic>
        <p:nvPicPr>
          <p:cNvPr id="5" name="Рисунок 4" descr="IMG_20210210_0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520700"/>
            <a:ext cx="3894376" cy="566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благодарственное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9523" y="0"/>
            <a:ext cx="494354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1400" y="2641600"/>
            <a:ext cx="6348413" cy="1320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7863" y="190500"/>
            <a:ext cx="4964112" cy="623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64238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3963" y="3475038"/>
            <a:ext cx="5173662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163" y="804863"/>
            <a:ext cx="8585200" cy="538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15900"/>
            <a:ext cx="4191000" cy="6400800"/>
          </a:xfrm>
          <a:prstGeom prst="rect">
            <a:avLst/>
          </a:prstGeom>
        </p:spPr>
      </p:pic>
      <p:pic>
        <p:nvPicPr>
          <p:cNvPr id="5" name="Рисунок 4" descr="IMG_20210210_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9300" y="241300"/>
            <a:ext cx="4419600" cy="635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титульный лист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1372" y="0"/>
            <a:ext cx="49435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10881</TotalTime>
  <Words>51</Words>
  <Application>Microsoft Office PowerPoint</Application>
  <PresentationFormat>Экран (4:3)</PresentationFormat>
  <Paragraphs>26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Грань</vt:lpstr>
      <vt:lpstr>                                                              Министерство образования РМ ПОРТФОЛИО Лемкина Надежда Сергеевна  Воспитатель МАДОУ «Детский сад №76 комбинированного вида»   </vt:lpstr>
      <vt:lpstr>Слайд 2</vt:lpstr>
      <vt:lpstr>Слайд 3</vt:lpstr>
      <vt:lpstr>   Участие в инновационной (экспериментальной) деятельности</vt:lpstr>
      <vt:lpstr>Слайд 5</vt:lpstr>
      <vt:lpstr>Слайд 6</vt:lpstr>
      <vt:lpstr>Слайд 7</vt:lpstr>
      <vt:lpstr>Слайд 8</vt:lpstr>
      <vt:lpstr>Слайд 9</vt:lpstr>
      <vt:lpstr>Наличие публикаций  </vt:lpstr>
      <vt:lpstr>Слайд 11</vt:lpstr>
      <vt:lpstr>Слайд 12</vt:lpstr>
      <vt:lpstr>Слайд 13</vt:lpstr>
      <vt:lpstr>Слайд 14</vt:lpstr>
      <vt:lpstr>Результаты участия воспитанников в: - конкурсах; - выставках; - турнирах; - соревнованиях; - акциях; - фестивалях.</vt:lpstr>
      <vt:lpstr>Слайд 16</vt:lpstr>
      <vt:lpstr>Слайд 17</vt:lpstr>
      <vt:lpstr>Слайд 18</vt:lpstr>
      <vt:lpstr>Слайд 19</vt:lpstr>
      <vt:lpstr>Слайд 20</vt:lpstr>
      <vt:lpstr>Наличие авторских программ, методических пособий </vt:lpstr>
      <vt:lpstr>Слайд 22</vt:lpstr>
      <vt:lpstr>Слайд 23</vt:lpstr>
      <vt:lpstr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 (очно) </vt:lpstr>
      <vt:lpstr>Слайд 25</vt:lpstr>
      <vt:lpstr>Слайд 26</vt:lpstr>
      <vt:lpstr>Проведение открытых занятий, мастер-классов, мероприятий. </vt:lpstr>
      <vt:lpstr>Слайд 28</vt:lpstr>
      <vt:lpstr>Слайд 29</vt:lpstr>
      <vt:lpstr>Позитивные результаты работы с воспитанниками </vt:lpstr>
      <vt:lpstr>Слайд 31</vt:lpstr>
      <vt:lpstr>Слайд 32</vt:lpstr>
      <vt:lpstr>Качество взаимодействия с родителями</vt:lpstr>
      <vt:lpstr>Слайд 34</vt:lpstr>
      <vt:lpstr>Слайд 35</vt:lpstr>
      <vt:lpstr>Слайд 36</vt:lpstr>
      <vt:lpstr>Слайд 37</vt:lpstr>
      <vt:lpstr>Слайд 38</vt:lpstr>
      <vt:lpstr>Участие педагога в профессиональных конкурсах</vt:lpstr>
      <vt:lpstr>Слайд 40</vt:lpstr>
      <vt:lpstr>Слайд 41</vt:lpstr>
      <vt:lpstr>Слайд 42</vt:lpstr>
      <vt:lpstr>Награды и поощрения  </vt:lpstr>
      <vt:lpstr>Слайд 44</vt:lpstr>
      <vt:lpstr>Слайд 45</vt:lpstr>
      <vt:lpstr>Спасибо за внимание 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LERA</dc:creator>
  <cp:lastModifiedBy>Пользователь</cp:lastModifiedBy>
  <cp:revision>125</cp:revision>
  <dcterms:created xsi:type="dcterms:W3CDTF">2016-06-24T07:37:12Z</dcterms:created>
  <dcterms:modified xsi:type="dcterms:W3CDTF">2021-03-03T12:25:41Z</dcterms:modified>
</cp:coreProperties>
</file>