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78" r:id="rId10"/>
    <p:sldId id="276" r:id="rId11"/>
    <p:sldId id="274" r:id="rId12"/>
    <p:sldId id="272" r:id="rId13"/>
    <p:sldId id="27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5" autoAdjust="0"/>
    <p:restoredTop sz="94699" autoAdjust="0"/>
  </p:normalViewPr>
  <p:slideViewPr>
    <p:cSldViewPr>
      <p:cViewPr varScale="1">
        <p:scale>
          <a:sx n="77" d="100"/>
          <a:sy n="77" d="100"/>
        </p:scale>
        <p:origin x="-102" y="-11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70A2E-0D46-4A5A-BDA7-B9CE59457A27}" type="datetimeFigureOut">
              <a:rPr lang="ru-RU" smtClean="0"/>
              <a:pPr/>
              <a:t>07.08.2016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E8A4F-9BCD-4AF5-918D-100F86DEA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E8A4F-9BCD-4AF5-918D-100F86DEAB0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07.08.2016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07.08.2016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07.08.2016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07.08.2016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07.08.2016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07.08.2016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i="1" dirty="0" smtClean="0"/>
              <a:t>«Игрушки»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508105" y="33265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Краткосрочный групповой  познавательный проект с детьми раннего возраста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4169" y="486916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Первая  младшая </a:t>
            </a:r>
            <a:r>
              <a:rPr lang="ru-RU" dirty="0" smtClean="0">
                <a:latin typeface="Bookman Old Style" pitchFamily="18" charset="0"/>
              </a:rPr>
              <a:t>группа</a:t>
            </a:r>
          </a:p>
          <a:p>
            <a:r>
              <a:rPr lang="ru-RU" dirty="0" smtClean="0">
                <a:latin typeface="Bookman Old Style" pitchFamily="18" charset="0"/>
              </a:rPr>
              <a:t>Воспитатель: </a:t>
            </a:r>
          </a:p>
          <a:p>
            <a:r>
              <a:rPr lang="ru-RU" dirty="0" smtClean="0">
                <a:latin typeface="Bookman Old Style" pitchFamily="18" charset="0"/>
              </a:rPr>
              <a:t>Архипова О.В.</a:t>
            </a:r>
          </a:p>
          <a:p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186766" cy="1352192"/>
          </a:xfrm>
        </p:spPr>
        <p:txBody>
          <a:bodyPr/>
          <a:lstStyle/>
          <a:p>
            <a:r>
              <a:rPr lang="ru-RU" sz="3000" dirty="0" smtClean="0">
                <a:solidFill>
                  <a:srgbClr val="002060"/>
                </a:solidFill>
              </a:rPr>
              <a:t>Дидактическая игра «Угостим куклу Катю чаем»</a:t>
            </a:r>
            <a:endParaRPr lang="ru-RU" sz="3000" dirty="0">
              <a:solidFill>
                <a:srgbClr val="002060"/>
              </a:solidFill>
            </a:endParaRPr>
          </a:p>
        </p:txBody>
      </p:sp>
      <p:pic>
        <p:nvPicPr>
          <p:cNvPr id="2053" name="Picture 5" descr="F:\DCIM\Camera\IMG_20150520_160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96952"/>
            <a:ext cx="2736304" cy="367240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271464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5" y="2714620"/>
            <a:ext cx="264320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1357298"/>
            <a:ext cx="6884268" cy="1567646"/>
          </a:xfrm>
        </p:spPr>
        <p:txBody>
          <a:bodyPr/>
          <a:lstStyle/>
          <a:p>
            <a:r>
              <a:rPr lang="ru-RU" sz="2800" b="1" dirty="0" smtClean="0"/>
              <a:t>Выставка детских рисунков: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«Дорога для грузовика»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F:\DCIM\Camera\IMG_20150520_155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2520280" cy="3072341"/>
          </a:xfrm>
          <a:prstGeom prst="rect">
            <a:avLst/>
          </a:prstGeom>
          <a:noFill/>
        </p:spPr>
      </p:pic>
      <p:pic>
        <p:nvPicPr>
          <p:cNvPr id="3075" name="Picture 3" descr="F:\DCIM\Camera\IMG_20150520_155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73016"/>
            <a:ext cx="2520280" cy="3072342"/>
          </a:xfrm>
          <a:prstGeom prst="rect">
            <a:avLst/>
          </a:prstGeom>
          <a:noFill/>
        </p:spPr>
      </p:pic>
      <p:pic>
        <p:nvPicPr>
          <p:cNvPr id="3076" name="Picture 4" descr="F:\DCIM\Camera\IMG_20150520_155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08920"/>
            <a:ext cx="2592288" cy="3141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42088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00240"/>
            <a:ext cx="8229600" cy="1143008"/>
          </a:xfrm>
        </p:spPr>
        <p:txBody>
          <a:bodyPr/>
          <a:lstStyle/>
          <a:p>
            <a:r>
              <a:rPr lang="ru-RU" sz="2800" b="1" dirty="0" smtClean="0"/>
              <a:t>Сочинение родителей:</a:t>
            </a:r>
            <a:r>
              <a:rPr lang="ru-RU" sz="2800" dirty="0" smtClean="0"/>
              <a:t> «Любимая игрушка моего ребенка».</a:t>
            </a:r>
            <a:endParaRPr lang="ru-RU" sz="2800" dirty="0"/>
          </a:p>
        </p:txBody>
      </p:sp>
      <p:pic>
        <p:nvPicPr>
          <p:cNvPr id="4099" name="Picture 3" descr="F:\DCIM\Camera\IMG_20150520_161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84984"/>
            <a:ext cx="2592288" cy="3168352"/>
          </a:xfrm>
          <a:prstGeom prst="rect">
            <a:avLst/>
          </a:prstGeom>
          <a:noFill/>
        </p:spPr>
      </p:pic>
      <p:pic>
        <p:nvPicPr>
          <p:cNvPr id="4100" name="Picture 4" descr="F:\DCIM\Camera\IMG_20150520_161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284984"/>
            <a:ext cx="2588332" cy="316835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86124"/>
            <a:ext cx="264320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58204" cy="4054485"/>
          </a:xfrm>
        </p:spPr>
        <p:txBody>
          <a:bodyPr/>
          <a:lstStyle/>
          <a:p>
            <a:r>
              <a:rPr lang="ru-RU" sz="1600" dirty="0" smtClean="0"/>
              <a:t>1. Тема разработанного проекта выбрана с учетом возрастных особенностей детей младшего возраста и объема информации, которая может быть ими воспринята, что положительно повлияло на различные виды их деятельности (игровую, познавательную, художественно-речевую);</a:t>
            </a:r>
          </a:p>
          <a:p>
            <a:r>
              <a:rPr lang="ru-RU" sz="1600" dirty="0" smtClean="0"/>
              <a:t> 2. Отмечалась положительная реакция и эмоциональный отклик детей на знакомство с разными видами игрушек, дети проявляли интерес и желание играть с игрушками;</a:t>
            </a:r>
          </a:p>
          <a:p>
            <a:r>
              <a:rPr lang="ru-RU" sz="1600" dirty="0" smtClean="0"/>
              <a:t> 3. Возросла речевая активность детей, что положительно повлияло на самостоятельную игровую деятельность детей, дети включают в сюжет игры различные игрушки и пытаются осуществлять ролевой диалог;</a:t>
            </a:r>
          </a:p>
          <a:p>
            <a:r>
              <a:rPr lang="ru-RU" sz="1600" dirty="0" smtClean="0"/>
              <a:t> 4. Считаю, что удалось достигнуть хороших результатов взаимодействия педагог - родители. Родители принимали активное участие в реализации проекта.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0886979"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sz="40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endParaRPr lang="ru-RU" sz="4000" dirty="0">
              <a:solidFill>
                <a:srgbClr val="FF000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solidFill>
                  <a:srgbClr val="FF0000"/>
                </a:solidFill>
                <a:latin typeface="Bookman Old Style" pitchFamily="18" charset="0"/>
              </a:rPr>
              <a:t>Спасибо за внимание !!!!!!!!!!!</a:t>
            </a:r>
            <a:endParaRPr lang="ru-RU" sz="4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38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5536" y="2000251"/>
            <a:ext cx="8262689" cy="996702"/>
          </a:xfrm>
        </p:spPr>
        <p:txBody>
          <a:bodyPr/>
          <a:lstStyle/>
          <a:p>
            <a:r>
              <a:rPr lang="ru-RU" sz="7200" dirty="0">
                <a:solidFill>
                  <a:srgbClr val="C00000"/>
                </a:solidFill>
                <a:latin typeface="Bookman Old Style" pitchFamily="18" charset="0"/>
              </a:rPr>
              <a:t>Цель проекта</a:t>
            </a:r>
            <a:r>
              <a:rPr lang="ru-RU" sz="7200" dirty="0" smtClean="0">
                <a:solidFill>
                  <a:srgbClr val="C00000"/>
                </a:solidFill>
                <a:latin typeface="Bookman Old Style" pitchFamily="18" charset="0"/>
              </a:rPr>
              <a:t>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r>
              <a:rPr lang="ru-RU" sz="1200" dirty="0" smtClean="0"/>
              <a:t>1. создание условий для формирования у детей целостной картины мира через познавательно-исследовательскую деятельность</a:t>
            </a:r>
          </a:p>
          <a:p>
            <a:r>
              <a:rPr lang="ru-RU" sz="1200" dirty="0" smtClean="0"/>
              <a:t> 2. Теоретически и экспериментально обосновать педагогические условия, обеспечивающие в своей совокупности успешность развития эмоциональной отзывчивости у детей раннего возраста в процессе формирования познавательной активности к игрушкам.</a:t>
            </a:r>
          </a:p>
          <a:p>
            <a:r>
              <a:rPr lang="ru-RU" sz="1200" dirty="0" smtClean="0"/>
              <a:t> 3. накапливать и обогащать эмоциональный опыт, развивать речь, обогащать словарь.</a:t>
            </a:r>
          </a:p>
          <a:p>
            <a:r>
              <a:rPr lang="ru-RU" sz="1200" dirty="0" smtClean="0"/>
              <a:t> 4. Развивать наглядно - действенное мышление, стимулировать поиск новых способов решения практических задач при помощи различных предметов (игрушек, предметов быта).</a:t>
            </a:r>
          </a:p>
          <a:p>
            <a:r>
              <a:rPr lang="ru-RU" sz="1200" dirty="0" smtClean="0"/>
              <a:t>         В основу проекта положена следующая гипотеза: мы полагаем, что развитие эмоциональной отзывчивости у детей младшего возраста в процессе формирования познавательной активности к игрушкам будет успешным, если:</a:t>
            </a:r>
          </a:p>
          <a:p>
            <a:r>
              <a:rPr lang="ru-RU" sz="1200" dirty="0" smtClean="0"/>
              <a:t> • создать условия психологической защищённости, эмоционально – положительной атмосферы во время совместной игровой деятельности педагога с детьми;</a:t>
            </a:r>
          </a:p>
          <a:p>
            <a:r>
              <a:rPr lang="ru-RU" sz="1200" dirty="0" smtClean="0"/>
              <a:t> • предметно-развивающая среда соответствует возрастным и индивидуальным особенностям детей;</a:t>
            </a:r>
          </a:p>
          <a:p>
            <a:r>
              <a:rPr lang="ru-RU" sz="1200" dirty="0" smtClean="0"/>
              <a:t> • развивать эмоциональную отзывчивость в контексте познавательной активности к игрушкам;</a:t>
            </a:r>
          </a:p>
          <a:p>
            <a:r>
              <a:rPr lang="ru-RU" sz="1200" dirty="0" smtClean="0"/>
              <a:t> • использовать методы педагогической интеграции.</a:t>
            </a:r>
          </a:p>
          <a:p>
            <a:r>
              <a:rPr lang="ru-RU" sz="1200" dirty="0" smtClean="0"/>
              <a:t> • положить начало формирования заботливого, доброжелательного отношения к игрушкам.</a:t>
            </a:r>
          </a:p>
          <a:p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115050" cy="576064"/>
          </a:xfrm>
        </p:spPr>
        <p:txBody>
          <a:bodyPr/>
          <a:lstStyle/>
          <a:p>
            <a:r>
              <a:rPr lang="ru-RU" sz="3600" dirty="0">
                <a:solidFill>
                  <a:srgbClr val="C00000"/>
                </a:solidFill>
                <a:latin typeface="Bookman Old Style" pitchFamily="18" charset="0"/>
              </a:rPr>
              <a:t>Задачи: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6891678" cy="597639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Bookman Old Style" pitchFamily="18" charset="0"/>
              </a:rPr>
              <a:t>Развития:  </a:t>
            </a:r>
          </a:p>
          <a:p>
            <a:pPr marL="0" indent="0">
              <a:buNone/>
            </a:pPr>
            <a:r>
              <a:rPr lang="ru-RU" sz="1800" dirty="0" smtClean="0">
                <a:latin typeface="Bookman Old Style" pitchFamily="18" charset="0"/>
              </a:rPr>
              <a:t>•</a:t>
            </a:r>
            <a:r>
              <a:rPr lang="ru-RU" sz="1800" i="1" dirty="0" smtClean="0">
                <a:latin typeface="Bookman Old Style" pitchFamily="18" charset="0"/>
              </a:rPr>
              <a:t>Обеспечение </a:t>
            </a:r>
            <a:r>
              <a:rPr lang="ru-RU" sz="1800" i="1" dirty="0">
                <a:latin typeface="Bookman Old Style" pitchFamily="18" charset="0"/>
              </a:rPr>
              <a:t>психологического благополучия и </a:t>
            </a:r>
            <a:r>
              <a:rPr lang="ru-RU" sz="1800" i="1" dirty="0" smtClean="0">
                <a:latin typeface="Bookman Old Style" pitchFamily="18" charset="0"/>
              </a:rPr>
              <a:t>здоровья детей</a:t>
            </a:r>
            <a:r>
              <a:rPr lang="ru-RU" sz="1800" i="1" dirty="0">
                <a:latin typeface="Bookman Old Style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i="1" dirty="0" smtClean="0">
                <a:latin typeface="Bookman Old Style" pitchFamily="18" charset="0"/>
              </a:rPr>
              <a:t>•Развитие </a:t>
            </a:r>
            <a:r>
              <a:rPr lang="ru-RU" sz="1800" i="1" dirty="0">
                <a:latin typeface="Bookman Old Style" pitchFamily="18" charset="0"/>
              </a:rPr>
              <a:t>трудолюбия, желание </a:t>
            </a:r>
            <a:r>
              <a:rPr lang="ru-RU" sz="1800" i="1" dirty="0" smtClean="0">
                <a:latin typeface="Bookman Old Style" pitchFamily="18" charset="0"/>
              </a:rPr>
              <a:t>помочь;</a:t>
            </a:r>
            <a:endParaRPr lang="ru-RU" sz="1800" i="1" dirty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latin typeface="Bookman Old Style" pitchFamily="18" charset="0"/>
              </a:rPr>
              <a:t>•Развитие </a:t>
            </a:r>
            <a:r>
              <a:rPr lang="ru-RU" sz="1800" i="1" dirty="0">
                <a:latin typeface="Bookman Old Style" pitchFamily="18" charset="0"/>
              </a:rPr>
              <a:t>познавательных </a:t>
            </a:r>
            <a:r>
              <a:rPr lang="ru-RU" sz="1800" i="1" dirty="0" smtClean="0">
                <a:latin typeface="Bookman Old Style" pitchFamily="18" charset="0"/>
              </a:rPr>
              <a:t>способностей;</a:t>
            </a:r>
            <a:endParaRPr lang="ru-RU" sz="1800" i="1" dirty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latin typeface="Bookman Old Style" pitchFamily="18" charset="0"/>
              </a:rPr>
              <a:t>•Развитие </a:t>
            </a:r>
            <a:r>
              <a:rPr lang="ru-RU" sz="1800" i="1" dirty="0">
                <a:latin typeface="Bookman Old Style" pitchFamily="18" charset="0"/>
              </a:rPr>
              <a:t>коммуникативных навыков.</a:t>
            </a:r>
          </a:p>
          <a:p>
            <a:pPr marL="0" indent="0">
              <a:buNone/>
            </a:pP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Bookman Old Style" pitchFamily="18" charset="0"/>
              </a:rPr>
              <a:t>Обучения:</a:t>
            </a:r>
          </a:p>
          <a:p>
            <a:pPr marL="0" indent="0">
              <a:buNone/>
            </a:pPr>
            <a:r>
              <a:rPr lang="ru-RU" sz="1800" dirty="0" smtClean="0">
                <a:latin typeface="Bookman Old Style" pitchFamily="18" charset="0"/>
              </a:rPr>
              <a:t>•</a:t>
            </a:r>
            <a:r>
              <a:rPr lang="ru-RU" sz="1800" i="1" dirty="0" smtClean="0">
                <a:latin typeface="Bookman Old Style" pitchFamily="18" charset="0"/>
              </a:rPr>
              <a:t>Учить </a:t>
            </a:r>
            <a:r>
              <a:rPr lang="ru-RU" sz="1800" i="1" dirty="0">
                <a:latin typeface="Bookman Old Style" pitchFamily="18" charset="0"/>
              </a:rPr>
              <a:t>узнавать и называть некоторые </a:t>
            </a:r>
            <a:r>
              <a:rPr lang="ru-RU" sz="1800" i="1" dirty="0" smtClean="0">
                <a:latin typeface="Bookman Old Style" pitchFamily="18" charset="0"/>
              </a:rPr>
              <a:t>трудовые действия;</a:t>
            </a:r>
          </a:p>
          <a:p>
            <a:pPr marL="0" indent="0">
              <a:buNone/>
            </a:pPr>
            <a:r>
              <a:rPr lang="ru-RU" sz="1800" i="1" dirty="0" smtClean="0">
                <a:latin typeface="Bookman Old Style" pitchFamily="18" charset="0"/>
              </a:rPr>
              <a:t>•пробуждать </a:t>
            </a:r>
            <a:r>
              <a:rPr lang="ru-RU" sz="1800" i="1" dirty="0">
                <a:latin typeface="Bookman Old Style" pitchFamily="18" charset="0"/>
              </a:rPr>
              <a:t>интерес к предлагаемой </a:t>
            </a:r>
            <a:r>
              <a:rPr lang="ru-RU" sz="1800" i="1" dirty="0" smtClean="0">
                <a:latin typeface="Bookman Old Style" pitchFamily="18" charset="0"/>
              </a:rPr>
              <a:t> деятельности</a:t>
            </a:r>
            <a:r>
              <a:rPr lang="ru-RU" sz="1800" i="1" dirty="0">
                <a:latin typeface="Bookman Old Style" pitchFamily="18" charset="0"/>
              </a:rPr>
              <a:t>; </a:t>
            </a:r>
          </a:p>
          <a:p>
            <a:pPr marL="0" indent="0">
              <a:buNone/>
            </a:pPr>
            <a:r>
              <a:rPr lang="ru-RU" sz="1800" i="1" dirty="0" smtClean="0">
                <a:latin typeface="Bookman Old Style" pitchFamily="18" charset="0"/>
              </a:rPr>
              <a:t>•приобщать </a:t>
            </a:r>
            <a:r>
              <a:rPr lang="ru-RU" sz="1800" i="1" dirty="0">
                <a:latin typeface="Bookman Old Style" pitchFamily="18" charset="0"/>
              </a:rPr>
              <a:t>детей к процессу познания;</a:t>
            </a:r>
          </a:p>
          <a:p>
            <a:pPr marL="0" indent="0">
              <a:buNone/>
            </a:pPr>
            <a:r>
              <a:rPr lang="ru-RU" sz="1800" i="1" dirty="0" smtClean="0">
                <a:latin typeface="Bookman Old Style" pitchFamily="18" charset="0"/>
              </a:rPr>
              <a:t>•формировать </a:t>
            </a:r>
            <a:r>
              <a:rPr lang="ru-RU" sz="1800" i="1" dirty="0">
                <a:latin typeface="Bookman Old Style" pitchFamily="18" charset="0"/>
              </a:rPr>
              <a:t>различные представления об орудиях труда;</a:t>
            </a:r>
          </a:p>
          <a:p>
            <a:pPr marL="0" indent="0">
              <a:buNone/>
            </a:pPr>
            <a:r>
              <a:rPr lang="ru-RU" sz="1800" i="1" dirty="0" smtClean="0">
                <a:latin typeface="Bookman Old Style" pitchFamily="18" charset="0"/>
              </a:rPr>
              <a:t>•привлекать </a:t>
            </a:r>
            <a:r>
              <a:rPr lang="ru-RU" sz="1800" i="1" dirty="0">
                <a:latin typeface="Bookman Old Style" pitchFamily="18" charset="0"/>
              </a:rPr>
              <a:t>детей к совместной со взрослым деятельности.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Bookman Old Style" pitchFamily="18" charset="0"/>
              </a:rPr>
              <a:t>Исследовательской деятельности:</a:t>
            </a:r>
          </a:p>
          <a:p>
            <a:pPr marL="0" indent="0">
              <a:buNone/>
            </a:pPr>
            <a:r>
              <a:rPr lang="ru-RU" sz="1800" dirty="0" smtClean="0">
                <a:latin typeface="Bookman Old Style" pitchFamily="18" charset="0"/>
              </a:rPr>
              <a:t>•</a:t>
            </a:r>
            <a:r>
              <a:rPr lang="ru-RU" sz="1800" i="1" dirty="0" smtClean="0">
                <a:latin typeface="Bookman Old Style" pitchFamily="18" charset="0"/>
              </a:rPr>
              <a:t>активизация </a:t>
            </a:r>
            <a:r>
              <a:rPr lang="ru-RU" sz="1800" i="1" dirty="0">
                <a:latin typeface="Bookman Old Style" pitchFamily="18" charset="0"/>
              </a:rPr>
              <a:t>желания искать пути разрешения </a:t>
            </a:r>
            <a:r>
              <a:rPr lang="ru-RU" sz="1800" i="1" dirty="0" smtClean="0">
                <a:latin typeface="Bookman Old Style" pitchFamily="18" charset="0"/>
              </a:rPr>
              <a:t>проблемной ситуации </a:t>
            </a:r>
            <a:r>
              <a:rPr lang="ru-RU" sz="1800" i="1" dirty="0">
                <a:latin typeface="Bookman Old Style" pitchFamily="18" charset="0"/>
              </a:rPr>
              <a:t>(вместе с педагогом);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80920" cy="4137323"/>
          </a:xfrm>
        </p:spPr>
        <p:txBody>
          <a:bodyPr/>
          <a:lstStyle/>
          <a:p>
            <a:r>
              <a:rPr lang="ru-RU" sz="2800" b="1" dirty="0">
                <a:latin typeface="Bookman Old Style" pitchFamily="18" charset="0"/>
              </a:rPr>
              <a:t>Срок реализации проекта: </a:t>
            </a:r>
            <a:r>
              <a:rPr lang="ru-RU" sz="2800" b="1" dirty="0" smtClean="0">
                <a:latin typeface="Bookman Old Style" pitchFamily="18" charset="0"/>
              </a:rPr>
              <a:t>1неделя.</a:t>
            </a:r>
          </a:p>
          <a:p>
            <a:endParaRPr lang="ru-RU" sz="2800" dirty="0">
              <a:latin typeface="Bookman Old Style" pitchFamily="18" charset="0"/>
            </a:endParaRPr>
          </a:p>
          <a:p>
            <a:r>
              <a:rPr lang="ru-RU" sz="2800" b="1" dirty="0">
                <a:latin typeface="Bookman Old Style" pitchFamily="18" charset="0"/>
              </a:rPr>
              <a:t>Участники проекта: 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>
                <a:latin typeface="Bookman Old Style" pitchFamily="18" charset="0"/>
              </a:rPr>
              <a:t>воспитатели, </a:t>
            </a:r>
            <a:r>
              <a:rPr lang="ru-RU" sz="2800" dirty="0" smtClean="0">
                <a:latin typeface="Bookman Old Style" pitchFamily="18" charset="0"/>
              </a:rPr>
              <a:t>дети 2-3 лет, </a:t>
            </a:r>
            <a:r>
              <a:rPr lang="ru-RU" sz="2800" dirty="0">
                <a:latin typeface="Bookman Old Style" pitchFamily="18" charset="0"/>
              </a:rPr>
              <a:t>родители</a:t>
            </a:r>
            <a:r>
              <a:rPr lang="ru-RU" sz="2800" dirty="0" smtClean="0">
                <a:latin typeface="Bookman Old Style" pitchFamily="18" charset="0"/>
              </a:rPr>
              <a:t>.</a:t>
            </a:r>
          </a:p>
          <a:p>
            <a:r>
              <a:rPr lang="ru-RU" sz="2800" b="1" dirty="0" smtClean="0">
                <a:latin typeface="Bookman Old Style" pitchFamily="18" charset="0"/>
              </a:rPr>
              <a:t>Вид </a:t>
            </a:r>
            <a:r>
              <a:rPr lang="ru-RU" sz="2800" b="1" dirty="0">
                <a:latin typeface="Bookman Old Style" pitchFamily="18" charset="0"/>
              </a:rPr>
              <a:t>проекта:</a:t>
            </a:r>
            <a:r>
              <a:rPr lang="ru-RU" sz="2800" dirty="0">
                <a:latin typeface="Bookman Old Style" pitchFamily="18" charset="0"/>
              </a:rPr>
              <a:t> групповой (краткосрочный</a:t>
            </a:r>
            <a:r>
              <a:rPr lang="ru-RU" sz="2800" dirty="0" smtClean="0">
                <a:latin typeface="Bookman Old Style" pitchFamily="18" charset="0"/>
              </a:rPr>
              <a:t>).</a:t>
            </a:r>
          </a:p>
          <a:p>
            <a:r>
              <a:rPr lang="ru-RU" sz="2800" b="1" dirty="0" smtClean="0">
                <a:latin typeface="Bookman Old Style" pitchFamily="18" charset="0"/>
              </a:rPr>
              <a:t>Тип </a:t>
            </a:r>
            <a:r>
              <a:rPr lang="ru-RU" sz="2800" b="1" dirty="0" err="1" smtClean="0">
                <a:latin typeface="Bookman Old Style" pitchFamily="18" charset="0"/>
              </a:rPr>
              <a:t>проекта:</a:t>
            </a:r>
            <a:r>
              <a:rPr lang="ru-RU" sz="2800" dirty="0" err="1" smtClean="0"/>
              <a:t>исследовательско</a:t>
            </a:r>
            <a:r>
              <a:rPr lang="ru-RU" sz="2800" dirty="0" smtClean="0"/>
              <a:t> – творческий</a:t>
            </a:r>
          </a:p>
          <a:p>
            <a:r>
              <a:rPr lang="ru-RU" sz="2800" dirty="0" smtClean="0">
                <a:latin typeface="Bookman Old Style" pitchFamily="18" charset="0"/>
              </a:rPr>
              <a:t>Количество участников:</a:t>
            </a:r>
            <a:endParaRPr lang="ru-RU" sz="2800" dirty="0"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65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785926"/>
            <a:ext cx="8186766" cy="4340237"/>
          </a:xfrm>
        </p:spPr>
        <p:txBody>
          <a:bodyPr/>
          <a:lstStyle/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  <a:t>Предполагаемые </a:t>
            </a:r>
            <a:r>
              <a:rPr lang="ru-RU" sz="2000" dirty="0">
                <a:solidFill>
                  <a:srgbClr val="C00000"/>
                </a:solidFill>
                <a:latin typeface="Bookman Old Style" pitchFamily="18" charset="0"/>
              </a:rPr>
              <a:t>результаты проекта:</a:t>
            </a:r>
          </a:p>
          <a:p>
            <a:r>
              <a:rPr lang="ru-RU" sz="1600" dirty="0">
                <a:latin typeface="Bookman Old Style" pitchFamily="18" charset="0"/>
              </a:rPr>
              <a:t>1.	</a:t>
            </a:r>
            <a:r>
              <a:rPr lang="ru-RU" sz="1800" b="1" dirty="0" err="1" smtClean="0">
                <a:latin typeface="Bookman Old Style" pitchFamily="18" charset="0"/>
              </a:rPr>
              <a:t>Дети:</a:t>
            </a:r>
            <a:r>
              <a:rPr lang="ru-RU" sz="1800" dirty="0" err="1" smtClean="0"/>
              <a:t>проявляют</a:t>
            </a:r>
            <a:r>
              <a:rPr lang="ru-RU" sz="1800" dirty="0" smtClean="0"/>
              <a:t> интерес к экспериментированию с различными игрушками;</a:t>
            </a:r>
          </a:p>
          <a:p>
            <a:r>
              <a:rPr lang="ru-RU" sz="1800" dirty="0" smtClean="0"/>
              <a:t> 2. овладевают знаниями о свойствах, качествах и функциональном назначении игрушек;</a:t>
            </a:r>
          </a:p>
          <a:p>
            <a:r>
              <a:rPr lang="ru-RU" sz="1800" dirty="0" smtClean="0"/>
              <a:t> 3. проявляют доброту, заботу, бережное отношение к игрушкам;</a:t>
            </a:r>
          </a:p>
          <a:p>
            <a:r>
              <a:rPr lang="ru-RU" sz="1800" dirty="0" smtClean="0"/>
              <a:t> 4. возрастает речевая активность детей в разных видах деятельности;</a:t>
            </a:r>
          </a:p>
          <a:p>
            <a:r>
              <a:rPr lang="ru-RU" sz="1800" b="1" i="1" dirty="0" smtClean="0"/>
              <a:t>Родители:</a:t>
            </a:r>
            <a:r>
              <a:rPr lang="ru-RU" sz="1800" dirty="0" smtClean="0"/>
              <a:t> 1. обогащение родительского опыта приемами взаимодействия и сотрудничества с ребенком в семье;</a:t>
            </a:r>
          </a:p>
          <a:p>
            <a:r>
              <a:rPr lang="ru-RU" sz="1800" dirty="0" smtClean="0"/>
              <a:t> 2. повышение компетентности родителей при выборе игрушки.</a:t>
            </a:r>
          </a:p>
          <a:p>
            <a:r>
              <a:rPr lang="ru-RU" sz="1800" dirty="0" smtClean="0"/>
              <a:t>         </a:t>
            </a:r>
          </a:p>
          <a:p>
            <a:pPr marL="0" indent="0">
              <a:buNone/>
            </a:pPr>
            <a:endParaRPr lang="ru-RU" sz="1800" b="1" i="1" dirty="0"/>
          </a:p>
        </p:txBody>
      </p:sp>
    </p:spTree>
    <p:extLst>
      <p:ext uri="{BB962C8B-B14F-4D97-AF65-F5344CB8AC3E}">
        <p14:creationId xmlns="" xmlns:p14="http://schemas.microsoft.com/office/powerpoint/2010/main" val="29863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643050"/>
            <a:ext cx="8258204" cy="4483113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1этап</a:t>
            </a:r>
            <a:r>
              <a:rPr lang="ru-RU" sz="1600" dirty="0" smtClean="0">
                <a:latin typeface="Bookman Old Style" pitchFamily="18" charset="0"/>
              </a:rPr>
              <a:t>	</a:t>
            </a:r>
            <a:r>
              <a:rPr lang="ru-RU" sz="2400" i="1" dirty="0" smtClean="0">
                <a:latin typeface="Bookman Old Style" pitchFamily="18" charset="0"/>
              </a:rPr>
              <a:t>	</a:t>
            </a:r>
            <a:endParaRPr lang="ru-RU" sz="2400" i="1" dirty="0">
              <a:latin typeface="Bookman Old Style" pitchFamily="18" charset="0"/>
            </a:endParaRPr>
          </a:p>
          <a:p>
            <a:r>
              <a:rPr lang="ru-RU" sz="1400" dirty="0" smtClean="0"/>
              <a:t>1. создание условий для формирования у детей целостной картины мира через познавательно-исследовательскую деятельность</a:t>
            </a:r>
          </a:p>
          <a:p>
            <a:r>
              <a:rPr lang="ru-RU" sz="1400" dirty="0" smtClean="0"/>
              <a:t> 2. Теоретически и экспериментально обосновать педагогические условия, обеспечивающие в своей совокупности успешность развития эмоциональной отзывчивости у детей раннего возраста в процессе формирования познавательной активности к игрушкам.</a:t>
            </a:r>
          </a:p>
          <a:p>
            <a:r>
              <a:rPr lang="ru-RU" sz="1400" dirty="0" smtClean="0"/>
              <a:t> 3. накапливать и обогащать эмоциональный опыт, развивать речь, обогащать словарь.</a:t>
            </a:r>
          </a:p>
          <a:p>
            <a:r>
              <a:rPr lang="ru-RU" sz="1400" dirty="0" smtClean="0"/>
              <a:t> 4. Развивать наглядно - действенное мышление, стимулировать поиск новых способов решения практических задач при помощи различных предметов (игрушек, предметов быта).</a:t>
            </a:r>
          </a:p>
          <a:p>
            <a:r>
              <a:rPr lang="ru-RU" sz="1400" dirty="0" smtClean="0"/>
              <a:t>         В основу проекта положена следующая гипотеза: мы полагаем, что развитие эмоциональной отзывчивости у детей младшего возраста в процессе формирования познавательной активности к игрушкам будет успешным, если:</a:t>
            </a:r>
          </a:p>
          <a:p>
            <a:r>
              <a:rPr lang="ru-RU" sz="1400" dirty="0" smtClean="0"/>
              <a:t> • создать условия психологической защищённости, эмоционально – положительной атмосферы во время совместной игровой деятельности педагога с детьми;</a:t>
            </a:r>
          </a:p>
          <a:p>
            <a:r>
              <a:rPr lang="ru-RU" sz="1400" dirty="0" smtClean="0"/>
              <a:t> • предметно-развивающая среда соответствует возрастным и индивидуальным особенностям детей;</a:t>
            </a:r>
          </a:p>
          <a:p>
            <a:r>
              <a:rPr lang="ru-RU" sz="1400" dirty="0" smtClean="0"/>
              <a:t> • развивать эмоциональную отзывчивость в контексте познавательной активности к игрушкам;</a:t>
            </a:r>
          </a:p>
          <a:p>
            <a:r>
              <a:rPr lang="ru-RU" sz="1400" dirty="0" smtClean="0"/>
              <a:t> • использовать методы педагогической интеграции.</a:t>
            </a:r>
          </a:p>
          <a:p>
            <a:r>
              <a:rPr lang="ru-RU" sz="1400" dirty="0" smtClean="0"/>
              <a:t> • положить начало формирования заботливого, доброжелательного отношения к игрушкам.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2941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 rot="10800000" flipV="1">
            <a:off x="0" y="29875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 этап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 rot="10800000" flipV="1">
            <a:off x="285720" y="2285992"/>
            <a:ext cx="885828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12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день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sz="1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«Наша Таня»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1. Обследование мяча - тонет или нет в воде (в виде экспериментальной деятельности).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2. Чтение и обыгрывание стихотворения 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Барто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«Наша Таня».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3. Игра с куклой «Угостим куклу чаем».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4. Подвижная игра «Прокати мяч через ворота»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14282" y="2428868"/>
            <a:ext cx="9144000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2 день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«Машина»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1. Обследование машины.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2. Подвижная игра «Воробушки и автомобиль».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3. Чтение и обыгрывание стихотворения 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Барто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«Грузовик».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4. Рисование «Дорога для грузовика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 rot="10800000" flipV="1">
            <a:off x="0" y="3137674"/>
            <a:ext cx="9144000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день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«Самолет»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1. Обследование самолета.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2. Чтение и обыгрывание стихотворения 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Барто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«Самолет».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3. Подвижная игра «Самолеты».</a:t>
            </a:r>
            <a:endParaRPr lang="ru-RU" sz="9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день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«Зайка»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1. Обследование зайки.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2. Подвижная игра «Зайка серенький сидит и ушами шевелит».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3. Чтение и обыгрывание стихотворения 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Барто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«Зайка».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 день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«Мишка»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1. Обследование мишки.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2. Чтение и обыгрывание стихотворения 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Барто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«Уронили мишку на пол…».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3. Подвижная игра «У медведя во бору».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67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600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3 этап</a:t>
            </a:r>
            <a:endParaRPr lang="ru-RU" sz="1800" dirty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800" b="1" dirty="0">
                <a:latin typeface="Bookman Old Style" pitchFamily="18" charset="0"/>
              </a:rPr>
              <a:t>Освещение проекта:</a:t>
            </a:r>
          </a:p>
          <a:p>
            <a:pPr lvl="0"/>
            <a:r>
              <a:rPr lang="ru-RU" sz="2800" dirty="0" err="1" smtClean="0"/>
              <a:t>Фотоколлаж</a:t>
            </a:r>
            <a:r>
              <a:rPr lang="ru-RU" sz="2800" dirty="0" smtClean="0"/>
              <a:t>: «Я играю».</a:t>
            </a:r>
          </a:p>
          <a:p>
            <a:pPr lvl="0"/>
            <a:r>
              <a:rPr lang="ru-RU" sz="2800" dirty="0" smtClean="0"/>
              <a:t>Выставка детских рисунков «Дорога для грузовика».</a:t>
            </a:r>
          </a:p>
          <a:p>
            <a:pPr lvl="0"/>
            <a:r>
              <a:rPr lang="ru-RU" sz="2800" dirty="0" smtClean="0"/>
              <a:t>Демонстрация книжки - игрушек по стихам А. </a:t>
            </a:r>
            <a:r>
              <a:rPr lang="ru-RU" sz="2800" dirty="0" err="1" smtClean="0"/>
              <a:t>Барто</a:t>
            </a:r>
            <a:r>
              <a:rPr lang="ru-RU" sz="2800" dirty="0" smtClean="0"/>
              <a:t> и альбома сочинений родителей на тему: “Любимая игрушка моего ребёнка”.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2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81999" y="1775822"/>
            <a:ext cx="8229600" cy="1077542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    </a:t>
            </a:r>
            <a:r>
              <a:rPr lang="ru-RU" sz="3600" b="1" dirty="0" err="1" smtClean="0">
                <a:solidFill>
                  <a:srgbClr val="C00000"/>
                </a:solidFill>
              </a:rPr>
              <a:t>Фотоколлаж</a:t>
            </a:r>
            <a:r>
              <a:rPr lang="ru-RU" sz="3600" b="1" dirty="0" smtClean="0">
                <a:solidFill>
                  <a:srgbClr val="C00000"/>
                </a:solidFill>
              </a:rPr>
              <a:t>: «Я играю»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145" name="Picture 1" descr="C:\Users\Администратор\Desktop\фото  4 сад\P1020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29386" y="-5143560"/>
            <a:ext cx="1500198" cy="1214446"/>
          </a:xfrm>
          <a:prstGeom prst="rect">
            <a:avLst/>
          </a:prstGeom>
          <a:noFill/>
        </p:spPr>
      </p:pic>
      <p:pic>
        <p:nvPicPr>
          <p:cNvPr id="8" name="Picture 1" descr="C:\Users\Администратор\Desktop\фото  4 сад\P1020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76986" y="-4991160"/>
            <a:ext cx="1500198" cy="1214446"/>
          </a:xfrm>
          <a:prstGeom prst="rect">
            <a:avLst/>
          </a:prstGeom>
          <a:noFill/>
        </p:spPr>
      </p:pic>
      <p:pic>
        <p:nvPicPr>
          <p:cNvPr id="10" name="Picture 1" descr="C:\Users\Администратор\Desktop\фото  4 сад\P102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496"/>
            <a:ext cx="2515038" cy="3071834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фото  4 сад\P102006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928934"/>
            <a:ext cx="2428892" cy="275749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7859532" y="1500174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Администратор\Desktop\фото  4 сад\P10201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571744"/>
            <a:ext cx="228601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EFEFE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FEFE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293</Words>
  <Application>Microsoft Office PowerPoint</Application>
  <PresentationFormat>Экран (4:3)</PresentationFormat>
  <Paragraphs>136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2</vt:lpstr>
      <vt:lpstr>«Игрушки» </vt:lpstr>
      <vt:lpstr>Цель проекта:</vt:lpstr>
      <vt:lpstr>Задачи:</vt:lpstr>
      <vt:lpstr>Слайд 4</vt:lpstr>
      <vt:lpstr>Слайд 5</vt:lpstr>
      <vt:lpstr>Слайд 6</vt:lpstr>
      <vt:lpstr>Слайд 7</vt:lpstr>
      <vt:lpstr>Слайд 8</vt:lpstr>
      <vt:lpstr>    Фотоколлаж: «Я играю»</vt:lpstr>
      <vt:lpstr>Дидактическая игра «Угостим куклу Катю чаем»</vt:lpstr>
      <vt:lpstr>Выставка детских рисунков:  «Дорога для грузовика»</vt:lpstr>
      <vt:lpstr>Сочинение родителей: «Любимая игрушка моего ребенка».</vt:lpstr>
      <vt:lpstr>Выводы: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biskvit</dc:creator>
  <cp:lastModifiedBy>Admin</cp:lastModifiedBy>
  <cp:revision>36</cp:revision>
  <dcterms:created xsi:type="dcterms:W3CDTF">2014-04-09T02:28:02Z</dcterms:created>
  <dcterms:modified xsi:type="dcterms:W3CDTF">2016-08-07T18:16:55Z</dcterms:modified>
</cp:coreProperties>
</file>