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5" r:id="rId18"/>
    <p:sldId id="277" r:id="rId19"/>
    <p:sldId id="278" r:id="rId20"/>
    <p:sldId id="279" r:id="rId21"/>
    <p:sldId id="280" r:id="rId22"/>
    <p:sldId id="281" r:id="rId23"/>
    <p:sldId id="282" r:id="rId24"/>
    <p:sldId id="266" r:id="rId25"/>
    <p:sldId id="27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F6308-C7D9-47AC-8F37-09222BC2D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C4B41-B80D-4B5F-8FE7-7652112CF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48F16-905B-4D97-A3D2-7C09CE868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D4DA0-035F-4B41-90CF-EB0759787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97928-E543-4BBE-9ADC-DE10EA05C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BE0E4-D50C-47C9-9234-C03E57F20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4328C-AF43-47B2-B3FD-FE890B418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DE56C-20BD-4107-A757-B33B748E2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DE8DA-DBC0-4DB5-A430-6A00BDE18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120AA-D0C4-48F1-B7F8-16323AF53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D9A4-5C7C-4D41-910A-ED7179E65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91DA3E5-7C81-4808-8D30-C44B45252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71437"/>
          </a:xfrm>
        </p:spPr>
        <p:txBody>
          <a:bodyPr/>
          <a:lstStyle/>
          <a:p>
            <a:pPr eaLnBrk="1" hangingPunct="1"/>
            <a:endParaRPr lang="ru-RU" sz="4000" b="1" i="1" smtClean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6165850"/>
            <a:ext cx="6400800" cy="692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663300"/>
                </a:solidFill>
                <a:latin typeface="Times New Roman" pitchFamily="18" charset="0"/>
              </a:rPr>
              <a:t>МДОУ «Детский сад №125 комбинированного вида»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>
                <a:solidFill>
                  <a:srgbClr val="663300"/>
                </a:solidFill>
                <a:latin typeface="Times New Roman" pitchFamily="18" charset="0"/>
              </a:rPr>
              <a:t>воспитатель: Осипова Т.С.</a:t>
            </a:r>
          </a:p>
          <a:p>
            <a:pPr eaLnBrk="1" hangingPunct="1">
              <a:lnSpc>
                <a:spcPct val="90000"/>
              </a:lnSpc>
            </a:pPr>
            <a:endParaRPr lang="ru-RU" sz="2000" b="1" smtClean="0">
              <a:solidFill>
                <a:srgbClr val="663300"/>
              </a:solidFill>
            </a:endParaRPr>
          </a:p>
        </p:txBody>
      </p:sp>
      <p:pic>
        <p:nvPicPr>
          <p:cNvPr id="2052" name="Picture 5" descr="93273368_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3527425" cy="576262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663300"/>
                </a:solidFill>
              </a:rPr>
              <a:t>У бабушки есть корова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84538"/>
            <a:ext cx="8229600" cy="2841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663300"/>
                </a:solidFill>
              </a:rPr>
              <a:t>У бабушки есть теленок</a:t>
            </a:r>
          </a:p>
        </p:txBody>
      </p:sp>
      <p:pic>
        <p:nvPicPr>
          <p:cNvPr id="11269" name="Picture 5" descr="1934952067cef861daa81a28c55682ed6f2c6e53ed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92150"/>
            <a:ext cx="26638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1407353210_p4syyqjuwclqb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549275"/>
            <a:ext cx="30956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5940425" y="188913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663300"/>
                </a:solidFill>
              </a:rPr>
              <a:t>а у соседей...</a:t>
            </a: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5724525" y="3284538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а у соседей...</a:t>
            </a:r>
          </a:p>
        </p:txBody>
      </p:sp>
      <p:pic>
        <p:nvPicPr>
          <p:cNvPr id="11273" name="Picture 11" descr="1405156321_0tvfqk5gdhg7vo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716338"/>
            <a:ext cx="2719387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3" descr="1405156460_rs65jrm1iiegk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625" y="3716338"/>
            <a:ext cx="25209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22638" cy="706437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663300"/>
                </a:solidFill>
              </a:rPr>
              <a:t>У дедушки есть лошадь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7563"/>
            <a:ext cx="4043363" cy="276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663300"/>
                </a:solidFill>
              </a:rPr>
              <a:t>У дедушки есть жеребенок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 flipH="1">
            <a:off x="5940425" y="404813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а у соседей...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5867400" y="3246438"/>
            <a:ext cx="266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а у соседей...</a:t>
            </a:r>
          </a:p>
        </p:txBody>
      </p:sp>
      <p:pic>
        <p:nvPicPr>
          <p:cNvPr id="12295" name="Picture 7" descr="19122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981075"/>
            <a:ext cx="3671887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zwal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765175"/>
            <a:ext cx="36718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 descr="37546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3716338"/>
            <a:ext cx="2808288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3" descr="dikie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3789363"/>
            <a:ext cx="3614737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4284663" cy="417512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663300"/>
                </a:solidFill>
              </a:rPr>
              <a:t>У бабушки есть коза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663300"/>
                </a:solidFill>
              </a:rPr>
              <a:t>У бабушки есть козленок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 flipH="1">
            <a:off x="5867400" y="260350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а у соседей...</a:t>
            </a:r>
          </a:p>
        </p:txBody>
      </p:sp>
      <p:sp>
        <p:nvSpPr>
          <p:cNvPr id="13318" name="Rectangle 5"/>
          <p:cNvSpPr>
            <a:spLocks noChangeArrowheads="1"/>
          </p:cNvSpPr>
          <p:nvPr/>
        </p:nvSpPr>
        <p:spPr bwMode="auto">
          <a:xfrm flipH="1">
            <a:off x="5867400" y="3500438"/>
            <a:ext cx="3098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а у соседей...</a:t>
            </a:r>
          </a:p>
        </p:txBody>
      </p:sp>
      <p:pic>
        <p:nvPicPr>
          <p:cNvPr id="13319" name="Picture 7" descr="i?id=71064f554e9041819ca9380e931792a0&amp;n=33&amp;h=215&amp;w=1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860800"/>
            <a:ext cx="24495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 descr="i?id=0ad3dbf66802045ac1ed024676add1fc&amp;n=33&amp;h=215&amp;w=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692150"/>
            <a:ext cx="3024187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1" descr="11788097-Two-Capra-aegagrus-hircus-goats-isolated-on-white-Stock-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836613"/>
            <a:ext cx="30241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3" descr="3831475-little-goat-isolat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3933825"/>
            <a:ext cx="33845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3251200" cy="561975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663300"/>
                </a:solidFill>
              </a:rPr>
              <a:t>У дедушки есть овца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84538"/>
            <a:ext cx="8229600" cy="2841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663300"/>
                </a:solidFill>
              </a:rPr>
              <a:t>У дедушки есть ягненок</a:t>
            </a: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 flipH="1">
            <a:off x="6227763" y="40481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а у соседей...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 flipH="1">
            <a:off x="6300788" y="3246438"/>
            <a:ext cx="23034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а у соседей...</a:t>
            </a:r>
          </a:p>
        </p:txBody>
      </p:sp>
      <p:pic>
        <p:nvPicPr>
          <p:cNvPr id="14343" name="Picture 7" descr="18179583-Side-view-of-a-Sheep-looking-at-camera-against-white-background-Stock-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65175"/>
            <a:ext cx="32400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i?id=ab1c0991fac83e8a709915dbae06ed82&amp;n=33&amp;h=215&amp;w=2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052513"/>
            <a:ext cx="30956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 descr="yagnyon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789363"/>
            <a:ext cx="33845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3" descr="Sovmestimost-znaka-zodiaka-ovtsa-s-drugim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3573463"/>
            <a:ext cx="36814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4284663" cy="417512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663300"/>
                </a:solidFill>
              </a:rPr>
              <a:t>У бабушки есть собака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213100"/>
            <a:ext cx="8218487" cy="29130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663300"/>
                </a:solidFill>
              </a:rPr>
              <a:t>У бабушки есть щенок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 flipH="1">
            <a:off x="5940425" y="333375"/>
            <a:ext cx="3025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а у соседей...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5867400" y="324643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а у соседей...</a:t>
            </a:r>
          </a:p>
        </p:txBody>
      </p:sp>
      <p:pic>
        <p:nvPicPr>
          <p:cNvPr id="15367" name="Picture 7" descr="Animals___Dogs_Funny_puppy_on_a_white_background_04165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716338"/>
            <a:ext cx="34559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82029530_large_61936420a2a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819150"/>
            <a:ext cx="2881312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1" descr="depositphotos_8943584-Five-do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692150"/>
            <a:ext cx="28797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3" descr="ww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89363"/>
            <a:ext cx="4176713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467100" cy="633412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663300"/>
                </a:solidFill>
              </a:rPr>
              <a:t>У дедушки есть кошка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7563"/>
            <a:ext cx="8229600" cy="276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663300"/>
                </a:solidFill>
              </a:rPr>
              <a:t>У дедушки есть котенок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5580063" y="333375"/>
            <a:ext cx="3455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а у соседей...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724525" y="3357563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а у соседей...</a:t>
            </a:r>
          </a:p>
        </p:txBody>
      </p:sp>
      <p:pic>
        <p:nvPicPr>
          <p:cNvPr id="16391" name="Picture 7" descr="4765352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860800"/>
            <a:ext cx="35290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2048x1336_771743_%5bww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3716338"/>
            <a:ext cx="338455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0_b6e01_2c2781dd_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981075"/>
            <a:ext cx="32400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3" descr="13589214-Portrait-of-Persian-cat-7-months-old-sitting-in-front-of-white--Stock-Phot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692150"/>
            <a:ext cx="38147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3251200" cy="503238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rgbClr val="663300"/>
                </a:solidFill>
              </a:rPr>
              <a:t>У бабушки есть свинья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7563"/>
            <a:ext cx="8229600" cy="276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663300"/>
                </a:solidFill>
              </a:rPr>
              <a:t>У бабушки есть поросенок</a:t>
            </a: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5724525" y="333375"/>
            <a:ext cx="3024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а у соседей...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795963" y="335756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663300"/>
                </a:solidFill>
              </a:rPr>
              <a:t>а у соседей...</a:t>
            </a:r>
          </a:p>
        </p:txBody>
      </p:sp>
      <p:pic>
        <p:nvPicPr>
          <p:cNvPr id="17415" name="Picture 7" descr="14517921-De-cerdo-que-se-representa-sobre-un-fondo-blanco-Foto-de-archi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860800"/>
            <a:ext cx="352583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krupno-bela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908050"/>
            <a:ext cx="37433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 descr="ev114_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60800"/>
            <a:ext cx="3960812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3" descr="i?id=ab654e70f117fe95a31a921a1a3256da&amp;n=33&amp;h=215&amp;w=4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1125538"/>
            <a:ext cx="40481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663300"/>
                </a:solidFill>
              </a:rPr>
              <a:t>«Кто самый нужный для человека»</a:t>
            </a:r>
            <a:r>
              <a:rPr lang="ru-RU" smtClean="0"/>
              <a:t> 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229600" cy="1223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    </a:t>
            </a:r>
            <a:r>
              <a:rPr lang="ru-RU" sz="2000" b="1" smtClean="0">
                <a:solidFill>
                  <a:srgbClr val="663300"/>
                </a:solidFill>
              </a:rPr>
              <a:t>Собрались однажды домашние животные и начали  спор, кто из них самый нужный для человека. Давайте поможем  животным разрешить спор.</a:t>
            </a:r>
          </a:p>
        </p:txBody>
      </p:sp>
      <p:sp>
        <p:nvSpPr>
          <p:cNvPr id="18437" name="AutoShape 5" descr="42954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AutoShape 7" descr="4295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AutoShape 9" descr="4295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AutoShape 11" descr="4295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41" name="Picture 15" descr="b_2000002002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133600"/>
            <a:ext cx="78486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3300"/>
                </a:solidFill>
                <a:latin typeface="Times New Roman" pitchFamily="18" charset="0"/>
              </a:rPr>
              <a:t>Собака  сказала – Я самая нужная, потому что ….</a:t>
            </a:r>
            <a:br>
              <a:rPr lang="ru-RU" sz="2400" b="1" smtClean="0">
                <a:solidFill>
                  <a:srgbClr val="663300"/>
                </a:solidFill>
                <a:latin typeface="Times New Roman" pitchFamily="18" charset="0"/>
              </a:rPr>
            </a:br>
            <a:endParaRPr lang="ru-RU" sz="2400" b="1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19460" name="Picture 5" descr="german-shephe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060575"/>
            <a:ext cx="3455987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EAB7E10ED11C71AEF873750E7A1AA4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25538"/>
            <a:ext cx="34559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0_869ee_6216ca83_or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3789363"/>
            <a:ext cx="4086225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3300"/>
                </a:solidFill>
                <a:latin typeface="Times New Roman" pitchFamily="18" charset="0"/>
              </a:rPr>
              <a:t>Кошка не  согласилась, я самая нужная, потому что……</a:t>
            </a:r>
            <a:br>
              <a:rPr lang="ru-RU" sz="2400" b="1" smtClean="0">
                <a:solidFill>
                  <a:srgbClr val="663300"/>
                </a:solidFill>
                <a:latin typeface="Times New Roman" pitchFamily="18" charset="0"/>
              </a:rPr>
            </a:br>
            <a:endParaRPr lang="ru-RU" sz="2400" b="1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pic>
        <p:nvPicPr>
          <p:cNvPr id="20484" name="Picture 5" descr="B9318265810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989138"/>
            <a:ext cx="417512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mouse-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1628775"/>
            <a:ext cx="21590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" descr="29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6449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33375"/>
            <a:ext cx="7773987" cy="32670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663300"/>
                </a:solidFill>
              </a:rPr>
              <a:t>Кто поёт, закрывши рот?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Рот откроет — не поёт.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Ходит поступью неслышной,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Не боится темноты.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И хотя он в шубе пышной,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Любит греться у плиты.</a:t>
            </a:r>
            <a:r>
              <a:rPr lang="ru-RU" sz="2800" b="1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3" name="Picture 5" descr="i?id=fccac8b0b1b85d9005cf3f9c4ec05ff7&amp;n=33&amp;h=215&amp;w=3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3284538"/>
            <a:ext cx="48974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3300"/>
                </a:solidFill>
                <a:latin typeface="Times New Roman" pitchFamily="18" charset="0"/>
              </a:rPr>
              <a:t>Корова промычала, я самая нужная, потому что……</a:t>
            </a:r>
            <a:br>
              <a:rPr lang="ru-RU" sz="2400" b="1" smtClean="0">
                <a:solidFill>
                  <a:srgbClr val="663300"/>
                </a:solidFill>
                <a:latin typeface="Times New Roman" pitchFamily="18" charset="0"/>
              </a:rPr>
            </a:br>
            <a:endParaRPr lang="ru-RU" sz="2400" b="1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32138" y="2133600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9" name="Picture 5" descr="Peeking-C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84313"/>
            <a:ext cx="36861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 descr="lefanu-dairy_264702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313"/>
            <a:ext cx="42481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3300"/>
                </a:solidFill>
                <a:latin typeface="Times New Roman" pitchFamily="18" charset="0"/>
              </a:rPr>
              <a:t>Овца возмутилась, я самая  нужная, потому ……..</a:t>
            </a:r>
            <a:br>
              <a:rPr lang="ru-RU" sz="2400" b="1" smtClean="0">
                <a:solidFill>
                  <a:srgbClr val="663300"/>
                </a:solidFill>
                <a:latin typeface="Times New Roman" pitchFamily="18" charset="0"/>
              </a:rPr>
            </a:br>
            <a:endParaRPr lang="ru-RU" sz="2400" b="1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700213"/>
            <a:ext cx="38512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 descr="izdeliya_iz_shersti_ovc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492375"/>
            <a:ext cx="3960812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3300"/>
                </a:solidFill>
                <a:latin typeface="Times New Roman" pitchFamily="18" charset="0"/>
              </a:rPr>
              <a:t>Лошадь  заржала, я  самая нужная, потому что……</a:t>
            </a:r>
            <a:br>
              <a:rPr lang="ru-RU" sz="2400" b="1" smtClean="0">
                <a:solidFill>
                  <a:srgbClr val="663300"/>
                </a:solidFill>
                <a:latin typeface="Times New Roman" pitchFamily="18" charset="0"/>
              </a:rPr>
            </a:br>
            <a:endParaRPr lang="ru-RU" sz="2400" b="1" smtClean="0">
              <a:solidFill>
                <a:srgbClr val="663300"/>
              </a:solidFill>
              <a:latin typeface="Times New Roman" pitchFamily="18" charset="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7" name="Picture 5" descr="2093563_loshad-kartinki-na-belom-f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00213"/>
            <a:ext cx="3887787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9" descr="7824987800f056354b987c8e07aff0e5d6954aaf72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26841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1" descr="4443382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4149725"/>
            <a:ext cx="316865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663300"/>
                </a:solidFill>
              </a:rPr>
              <a:t>В это время вышла  хозяйка и сказала: «Вы мне все нужны, все приносите пользу.»  С тех пор животные живут дружно.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5" descr="soroka-vorona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663300"/>
                </a:solidFill>
              </a:rPr>
              <a:t>Игра «Кто лишний?»</a:t>
            </a:r>
            <a:r>
              <a:rPr lang="ru-RU" sz="2800" smtClean="0"/>
              <a:t>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5" name="Picture 5" descr="p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38893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 descr="2ffe1016af764179b04b5d17785e3d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1125538"/>
            <a:ext cx="37465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9" descr="Foto-62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429000"/>
            <a:ext cx="396081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1" descr="i?id=06a75de85b88d7ff09594f280ac6e2d6&amp;n=33&amp;h=215&amp;w=3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5850" y="3716338"/>
            <a:ext cx="37814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8" name="Picture 5" descr="Oa5yT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35988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1405156374_mz1fbcxlsnkirz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500438"/>
            <a:ext cx="361791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7120006-Rove-goat-Kid-1-month-old-standing-in-front-of-white-background-Stock-Pho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60350"/>
            <a:ext cx="287972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1" descr="image007_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3644900"/>
            <a:ext cx="4381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2800" b="1" smtClean="0">
                <a:solidFill>
                  <a:srgbClr val="663300"/>
                </a:solidFill>
              </a:rPr>
              <a:t>С бородою, а не старик,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С рогами, а не бык,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Доят, а не корова,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С пухом, а не птица,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Лыко дерёт,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А лаптей не плетёт.</a:t>
            </a:r>
            <a:r>
              <a:rPr lang="ru-RU" sz="2800" b="1" smtClean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3077" name="Picture 5" descr="koza-kartinki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997200"/>
            <a:ext cx="41767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2800" b="1" smtClean="0">
                <a:solidFill>
                  <a:srgbClr val="663300"/>
                </a:solidFill>
              </a:rPr>
              <a:t>Сама пёстрая,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Ест зелёное,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Даёт белое.</a:t>
            </a:r>
            <a:r>
              <a:rPr lang="ru-RU" sz="2800" b="1" smtClean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4101" name="Picture 5" descr="1934952067cef861daa81a28c55682ed6f2c6e53ed_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916113"/>
            <a:ext cx="5138737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2800" b="1" smtClean="0">
                <a:solidFill>
                  <a:srgbClr val="663300"/>
                </a:solidFill>
              </a:rPr>
              <a:t>Чемпионка в быстром беге,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Я порой вожу телеги.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Дядя конюх мне принес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Воду, сено и овес.</a:t>
            </a:r>
            <a:r>
              <a:rPr lang="ru-RU" sz="2800" b="1" smtClean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5125" name="Picture 5" descr="cut-out-horse-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565400"/>
            <a:ext cx="5040313" cy="381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99"/>
                </a:solidFill>
              </a:rPr>
              <a:t/>
            </a:r>
            <a:br>
              <a:rPr lang="ru-RU" sz="2800" b="1" smtClean="0">
                <a:solidFill>
                  <a:srgbClr val="000099"/>
                </a:solidFill>
              </a:rPr>
            </a:br>
            <a:r>
              <a:rPr lang="ru-RU" sz="2800" b="1" smtClean="0">
                <a:solidFill>
                  <a:srgbClr val="000099"/>
                </a:solidFill>
              </a:rPr>
              <a:t/>
            </a:r>
            <a:br>
              <a:rPr lang="ru-RU" sz="2800" b="1" smtClean="0">
                <a:solidFill>
                  <a:srgbClr val="000099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Человеку верный друг,</a:t>
            </a:r>
            <a:r>
              <a:rPr lang="ru-RU" sz="4000" smtClean="0">
                <a:solidFill>
                  <a:srgbClr val="663300"/>
                </a:solidFill>
              </a:rPr>
              <a:t/>
            </a:r>
            <a:br>
              <a:rPr lang="ru-RU" sz="4000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Чутко слышу каждый звук.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У меня отличный нюх,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Зоркий глаз и острый слух.</a:t>
            </a:r>
            <a:r>
              <a:rPr lang="ru-RU" sz="2800" b="1" smtClean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6149" name="Picture 5" descr="shutterstock_589728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420938"/>
            <a:ext cx="56880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0099"/>
                </a:solidFill>
              </a:rPr>
              <a:t/>
            </a:r>
            <a:br>
              <a:rPr lang="ru-RU" sz="2800" b="1" smtClean="0">
                <a:solidFill>
                  <a:srgbClr val="000099"/>
                </a:solidFill>
              </a:rPr>
            </a:br>
            <a:r>
              <a:rPr lang="ru-RU" sz="2800" b="1" smtClean="0">
                <a:solidFill>
                  <a:srgbClr val="000099"/>
                </a:solidFill>
              </a:rPr>
              <a:t/>
            </a:r>
            <a:br>
              <a:rPr lang="ru-RU" sz="2800" b="1" smtClean="0">
                <a:solidFill>
                  <a:srgbClr val="000099"/>
                </a:solidFill>
              </a:rPr>
            </a:br>
            <a:r>
              <a:rPr lang="ru-RU" sz="2800" b="1" smtClean="0">
                <a:solidFill>
                  <a:srgbClr val="000099"/>
                </a:solidFill>
              </a:rPr>
              <a:t/>
            </a:r>
            <a:br>
              <a:rPr lang="ru-RU" sz="2800" b="1" smtClean="0">
                <a:solidFill>
                  <a:srgbClr val="000099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Комочек пуха,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Длинное ухо, 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Прыгает ловко, 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Любит морковку.</a:t>
            </a:r>
          </a:p>
        </p:txBody>
      </p:sp>
      <p:pic>
        <p:nvPicPr>
          <p:cNvPr id="7173" name="Picture 5" descr="67461701_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492375"/>
            <a:ext cx="4319587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2800" b="1" smtClean="0">
                <a:solidFill>
                  <a:srgbClr val="663300"/>
                </a:solidFill>
              </a:rPr>
              <a:t>Кто таков:</a:t>
            </a:r>
            <a:br>
              <a:rPr lang="ru-RU" sz="2800" b="1" smtClean="0">
                <a:solidFill>
                  <a:srgbClr val="663300"/>
                </a:solidFill>
              </a:rPr>
            </a:br>
            <a:r>
              <a:rPr lang="ru-RU" sz="2800" b="1" smtClean="0">
                <a:solidFill>
                  <a:srgbClr val="663300"/>
                </a:solidFill>
              </a:rPr>
              <a:t>Под шубой плов?</a:t>
            </a:r>
            <a:r>
              <a:rPr lang="ru-RU" sz="2800" b="1" smtClean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8201" name="Picture 9" descr="7121034-Arles-Merino-sheep-ram-3-years-old-standing-in-front-of-white--Stock-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844675"/>
            <a:ext cx="5184775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https://krot.info/uploads/posts/2020-01/1579552536_38-p-detskie-foni-s-prirodoi-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663300"/>
                </a:solidFill>
                <a:latin typeface="Times New Roman" pitchFamily="18" charset="0"/>
              </a:rPr>
              <a:t>Игра «Один - много»</a:t>
            </a:r>
            <a:r>
              <a:rPr lang="ru-RU" sz="4000" smtClean="0"/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</a:t>
            </a:r>
            <a:r>
              <a:rPr lang="ru-RU" sz="2000" b="1" smtClean="0">
                <a:solidFill>
                  <a:srgbClr val="663300"/>
                </a:solidFill>
              </a:rPr>
              <a:t>У дедушки и бабушки - по одному домашнему животному, 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663300"/>
                </a:solidFill>
              </a:rPr>
              <a:t>                                     а в деревне их много. </a:t>
            </a:r>
          </a:p>
        </p:txBody>
      </p:sp>
      <p:pic>
        <p:nvPicPr>
          <p:cNvPr id="10245" name="Picture 5" descr="img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133600"/>
            <a:ext cx="5903912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198</Words>
  <Application>Microsoft Office PowerPoint</Application>
  <PresentationFormat>Экран (4:3)</PresentationFormat>
  <Paragraphs>49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Monotype Corsiva</vt:lpstr>
      <vt:lpstr>Times New Roman</vt:lpstr>
      <vt:lpstr>Оформление по умолчанию</vt:lpstr>
      <vt:lpstr>Слайд 1</vt:lpstr>
      <vt:lpstr>Кто поёт, закрывши рот? Рот откроет — не поёт. Ходит поступью неслышной, Не боится темноты. И хотя он в шубе пышной, Любит греться у плиты. </vt:lpstr>
      <vt:lpstr>   С бородою, а не старик, С рогами, а не бык, Доят, а не корова, С пухом, а не птица, Лыко дерёт, А лаптей не плетёт. </vt:lpstr>
      <vt:lpstr> Сама пёстрая, Ест зелёное, Даёт белое. </vt:lpstr>
      <vt:lpstr>  Чемпионка в быстром беге, Я порой вожу телеги. Дядя конюх мне принес Воду, сено и овес. </vt:lpstr>
      <vt:lpstr>  Человеку верный друг, Чутко слышу каждый звук. У меня отличный нюх, Зоркий глаз и острый слух. </vt:lpstr>
      <vt:lpstr>   Комочек пуха, Длинное ухо,  Прыгает ловко,  Любит морковку.</vt:lpstr>
      <vt:lpstr> Кто таков: Под шубой плов? </vt:lpstr>
      <vt:lpstr>Игра «Один - много» </vt:lpstr>
      <vt:lpstr>У бабушки есть корова</vt:lpstr>
      <vt:lpstr>У дедушки есть лошадь</vt:lpstr>
      <vt:lpstr>У бабушки есть коза</vt:lpstr>
      <vt:lpstr>У дедушки есть овца</vt:lpstr>
      <vt:lpstr>У бабушки есть собака</vt:lpstr>
      <vt:lpstr>У дедушки есть кошка</vt:lpstr>
      <vt:lpstr>У бабушки есть свинья</vt:lpstr>
      <vt:lpstr>«Кто самый нужный для человека» </vt:lpstr>
      <vt:lpstr>Собака  сказала – Я самая нужная, потому что …. </vt:lpstr>
      <vt:lpstr>Кошка не  согласилась, я самая нужная, потому что…… </vt:lpstr>
      <vt:lpstr>Корова промычала, я самая нужная, потому что…… </vt:lpstr>
      <vt:lpstr>Овца возмутилась, я самая  нужная, потому …….. </vt:lpstr>
      <vt:lpstr>Лошадь  заржала, я  самая нужная, потому что…… </vt:lpstr>
      <vt:lpstr>В это время вышла  хозяйка и сказала: «Вы мне все нужны, все приносите пользу.»  С тех пор животные живут дружно.</vt:lpstr>
      <vt:lpstr>Игра «Кто лишний?» 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поёт, закрывши рот? Рот откроет — не поёт. Ходит поступью неслышной, Не боится темноты. И хотя он в шубе пышной, Любит греться у плиты. (Кот)</dc:title>
  <dc:creator>1</dc:creator>
  <cp:lastModifiedBy>Евгений Журинский</cp:lastModifiedBy>
  <cp:revision>12</cp:revision>
  <dcterms:created xsi:type="dcterms:W3CDTF">2017-01-04T08:34:42Z</dcterms:created>
  <dcterms:modified xsi:type="dcterms:W3CDTF">2020-04-27T06:16:15Z</dcterms:modified>
</cp:coreProperties>
</file>