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70" r:id="rId3"/>
    <p:sldId id="273" r:id="rId4"/>
    <p:sldId id="272" r:id="rId5"/>
    <p:sldId id="271" r:id="rId6"/>
    <p:sldId id="310" r:id="rId7"/>
    <p:sldId id="274" r:id="rId8"/>
    <p:sldId id="309" r:id="rId9"/>
    <p:sldId id="276" r:id="rId10"/>
    <p:sldId id="277" r:id="rId11"/>
    <p:sldId id="278" r:id="rId12"/>
    <p:sldId id="279" r:id="rId13"/>
    <p:sldId id="280" r:id="rId14"/>
    <p:sldId id="281" r:id="rId15"/>
    <p:sldId id="284" r:id="rId16"/>
    <p:sldId id="306" r:id="rId17"/>
    <p:sldId id="285" r:id="rId18"/>
    <p:sldId id="286" r:id="rId19"/>
    <p:sldId id="288" r:id="rId20"/>
    <p:sldId id="287" r:id="rId21"/>
    <p:sldId id="289" r:id="rId22"/>
    <p:sldId id="291" r:id="rId23"/>
    <p:sldId id="292" r:id="rId24"/>
    <p:sldId id="308" r:id="rId25"/>
    <p:sldId id="293" r:id="rId26"/>
    <p:sldId id="294" r:id="rId27"/>
    <p:sldId id="295" r:id="rId28"/>
    <p:sldId id="297" r:id="rId29"/>
    <p:sldId id="298" r:id="rId30"/>
    <p:sldId id="299" r:id="rId31"/>
    <p:sldId id="301" r:id="rId32"/>
    <p:sldId id="300" r:id="rId33"/>
    <p:sldId id="302" r:id="rId34"/>
    <p:sldId id="304" r:id="rId35"/>
    <p:sldId id="305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267E"/>
    <a:srgbClr val="512373"/>
    <a:srgbClr val="5A2781"/>
    <a:srgbClr val="441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7DBA3-9311-705B-7D45-B735E4517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077889-667B-2D92-6E6A-C28848319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C7B43D-472C-0805-28D0-DAAA9A59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3F0C-8D11-4133-8F2C-2147F7935284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CE345F-385D-57F9-F237-DC649496C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6AB636-3449-A86D-B01A-77E5963CB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F74D-9775-42EC-9997-05F4BA5B2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22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EB129-8E7F-9BD4-6DF4-02B76E15F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7A3909-9BE5-7F4F-628D-D415436BE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E46272-E685-FBE9-0952-C55B5403C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3F0C-8D11-4133-8F2C-2147F7935284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0499BF-06DD-00DF-3651-C624D545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258953-BBDD-4727-AB4F-1748101F8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F74D-9775-42EC-9997-05F4BA5B2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006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B5CA00-ECCB-BFAD-E2FA-9EEC28F3D4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53B1AE-17DC-167D-5F7B-063A64936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219D99-7D9A-DD97-D678-3CA01A97B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3F0C-8D11-4133-8F2C-2147F7935284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0F19BA-AD5D-E27D-FCC3-E2481A878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003F6-4988-7EB8-8FD1-84DE1B233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F74D-9775-42EC-9997-05F4BA5B2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13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425DF-9474-7C21-20A3-389754DC5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9B5C00-3C5D-8C0F-5AAA-DDF40B40A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E469D2-41A0-F17F-97BA-EF2552B1E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3F0C-8D11-4133-8F2C-2147F7935284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427890-86CF-0221-5149-9BDAEA83E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5F145A-692D-339A-842E-6C1290342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F74D-9775-42EC-9997-05F4BA5B2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314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67C90-EA11-7A1E-6278-8BAED1C6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03C1A-61E7-93D8-4815-3FD569F10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9CA310-9340-EBDE-7253-1321B7076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3F0C-8D11-4133-8F2C-2147F7935284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31B625-B002-5845-F0D5-33FF6116F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4E9D35-26BB-0403-FAC0-903F08BC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F74D-9775-42EC-9997-05F4BA5B2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8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B3848-2141-3ACC-5313-C40EB1695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67B62C-6972-A178-4C8D-BCB40BF4F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656DAE-7F35-020E-345A-B94708E79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C68AB6-17AD-BA9C-08E0-FBD411F3C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3F0C-8D11-4133-8F2C-2147F7935284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2E4026-EA64-C8AF-6A9B-56792724C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AFC63F-BE74-4F31-0AB4-3BB10E43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F74D-9775-42EC-9997-05F4BA5B2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944AC-2D70-16A1-A455-DBDB6C64E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907E4B-D53A-3A56-7C47-750C52C39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586993-4FFE-BA76-FEDE-D1B640100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C4F3E8F-6F5C-12C7-A28F-03296B7E55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A420CA-AFC3-8BB5-E1FE-EB45BEFEC5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9D74BE-8D5A-1ECD-AF31-F6E5E619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3F0C-8D11-4133-8F2C-2147F7935284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27349CB-0689-6A08-A1C8-113DBBD0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47898D-2AB5-1670-2243-420B9859E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F74D-9775-42EC-9997-05F4BA5B2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564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CB64F-BC37-8B71-A0AD-63FCC2C5F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DB9760-DDCA-B352-DC06-BAEE551AB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3F0C-8D11-4133-8F2C-2147F7935284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DCAB1A2-84A0-3F81-AD60-34AF9011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8C05C6-3F60-562E-0430-9903961E4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F74D-9775-42EC-9997-05F4BA5B2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30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130BBE-BB7E-92B9-EB61-2DE3B4B7A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3F0C-8D11-4133-8F2C-2147F7935284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3B614BE-2C14-B753-E80D-37F77153D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D72509-EBC9-2702-3C17-3E375E1C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F74D-9775-42EC-9997-05F4BA5B2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82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BAFDB-0046-F13F-1F08-8838788E9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1E7967-6B47-D81C-8B68-C281527F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B995EB-4C4A-4CB0-2E9A-89894CB46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5AA73F-EE1B-9722-081B-F00E3471F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3F0C-8D11-4133-8F2C-2147F7935284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50816-DAAE-240B-1801-49E0CC50A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E07F47-3DB4-03AA-8440-EBFBBF25D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F74D-9775-42EC-9997-05F4BA5B2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135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0D6AF-C448-F8C0-32A6-A344A1F24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113F5D8-3027-B585-87E3-65979FCF59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DFA32F-D6D2-ACBF-2705-D2BE3305C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985368-FF38-C15B-4AA1-D23FBFD4D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3F0C-8D11-4133-8F2C-2147F7935284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3B9F85-9E11-0BA0-C689-0F8D07CCA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0C9567-0F7B-4332-0D4E-2769A78C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F74D-9775-42EC-9997-05F4BA5B2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73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57053-29F2-84BC-AEA7-A796E3E5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FAAC22-1C3E-0ABE-082F-77184F294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B55DBB-C970-133B-5F73-6BB2F7BB0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23F0C-8D11-4133-8F2C-2147F7935284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2A8315-4727-F5F5-2B5E-1584399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65C7D2-F93B-3895-F97E-A52DD2B10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6F74D-9775-42EC-9997-05F4BA5B2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33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officeapps.live.com/op/view.aspx?src=https%3A%2F%2Fupload2.schoolrm.ru%2Fiblock%2F9ce%2F9ce4a3043bc9675ef96bf51dca056c18%2FInnovatsionnyy-pedagogicheskiy-opyt-Akhmetova-A.SH..doc&amp;wdOrigin=BROWSELINK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officeapps.live.com/op/view.aspx?src=https%3A%2F%2Fupload2.schoolrm.ru%2Fiblock%2F647%2F6479609685c194de5bd81452d1dfbeb8%2F2019-proekt.doc&amp;wdOrigin=BROWSELINK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93F65-1F5C-2D74-4454-58997323B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16FC6-41EB-5CA7-00C9-434222BD2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C132E7-2D08-DCD7-17A6-849FED869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 descr="C:\Users\Admin\Desktop\с телефона последнее 25.06.2018\20180612_141547 - копия.jpg">
            <a:extLst>
              <a:ext uri="{FF2B5EF4-FFF2-40B4-BE49-F238E27FC236}">
                <a16:creationId xmlns:a16="http://schemas.microsoft.com/office/drawing/2014/main" id="{3B294901-D152-D585-401C-53493744C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88" y="2244724"/>
            <a:ext cx="3173412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5DB56340-92A1-543A-02C8-A8D30ACE5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45" y="2419359"/>
            <a:ext cx="742481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effectLst/>
                <a:latin typeface="Times New Roman" panose="02020603050405020304" pitchFamily="18" charset="0"/>
              </a:rPr>
              <a:t>Дата рождения: </a:t>
            </a:r>
            <a:r>
              <a:rPr lang="en-US" altLang="ru-RU" sz="1800" b="0" dirty="0">
                <a:effectLst/>
                <a:latin typeface="Times New Roman" panose="02020603050405020304" pitchFamily="18" charset="0"/>
              </a:rPr>
              <a:t>29</a:t>
            </a:r>
            <a:r>
              <a:rPr lang="ru-RU" altLang="ru-RU" sz="1800" b="0" dirty="0">
                <a:effectLst/>
                <a:latin typeface="Times New Roman" panose="02020603050405020304" pitchFamily="18" charset="0"/>
              </a:rPr>
              <a:t>.</a:t>
            </a:r>
            <a:r>
              <a:rPr lang="en-US" altLang="ru-RU" sz="1800" b="0" dirty="0">
                <a:effectLst/>
                <a:latin typeface="Times New Roman" panose="02020603050405020304" pitchFamily="18" charset="0"/>
              </a:rPr>
              <a:t>04</a:t>
            </a:r>
            <a:r>
              <a:rPr lang="ru-RU" altLang="ru-RU" sz="1800" b="0" dirty="0">
                <a:effectLst/>
                <a:latin typeface="Times New Roman" panose="02020603050405020304" pitchFamily="18" charset="0"/>
              </a:rPr>
              <a:t>.</a:t>
            </a:r>
            <a:r>
              <a:rPr lang="en-US" altLang="ru-RU" sz="1800" b="0" dirty="0">
                <a:effectLst/>
                <a:latin typeface="Times New Roman" panose="02020603050405020304" pitchFamily="18" charset="0"/>
              </a:rPr>
              <a:t>1991</a:t>
            </a:r>
            <a:endParaRPr lang="ru-RU" altLang="ru-RU" sz="1800" b="0" dirty="0">
              <a:effectLst/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effectLst/>
                <a:latin typeface="Times New Roman" panose="02020603050405020304" pitchFamily="18" charset="0"/>
              </a:rPr>
              <a:t>Профессиональное образование: </a:t>
            </a:r>
            <a:r>
              <a:rPr lang="ru-RU" altLang="ru-RU" sz="1800" b="0" dirty="0">
                <a:effectLst/>
                <a:latin typeface="Times New Roman" panose="02020603050405020304" pitchFamily="18" charset="0"/>
              </a:rPr>
              <a:t>Федеральное государственное</a:t>
            </a:r>
            <a:r>
              <a:rPr lang="en-US" altLang="ru-RU" sz="1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ru-RU" altLang="ru-RU" sz="1800" b="0" dirty="0">
                <a:effectLst/>
                <a:latin typeface="Times New Roman" panose="02020603050405020304" pitchFamily="18" charset="0"/>
              </a:rPr>
              <a:t>бюджетное образовательное учреждение высшего профессионального образования «Мордовский государственный педагогический институт имени М.Е. Евсевьева»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Квалификация по диплому: </a:t>
            </a:r>
            <a:r>
              <a:rPr lang="ru-RU" altLang="ru-RU" sz="1800" b="0" dirty="0">
                <a:effectLst/>
                <a:latin typeface="Times New Roman" panose="02020603050405020304" pitchFamily="18" charset="0"/>
              </a:rPr>
              <a:t>учитель английского языка и учитель немецкого языка по специальности «Иностранный язык (английский)» дополнительной специальностью «Иностранный язык (немецкий)»</a:t>
            </a:r>
            <a:endParaRPr lang="ru-RU" altLang="ru-RU" sz="1800" b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effectLst/>
                <a:latin typeface="Times New Roman" panose="02020603050405020304" pitchFamily="18" charset="0"/>
              </a:rPr>
              <a:t>Диплом:</a:t>
            </a:r>
            <a:r>
              <a:rPr lang="ru-RU" alt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altLang="ru-RU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 отличием ОКА № 97847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effectLst/>
                <a:latin typeface="Times New Roman" panose="02020603050405020304" pitchFamily="18" charset="0"/>
              </a:rPr>
              <a:t>Дата выдачи:</a:t>
            </a:r>
            <a:r>
              <a:rPr lang="ru-RU" alt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altLang="ru-RU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29 июня 2013 года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effectLst/>
                <a:latin typeface="Times New Roman" panose="02020603050405020304" pitchFamily="18" charset="0"/>
              </a:rPr>
              <a:t>Общий трудовой стаж: </a:t>
            </a:r>
            <a:r>
              <a:rPr lang="ru-RU" altLang="ru-RU" sz="1800" dirty="0">
                <a:latin typeface="Times New Roman" panose="02020603050405020304" pitchFamily="18" charset="0"/>
              </a:rPr>
              <a:t>11</a:t>
            </a:r>
            <a:endParaRPr lang="ru-RU" altLang="ru-RU" sz="1800" dirty="0">
              <a:effectLst/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effectLst/>
                <a:latin typeface="Times New Roman" panose="02020603050405020304" pitchFamily="18" charset="0"/>
              </a:rPr>
              <a:t>Стаж педагогической работы (по специальности): </a:t>
            </a:r>
            <a:r>
              <a:rPr lang="ru-RU" altLang="ru-RU" sz="1800" dirty="0">
                <a:latin typeface="Times New Roman" panose="02020603050405020304" pitchFamily="18" charset="0"/>
              </a:rPr>
              <a:t>6</a:t>
            </a:r>
            <a:endParaRPr lang="ru-RU" altLang="ru-RU" sz="1800" dirty="0">
              <a:effectLst/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effectLst/>
                <a:latin typeface="Times New Roman" panose="02020603050405020304" pitchFamily="18" charset="0"/>
              </a:rPr>
              <a:t>Наличие квалификационной категории: </a:t>
            </a:r>
            <a:r>
              <a:rPr lang="ru-RU" altLang="ru-RU" sz="1800" dirty="0">
                <a:effectLst/>
                <a:latin typeface="Times New Roman" panose="02020603050405020304" pitchFamily="18" charset="0"/>
              </a:rPr>
              <a:t>первая</a:t>
            </a:r>
            <a:endParaRPr lang="ru-RU" altLang="ru-RU" sz="1800" b="0" dirty="0">
              <a:effectLst/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effectLst/>
                <a:latin typeface="Times New Roman" panose="02020603050405020304" pitchFamily="18" charset="0"/>
              </a:rPr>
              <a:t>Дата последней аттестации: </a:t>
            </a:r>
            <a:r>
              <a:rPr lang="ru-RU" altLang="ru-RU" sz="1800" dirty="0">
                <a:effectLst/>
                <a:latin typeface="Times New Roman" panose="02020603050405020304" pitchFamily="18" charset="0"/>
              </a:rPr>
              <a:t>22.05.2019</a:t>
            </a:r>
            <a:r>
              <a:rPr lang="en-US" altLang="ru-RU" sz="1800" dirty="0">
                <a:effectLst/>
                <a:latin typeface="Times New Roman" panose="02020603050405020304" pitchFamily="18" charset="0"/>
              </a:rPr>
              <a:t> </a:t>
            </a:r>
            <a:r>
              <a:rPr lang="ru-RU" altLang="ru-RU" sz="1800" dirty="0">
                <a:effectLst/>
                <a:latin typeface="Times New Roman" panose="02020603050405020304" pitchFamily="18" charset="0"/>
              </a:rPr>
              <a:t>приказ № 541</a:t>
            </a:r>
            <a:endParaRPr lang="ru-RU" altLang="ru-RU" sz="1600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5060DB-86CA-0460-35AF-15519D5118C9}"/>
              </a:ext>
            </a:extLst>
          </p:cNvPr>
          <p:cNvSpPr txBox="1"/>
          <p:nvPr/>
        </p:nvSpPr>
        <p:spPr>
          <a:xfrm>
            <a:off x="780288" y="218531"/>
            <a:ext cx="10369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5826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endParaRPr lang="ru-RU" sz="2400" dirty="0">
              <a:solidFill>
                <a:srgbClr val="58267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61EDCAF-732A-58ED-18B1-D648C356E58E}"/>
              </a:ext>
            </a:extLst>
          </p:cNvPr>
          <p:cNvSpPr/>
          <p:nvPr/>
        </p:nvSpPr>
        <p:spPr>
          <a:xfrm>
            <a:off x="524256" y="658376"/>
            <a:ext cx="10625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1"/>
              </a:spcBef>
            </a:pPr>
            <a:r>
              <a:rPr lang="ru-RU" sz="2400" b="1" dirty="0">
                <a:solidFill>
                  <a:srgbClr val="58267E"/>
                </a:solidFill>
                <a:latin typeface="Times New Roman" pitchFamily="18" charset="0"/>
                <a:cs typeface="Times New Roman" pitchFamily="18" charset="0"/>
              </a:rPr>
              <a:t>ПОРТФОЛИО   </a:t>
            </a:r>
          </a:p>
          <a:p>
            <a:pPr algn="ctr">
              <a:spcBef>
                <a:spcPts val="11"/>
              </a:spcBef>
            </a:pPr>
            <a:r>
              <a:rPr lang="ru-RU" sz="2400" b="1" dirty="0">
                <a:solidFill>
                  <a:srgbClr val="58267E"/>
                </a:solidFill>
                <a:latin typeface="Times New Roman" pitchFamily="18" charset="0"/>
                <a:cs typeface="Times New Roman" pitchFamily="18" charset="0"/>
              </a:rPr>
              <a:t>Ахметовой Альбины Шамильевны</a:t>
            </a:r>
            <a:endParaRPr lang="ru-RU" sz="2400" b="1" dirty="0">
              <a:solidFill>
                <a:srgbClr val="58267E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1"/>
              </a:spcBef>
            </a:pPr>
            <a:r>
              <a:rPr lang="ru-RU" sz="2400" b="1" dirty="0">
                <a:solidFill>
                  <a:srgbClr val="58267E"/>
                </a:solidFill>
                <a:effectLst/>
                <a:latin typeface="Times New Roman" pitchFamily="18" charset="0"/>
                <a:cs typeface="Times New Roman" pitchFamily="18" charset="0"/>
              </a:rPr>
              <a:t>Педагога дополнительного образования </a:t>
            </a:r>
          </a:p>
          <a:p>
            <a:pPr algn="ctr">
              <a:spcBef>
                <a:spcPts val="11"/>
              </a:spcBef>
            </a:pPr>
            <a:r>
              <a:rPr lang="ru-RU" sz="2400" b="1" dirty="0">
                <a:solidFill>
                  <a:srgbClr val="58267E"/>
                </a:solidFill>
                <a:effectLst/>
                <a:latin typeface="Times New Roman" pitchFamily="18" charset="0"/>
                <a:cs typeface="Times New Roman" pitchFamily="18" charset="0"/>
              </a:rPr>
              <a:t>МАДОУ «Центр развития ребёнка – детский сад № 17»</a:t>
            </a:r>
          </a:p>
        </p:txBody>
      </p:sp>
    </p:spTree>
    <p:extLst>
      <p:ext uri="{BB962C8B-B14F-4D97-AF65-F5344CB8AC3E}">
        <p14:creationId xmlns:p14="http://schemas.microsoft.com/office/powerpoint/2010/main" val="3243070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41E52-9A08-02AC-B5A1-2710E5CED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E21529-B09C-DC36-CF9D-BC443AE59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8D5107-7C0E-F275-552B-AA61343D0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FD972B-F4E0-B28C-F63B-F6CCE2F9D135}"/>
              </a:ext>
            </a:extLst>
          </p:cNvPr>
          <p:cNvSpPr txBox="1"/>
          <p:nvPr/>
        </p:nvSpPr>
        <p:spPr>
          <a:xfrm>
            <a:off x="3346226" y="260798"/>
            <a:ext cx="5265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5A27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в сети Интернет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1BD85D-C41B-622A-56A0-CEC039BAC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767" y="1011456"/>
            <a:ext cx="3952720" cy="558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66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72892-5E8B-0053-BA61-4DD132218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FF6CD-22AF-AF33-2646-B0C4E8370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4104122-5DAA-CBDC-7131-AD64D0201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DE5228-02D7-FF7E-48F6-E1555A687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54" y="949900"/>
            <a:ext cx="3927793" cy="56589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6D24FF-02FC-684C-F405-1865547A4764}"/>
              </a:ext>
            </a:extLst>
          </p:cNvPr>
          <p:cNvSpPr txBox="1"/>
          <p:nvPr/>
        </p:nvSpPr>
        <p:spPr>
          <a:xfrm>
            <a:off x="3743094" y="286906"/>
            <a:ext cx="4997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5A27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75186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56038-7BC5-EFAE-B53B-1A58FC70B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1CBDE-3A93-3BC4-C93E-51C041609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082E70F-3BD7-695E-1579-40A6725F4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1067D2-34E5-F4FC-F30B-A5CD46FD6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55" y="1027906"/>
            <a:ext cx="3938649" cy="55469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BA4F6E-E9BF-8D1B-9372-FD091734101A}"/>
              </a:ext>
            </a:extLst>
          </p:cNvPr>
          <p:cNvSpPr txBox="1"/>
          <p:nvPr/>
        </p:nvSpPr>
        <p:spPr>
          <a:xfrm>
            <a:off x="4504706" y="365125"/>
            <a:ext cx="3952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5A27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DC9667-DD6B-1B72-E5B7-835DB8510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84" y="1027906"/>
            <a:ext cx="3921761" cy="5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50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72169-8603-E9BA-ECEC-F0B84A69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9E7CB0-04D1-3CC3-EC93-2F1E1804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1EDC71-2E47-EC7B-7536-9E4241B01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784EC0-150A-45C8-D94C-3D6B92B603BF}"/>
              </a:ext>
            </a:extLst>
          </p:cNvPr>
          <p:cNvSpPr txBox="1"/>
          <p:nvPr/>
        </p:nvSpPr>
        <p:spPr>
          <a:xfrm>
            <a:off x="2185060" y="2475407"/>
            <a:ext cx="950025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</a:p>
        </p:txBody>
      </p:sp>
    </p:spTree>
    <p:extLst>
      <p:ext uri="{BB962C8B-B14F-4D97-AF65-F5344CB8AC3E}">
        <p14:creationId xmlns:p14="http://schemas.microsoft.com/office/powerpoint/2010/main" val="1100914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11399-1914-3D84-0D9E-3385AE5B2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843EEA-D1D3-7539-9562-DC2533837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952104-2705-57CD-344C-3C4C75F23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9535D7-2CDB-7DB4-6D01-C4AB776E2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68" y="1016630"/>
            <a:ext cx="3864829" cy="54762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FFE084-8014-DBBF-C54B-D5C951CA6615}"/>
              </a:ext>
            </a:extLst>
          </p:cNvPr>
          <p:cNvSpPr txBox="1"/>
          <p:nvPr/>
        </p:nvSpPr>
        <p:spPr>
          <a:xfrm>
            <a:off x="4283158" y="310848"/>
            <a:ext cx="3851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5A27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сети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2571093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18B24-3A92-3754-F73D-970ABD1E7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8A261B-E745-0FC1-7F6B-BDE9B8EB7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33A4B09-A9C6-BA44-2CF7-E45C7F7E5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D829BC-9EEC-6B62-6570-5C76FAD8582F}"/>
              </a:ext>
            </a:extLst>
          </p:cNvPr>
          <p:cNvSpPr txBox="1"/>
          <p:nvPr/>
        </p:nvSpPr>
        <p:spPr>
          <a:xfrm>
            <a:off x="1601189" y="516117"/>
            <a:ext cx="8989621" cy="5521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</p:spTree>
    <p:extLst>
      <p:ext uri="{BB962C8B-B14F-4D97-AF65-F5344CB8AC3E}">
        <p14:creationId xmlns:p14="http://schemas.microsoft.com/office/powerpoint/2010/main" val="3243055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6A59A-CC18-8E10-AB80-7820D4BFE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297E55-A21A-E364-2127-AE14FB68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297299B-9E94-A767-F686-B5223823B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F2F371-86F4-D512-7D2A-9A8ACCD4D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4" y="490630"/>
            <a:ext cx="4219004" cy="59673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4CC8DA-CEC1-CC12-872C-FC605562B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12" y="525524"/>
            <a:ext cx="4219004" cy="596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52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15389-DE87-A495-C95B-0CF6D4494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E4F848-1309-2BCB-A957-8592044D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EF35EE7-A381-FF25-19E4-0BD5EF0ED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EC3E83-3301-3915-39AE-F94CE7B25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246" y="1113623"/>
            <a:ext cx="3797932" cy="53717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F8E90A-3E49-D08B-6339-346742DB5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36" y="1121088"/>
            <a:ext cx="3797932" cy="53717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900453-E931-CB28-816B-F279E87F3EC4}"/>
              </a:ext>
            </a:extLst>
          </p:cNvPr>
          <p:cNvSpPr txBox="1"/>
          <p:nvPr/>
        </p:nvSpPr>
        <p:spPr>
          <a:xfrm>
            <a:off x="2335605" y="225278"/>
            <a:ext cx="6533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5A27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3410688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5AB5E-7B52-BF66-EF71-E39C73C2A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E2295-4829-D626-FB21-33B946FE3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063DA6-C5EE-7A98-BB7B-63FABACBC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B47DD0-C8A0-120F-4010-418846AF6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51" y="365125"/>
            <a:ext cx="4332408" cy="61277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1AB7DB-249D-94A1-843C-36532B10D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10" y="365125"/>
            <a:ext cx="4332408" cy="612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81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AF24C-7109-7D6F-B07E-F829F6FBA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5C152E-F3C7-CA8D-A914-F1F0681A2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422E5B4-0F2E-B781-1463-0F60257ED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E44E92-F30D-94F9-CCC3-BE121EE29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60" y="899837"/>
            <a:ext cx="4019680" cy="56945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7B910B-590A-F5F9-51B2-CF5F1C8F8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06157"/>
            <a:ext cx="4019680" cy="5688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6EE946-C396-FDFF-3D0D-D5FFDD2165E8}"/>
              </a:ext>
            </a:extLst>
          </p:cNvPr>
          <p:cNvSpPr txBox="1"/>
          <p:nvPr/>
        </p:nvSpPr>
        <p:spPr>
          <a:xfrm>
            <a:off x="3667958" y="263617"/>
            <a:ext cx="4437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5A27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8873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3F085-40E0-6790-7009-82124CB15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A3925-101E-75A3-8126-079F2A93E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0209311-F1C4-DD1C-32F0-DCEE8F275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D06B9F-8EDB-0C3E-8289-BD88C4486436}"/>
              </a:ext>
            </a:extLst>
          </p:cNvPr>
          <p:cNvSpPr txBox="1"/>
          <p:nvPr/>
        </p:nvSpPr>
        <p:spPr>
          <a:xfrm>
            <a:off x="1405246" y="1323500"/>
            <a:ext cx="938150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0" b="1" i="1" u="sng" dirty="0">
                <a:solidFill>
                  <a:srgbClr val="582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образовательных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409269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4A65B-B8F0-1C83-36C2-BDA7A8BB5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20C1DA-72FE-E962-81AA-DF07D86F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6017C29-690A-9423-3045-C01ED95D1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B32A76-3937-35A6-BE89-0D6F26A02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86" y="973716"/>
            <a:ext cx="3656414" cy="52113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58D0F0-2523-5649-1007-951521AAD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834" y="973716"/>
            <a:ext cx="3794318" cy="52345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3F8B474-0DA4-A155-C733-6705D3BF0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87" y="949306"/>
            <a:ext cx="3706590" cy="52357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93C8D8-EA9B-0803-AE92-1A7BF4831327}"/>
              </a:ext>
            </a:extLst>
          </p:cNvPr>
          <p:cNvSpPr txBox="1"/>
          <p:nvPr/>
        </p:nvSpPr>
        <p:spPr>
          <a:xfrm>
            <a:off x="3796169" y="261595"/>
            <a:ext cx="4317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5A27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58711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2BCAC-7787-C054-C73B-6B29CCE68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75C54-5A81-0E9E-B78F-2067F2EB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8A9CC81-6096-64E5-E3B6-CE882DD55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9C4071-A0EA-F249-2AEE-533E1CF0016B}"/>
              </a:ext>
            </a:extLst>
          </p:cNvPr>
          <p:cNvSpPr txBox="1"/>
          <p:nvPr/>
        </p:nvSpPr>
        <p:spPr>
          <a:xfrm>
            <a:off x="2912423" y="1439915"/>
            <a:ext cx="618110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i="1" u="sng" dirty="0">
                <a:solidFill>
                  <a:srgbClr val="7030A0"/>
                </a:solidFill>
              </a:rPr>
              <a:t>Проведение мастер-классов, открытых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863847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429AC-51E5-91FD-AA6F-915B60521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FE0BD-B137-8B87-1558-690882A1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B767DD3-8119-D3BB-A80B-74F42F4EB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B44C21-8A6C-A305-477E-42E81B440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55178"/>
            <a:ext cx="4437412" cy="62762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91E553-DF85-30D4-7D5F-9B4F72CFF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2" y="365124"/>
            <a:ext cx="4437412" cy="627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94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384D1-EBEC-07C4-D913-AAEDDB838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E0BE6-83CF-B43C-410B-B04F5DBB7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CE962D-A590-F273-3638-8E834D3F9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76316E-F6B8-02C7-1814-FEA0CCEDE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977" y="1027906"/>
            <a:ext cx="4025735" cy="56386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502801-10BC-5E2A-ABEF-B43AE287F493}"/>
              </a:ext>
            </a:extLst>
          </p:cNvPr>
          <p:cNvSpPr txBox="1"/>
          <p:nvPr/>
        </p:nvSpPr>
        <p:spPr>
          <a:xfrm>
            <a:off x="3629915" y="352231"/>
            <a:ext cx="4437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5A27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34648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BEE37-E2A5-F12E-C422-937D7F811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47BE7-C255-7C17-FBCA-82EE538A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75FA5E-D7BC-91F3-2B95-11C8E9FCB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0505BA-C8A0-3D1F-4D8A-200461FBB506}"/>
              </a:ext>
            </a:extLst>
          </p:cNvPr>
          <p:cNvSpPr txBox="1"/>
          <p:nvPr/>
        </p:nvSpPr>
        <p:spPr>
          <a:xfrm>
            <a:off x="3005447" y="1696696"/>
            <a:ext cx="6181106" cy="271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6000" b="1" i="1" u="sng" dirty="0">
                <a:solidFill>
                  <a:srgbClr val="7030A0"/>
                </a:solidFill>
              </a:rPr>
              <a:t>Экспертная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025437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F1211-C3C9-C189-C4CC-DEA7FA2AC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EA8B8-F227-78DE-D4AD-4B2DAB045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C21162F-C3B1-64F6-2B4A-751C48E3A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614997-DCC6-A2F5-7E39-B3E836825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75" y="730250"/>
            <a:ext cx="4167649" cy="5894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41B726-0879-754A-8271-E282D443A50F}"/>
              </a:ext>
            </a:extLst>
          </p:cNvPr>
          <p:cNvSpPr txBox="1"/>
          <p:nvPr/>
        </p:nvSpPr>
        <p:spPr>
          <a:xfrm>
            <a:off x="4271182" y="103515"/>
            <a:ext cx="3473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5A27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26812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46D9D-FCEA-3B22-4830-5C1164AB9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B8FEB-F23F-70DA-7544-CAF96EAD5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B14B25E-9164-A8E9-894C-73DB5A011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ABCEA9-3C04-E998-5CE0-8773D354A73F}"/>
              </a:ext>
            </a:extLst>
          </p:cNvPr>
          <p:cNvSpPr txBox="1"/>
          <p:nvPr/>
        </p:nvSpPr>
        <p:spPr>
          <a:xfrm>
            <a:off x="2374570" y="1027906"/>
            <a:ext cx="7442860" cy="4598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</p:spTree>
    <p:extLst>
      <p:ext uri="{BB962C8B-B14F-4D97-AF65-F5344CB8AC3E}">
        <p14:creationId xmlns:p14="http://schemas.microsoft.com/office/powerpoint/2010/main" val="268553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E6F21-1485-8F22-6487-F40C09BB2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80100-D94D-03A4-5061-C13C7266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C77BCED-1A41-0045-FDBA-7C3E21872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A23419-1051-4FBF-0FC2-BBE87D596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95" y="922560"/>
            <a:ext cx="4084409" cy="57734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9E7076-B02B-1663-7988-371550365AC9}"/>
              </a:ext>
            </a:extLst>
          </p:cNvPr>
          <p:cNvSpPr txBox="1"/>
          <p:nvPr/>
        </p:nvSpPr>
        <p:spPr>
          <a:xfrm>
            <a:off x="4170279" y="216778"/>
            <a:ext cx="3851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5A27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сети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3181891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28C1C-707A-F7FC-E1AD-184DE94AB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524FD-B53D-71C0-C5DD-ED12B3202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CA8BD43-0251-D17B-F74E-5DC7E8D75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DB139D-B6B0-FAF9-47D9-F80E4441EB00}"/>
              </a:ext>
            </a:extLst>
          </p:cNvPr>
          <p:cNvSpPr txBox="1"/>
          <p:nvPr/>
        </p:nvSpPr>
        <p:spPr>
          <a:xfrm>
            <a:off x="3005447" y="1225883"/>
            <a:ext cx="6181106" cy="3682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i="1" u="sng" dirty="0">
                <a:solidFill>
                  <a:srgbClr val="582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детьми</a:t>
            </a:r>
          </a:p>
        </p:txBody>
      </p:sp>
    </p:spTree>
    <p:extLst>
      <p:ext uri="{BB962C8B-B14F-4D97-AF65-F5344CB8AC3E}">
        <p14:creationId xmlns:p14="http://schemas.microsoft.com/office/powerpoint/2010/main" val="4129139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F499B-E743-5A6B-CEDA-C77301337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BE08F1-2FC0-03D5-59B6-296D4BBE9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04EEF79-2301-90BE-01E7-6C6045026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45B3DB-A110-63F5-1A61-C38237B04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60" y="774215"/>
            <a:ext cx="3858172" cy="54569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07EEFF-23CE-F07A-AB2A-383331BBB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597" y="774214"/>
            <a:ext cx="3884806" cy="54946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0B7DE5-9FD5-737D-5861-DA1360FA39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969" y="774213"/>
            <a:ext cx="3858171" cy="545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1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7B9E0-9D52-9AC0-5430-143D82FC5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DA74F-C867-9072-3F59-8CF3E2800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3CDBA6-61FB-2B1C-621E-E78FA4FA7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13"/>
            <a:ext cx="12192000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4295A6-F386-B9A7-7424-85E525A62207}"/>
              </a:ext>
            </a:extLst>
          </p:cNvPr>
          <p:cNvSpPr txBox="1"/>
          <p:nvPr/>
        </p:nvSpPr>
        <p:spPr>
          <a:xfrm>
            <a:off x="3883053" y="203379"/>
            <a:ext cx="4425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698221-82E6-FB43-F4EE-8969176DB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07027" y="745346"/>
            <a:ext cx="4177943" cy="59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32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EC505-A861-4F40-CA77-0DBB33033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F478C-615E-106E-1AAA-16025AD13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2160997-166A-705F-4563-892558598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1A0EA6-F329-5BE7-8B30-8B3D9B658C70}"/>
              </a:ext>
            </a:extLst>
          </p:cNvPr>
          <p:cNvSpPr txBox="1"/>
          <p:nvPr/>
        </p:nvSpPr>
        <p:spPr>
          <a:xfrm>
            <a:off x="2425534" y="1027906"/>
            <a:ext cx="7953499" cy="4081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6000" b="1" i="1" u="sng" dirty="0">
                <a:solidFill>
                  <a:srgbClr val="582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40295768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F92CB-5741-DC89-1A79-981735888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85E88-F005-31EA-A7A1-E0A9F0481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CD28A97-6F30-89C5-41B4-3B60D14D4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A6B101-6677-65C5-D428-F9966D203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87" y="771896"/>
            <a:ext cx="4136104" cy="5846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087D8E-EEDF-C2C5-1AD1-40861A68867D}"/>
              </a:ext>
            </a:extLst>
          </p:cNvPr>
          <p:cNvSpPr txBox="1"/>
          <p:nvPr/>
        </p:nvSpPr>
        <p:spPr>
          <a:xfrm>
            <a:off x="4170280" y="103515"/>
            <a:ext cx="3851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5A27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сети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1394444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F6C91-48D2-798C-0FD9-A8D112009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9FBDC-BC11-5E25-A984-62A91D233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EDDA031-C620-CAAC-9C78-625ADB465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714DCD-5898-A80A-8577-AE6939A6B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36" y="950026"/>
            <a:ext cx="3920128" cy="5542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1023AA-83E4-8D4A-FD71-B0F48939A14A}"/>
              </a:ext>
            </a:extLst>
          </p:cNvPr>
          <p:cNvSpPr txBox="1"/>
          <p:nvPr/>
        </p:nvSpPr>
        <p:spPr>
          <a:xfrm>
            <a:off x="3877059" y="244244"/>
            <a:ext cx="4437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5A27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30200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1FB08-DFC0-F75B-0BC9-D3DE09B29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03A25-432A-892C-05AA-4DDC108E3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738766-D9E5-9F5D-747D-27DDE13E1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BA68B8-7529-7B50-6A57-8F0D5071C54A}"/>
              </a:ext>
            </a:extLst>
          </p:cNvPr>
          <p:cNvSpPr txBox="1"/>
          <p:nvPr/>
        </p:nvSpPr>
        <p:spPr>
          <a:xfrm>
            <a:off x="2351314" y="2750849"/>
            <a:ext cx="78941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i="1" u="sng" dirty="0">
                <a:solidFill>
                  <a:srgbClr val="582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</a:p>
        </p:txBody>
      </p:sp>
    </p:spTree>
    <p:extLst>
      <p:ext uri="{BB962C8B-B14F-4D97-AF65-F5344CB8AC3E}">
        <p14:creationId xmlns:p14="http://schemas.microsoft.com/office/powerpoint/2010/main" val="3682484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52943-5F62-59CE-8D61-21AC2BE6B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9222C-6118-57BA-E86D-6EEC684CD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7E7BE5-194E-79AE-3728-970DB6D2C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6A22F-62C2-1204-1DC8-33355BC15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78" y="1418278"/>
            <a:ext cx="6955106" cy="48470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0D1B12-83E0-5685-CACF-A743CFF6CD04}"/>
              </a:ext>
            </a:extLst>
          </p:cNvPr>
          <p:cNvSpPr txBox="1"/>
          <p:nvPr/>
        </p:nvSpPr>
        <p:spPr>
          <a:xfrm>
            <a:off x="3705092" y="443131"/>
            <a:ext cx="4383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5A27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сети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21114753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422D8-A556-73E4-BCFF-D496C9B87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6B0B9-580F-6FDE-60F5-10C8E52B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050D539-E32B-967C-3116-51F5479D0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BDF467-FD13-69F8-1C4C-316C561118D0}"/>
              </a:ext>
            </a:extLst>
          </p:cNvPr>
          <p:cNvSpPr txBox="1"/>
          <p:nvPr/>
        </p:nvSpPr>
        <p:spPr>
          <a:xfrm>
            <a:off x="2030681" y="2612350"/>
            <a:ext cx="84674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i="1" u="sng" dirty="0">
                <a:solidFill>
                  <a:srgbClr val="582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0630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CA9BA-549D-230D-2BFB-55DB3E8C7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1DBA2-9BCB-BC2E-2765-F91A6B7E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888B455-1205-7E77-DE84-45B36F006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10DF12-7D6C-9BFB-7B7D-B20420FCBA88}"/>
              </a:ext>
            </a:extLst>
          </p:cNvPr>
          <p:cNvSpPr txBox="1"/>
          <p:nvPr/>
        </p:nvSpPr>
        <p:spPr>
          <a:xfrm>
            <a:off x="2244437" y="1553136"/>
            <a:ext cx="810787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 инновационной (экспериментальной)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743765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E10B6-30B5-1313-0784-23E536C88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BB69FA-DC9B-2FDE-5A68-841EAB2F3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1A1CDFF-021E-2E64-4868-41A8CF93D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07D959-A829-14BC-2675-8BF0DDDEB6B4}"/>
              </a:ext>
            </a:extLst>
          </p:cNvPr>
          <p:cNvSpPr txBox="1"/>
          <p:nvPr/>
        </p:nvSpPr>
        <p:spPr>
          <a:xfrm>
            <a:off x="1175658" y="612984"/>
            <a:ext cx="9215252" cy="332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i="1" u="sng" dirty="0">
                <a:solidFill>
                  <a:srgbClr val="582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инновационного педагогического опыта представлен на сайте МАДОУ «Центр развития ребёнка - детский сад № 17»:</a:t>
            </a:r>
            <a:endParaRPr lang="ru-RU" sz="3600" b="1" i="1" u="sng" dirty="0">
              <a:solidFill>
                <a:srgbClr val="58267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1C860-22E8-C08E-08A5-94A2471E4E97}"/>
              </a:ext>
            </a:extLst>
          </p:cNvPr>
          <p:cNvSpPr txBox="1"/>
          <p:nvPr/>
        </p:nvSpPr>
        <p:spPr>
          <a:xfrm>
            <a:off x="1294411" y="4553481"/>
            <a:ext cx="101534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hlinkClick r:id="rId3"/>
              </a:rPr>
              <a:t>Innovatsionnyy-pedagogicheskiy-opyt-Akhmetova-A.SH..doc</a:t>
            </a:r>
            <a:r>
              <a:rPr lang="en-US" sz="4400" dirty="0">
                <a:hlinkClick r:id="rId3"/>
              </a:rPr>
              <a:t> (live.com)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460988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19B08-123C-6959-F090-60FDED85C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DFBEA-5053-FA19-D04F-E2ADC1462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BAB3F93-A6C0-311F-E4CD-56DEF641E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9FBBE1B-F4C3-9B17-4EB5-519B523E9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51" y="365124"/>
            <a:ext cx="4354143" cy="61584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2F1753-9381-A27C-EBA4-AA68C706E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899" y="365124"/>
            <a:ext cx="4354144" cy="615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86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B814A-CABA-6252-BA50-CE6EB3645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9C00E-8323-7C15-CCAB-DC8DEE77E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B0B80CB-5018-D7AD-0AB8-799DDEE4F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6B248B-B2A0-331D-8C06-A3EA7DE6B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68" y="280926"/>
            <a:ext cx="4450609" cy="62961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6FC2B7-80EF-F87F-B495-8A6BF4F9D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25" y="793516"/>
            <a:ext cx="5210123" cy="527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5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C2AF5-2E68-F8BF-3B84-EC9ADC4B5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EF3685-F454-7685-739E-DA52FBE48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27A0E13-2408-7AD3-0C8E-40D426DB3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3EDED4-D53E-5533-CECA-8B185E09AA88}"/>
              </a:ext>
            </a:extLst>
          </p:cNvPr>
          <p:cNvSpPr txBox="1"/>
          <p:nvPr/>
        </p:nvSpPr>
        <p:spPr>
          <a:xfrm>
            <a:off x="1259086" y="6041983"/>
            <a:ext cx="3285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582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проект: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877A26-A54F-18A2-DB16-50E045E0EF64}"/>
              </a:ext>
            </a:extLst>
          </p:cNvPr>
          <p:cNvSpPr txBox="1"/>
          <p:nvPr/>
        </p:nvSpPr>
        <p:spPr>
          <a:xfrm>
            <a:off x="4751808" y="6031210"/>
            <a:ext cx="61811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2019-proekt.doc (live.com)</a:t>
            </a:r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BB637D-86A4-6FBA-24E3-E6FBBBF3C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099" y="463399"/>
            <a:ext cx="3785405" cy="53540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A4D964-44A5-E68C-1D6E-E13901D669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704" y="432258"/>
            <a:ext cx="3782232" cy="534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36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13EE9-66E5-1989-7FAE-9D2496407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EF61F6-4979-ECE6-7A14-6E51A87D8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A45F884-6F0A-AAAA-4DE6-B5C2B9140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6AD0C6-BE70-D05B-302F-48F8EEEC6467}"/>
              </a:ext>
            </a:extLst>
          </p:cNvPr>
          <p:cNvSpPr txBox="1"/>
          <p:nvPr/>
        </p:nvSpPr>
        <p:spPr>
          <a:xfrm>
            <a:off x="4135088" y="906076"/>
            <a:ext cx="618110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i="1" u="sng" dirty="0">
                <a:solidFill>
                  <a:srgbClr val="5A27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детей в</a:t>
            </a:r>
          </a:p>
          <a:p>
            <a:r>
              <a:rPr lang="ru-RU" sz="4400" b="1" i="1" u="sng" dirty="0">
                <a:solidFill>
                  <a:srgbClr val="5A27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конкурсах; </a:t>
            </a:r>
          </a:p>
          <a:p>
            <a:r>
              <a:rPr lang="ru-RU" sz="4400" b="1" i="1" u="sng" dirty="0">
                <a:solidFill>
                  <a:srgbClr val="5A27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выставках; </a:t>
            </a:r>
          </a:p>
          <a:p>
            <a:r>
              <a:rPr lang="ru-RU" sz="4400" b="1" i="1" u="sng" dirty="0">
                <a:solidFill>
                  <a:srgbClr val="5A27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турнирах; </a:t>
            </a:r>
          </a:p>
          <a:p>
            <a:r>
              <a:rPr lang="ru-RU" sz="4400" b="1" i="1" u="sng" dirty="0">
                <a:solidFill>
                  <a:srgbClr val="5A27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соревнованиях; </a:t>
            </a:r>
          </a:p>
          <a:p>
            <a:r>
              <a:rPr lang="ru-RU" sz="4400" b="1" i="1" u="sng" dirty="0">
                <a:solidFill>
                  <a:srgbClr val="5A27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 </a:t>
            </a:r>
          </a:p>
          <a:p>
            <a:r>
              <a:rPr lang="ru-RU" sz="4400" b="1" i="1" u="sng" dirty="0">
                <a:solidFill>
                  <a:srgbClr val="5A27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фестивалях</a:t>
            </a:r>
          </a:p>
        </p:txBody>
      </p:sp>
    </p:spTree>
    <p:extLst>
      <p:ext uri="{BB962C8B-B14F-4D97-AF65-F5344CB8AC3E}">
        <p14:creationId xmlns:p14="http://schemas.microsoft.com/office/powerpoint/2010/main" val="36564361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290</Words>
  <Application>Microsoft Office PowerPoint</Application>
  <PresentationFormat>Широкоэкранный</PresentationFormat>
  <Paragraphs>50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Ildar Karabanov</dc:creator>
  <cp:lastModifiedBy>Ildar Karabanov</cp:lastModifiedBy>
  <cp:revision>10</cp:revision>
  <dcterms:created xsi:type="dcterms:W3CDTF">2024-02-16T09:36:56Z</dcterms:created>
  <dcterms:modified xsi:type="dcterms:W3CDTF">2024-02-19T20:32:36Z</dcterms:modified>
</cp:coreProperties>
</file>