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1" r:id="rId4"/>
    <p:sldId id="264" r:id="rId5"/>
    <p:sldId id="265" r:id="rId6"/>
    <p:sldId id="266" r:id="rId7"/>
    <p:sldId id="267" r:id="rId8"/>
    <p:sldId id="279" r:id="rId9"/>
    <p:sldId id="278" r:id="rId10"/>
    <p:sldId id="277" r:id="rId11"/>
    <p:sldId id="280" r:id="rId12"/>
    <p:sldId id="270" r:id="rId13"/>
    <p:sldId id="271" r:id="rId14"/>
    <p:sldId id="272" r:id="rId15"/>
    <p:sldId id="27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7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4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2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7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4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2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1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1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3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8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4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421" y="332657"/>
            <a:ext cx="7772400" cy="1152127"/>
          </a:xfrm>
        </p:spPr>
        <p:txBody>
          <a:bodyPr>
            <a:noAutofit/>
          </a:bodyPr>
          <a:lstStyle/>
          <a:p>
            <a:r>
              <a:rPr lang="ru-RU" sz="1600" dirty="0"/>
              <a:t>Структурное подразделение «Детский сад №7 комбинированного вида» муниципального бюджетного дошкольного образовательного учреждения  «Детский сад «Радуга» комбинированного вида»</a:t>
            </a:r>
            <a:br>
              <a:rPr lang="ru-RU" sz="1600" dirty="0"/>
            </a:br>
            <a:r>
              <a:rPr lang="ru-RU" sz="1600" dirty="0"/>
              <a:t>Рузаевского муниципального района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4" cy="309634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64298"/>
            <a:ext cx="777686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 </a:t>
            </a:r>
            <a:r>
              <a:rPr lang="ru-RU" sz="3000" b="1" i="1" dirty="0"/>
              <a:t>«Су-</a:t>
            </a:r>
            <a:r>
              <a:rPr lang="ru-RU" sz="3000" b="1" i="1" dirty="0" err="1"/>
              <a:t>Джок</a:t>
            </a:r>
            <a:r>
              <a:rPr lang="ru-RU" sz="3000" b="1" i="1" dirty="0"/>
              <a:t> терапия</a:t>
            </a:r>
            <a:r>
              <a:rPr lang="ru-RU" sz="3000" b="1" i="1" dirty="0" smtClean="0"/>
              <a:t>, как метод </a:t>
            </a:r>
            <a:r>
              <a:rPr lang="ru-RU" sz="3000" b="1" i="1" dirty="0"/>
              <a:t>коррекции и профилактики речевых нарушений у дошкольников</a:t>
            </a:r>
            <a:r>
              <a:rPr lang="ru-RU" sz="3000" b="1" i="1" dirty="0" smtClean="0"/>
              <a:t>»</a:t>
            </a:r>
            <a:endParaRPr lang="ru-RU" sz="3000" b="1" i="1" dirty="0"/>
          </a:p>
          <a:p>
            <a:endParaRPr lang="ru-RU" sz="2300" b="1" dirty="0" smtClean="0"/>
          </a:p>
          <a:p>
            <a:r>
              <a:rPr lang="ru-RU" sz="2700" b="1" i="1" dirty="0" smtClean="0"/>
              <a:t>Автор проекта:</a:t>
            </a:r>
            <a:r>
              <a:rPr lang="ru-RU" sz="2300" dirty="0" smtClean="0"/>
              <a:t> учитель </a:t>
            </a:r>
            <a:r>
              <a:rPr lang="ru-RU" sz="2300" dirty="0"/>
              <a:t>-</a:t>
            </a:r>
            <a:r>
              <a:rPr lang="ru-RU" sz="2300" dirty="0" smtClean="0"/>
              <a:t>логопед  </a:t>
            </a:r>
            <a:r>
              <a:rPr lang="ru-RU" sz="2300" dirty="0" err="1"/>
              <a:t>Хрякова</a:t>
            </a:r>
            <a:r>
              <a:rPr lang="ru-RU" sz="2300" dirty="0"/>
              <a:t>  Наталия </a:t>
            </a:r>
            <a:r>
              <a:rPr lang="ru-RU" sz="2300" dirty="0" smtClean="0"/>
              <a:t>Алексеевна</a:t>
            </a:r>
          </a:p>
          <a:p>
            <a:r>
              <a:rPr lang="ru-RU" sz="2700" b="1" i="1" dirty="0" smtClean="0"/>
              <a:t>Цель </a:t>
            </a:r>
            <a:r>
              <a:rPr lang="ru-RU" sz="2700" b="1" i="1" dirty="0"/>
              <a:t>проекта</a:t>
            </a:r>
            <a:r>
              <a:rPr lang="ru-RU" sz="2300" dirty="0"/>
              <a:t>: </a:t>
            </a:r>
            <a:r>
              <a:rPr lang="ru-RU" sz="2300" dirty="0" smtClean="0"/>
              <a:t>Использовать </a:t>
            </a:r>
            <a:r>
              <a:rPr lang="ru-RU" sz="2300" dirty="0"/>
              <a:t>в системе коррекционной работы с детьми с ОНР </a:t>
            </a:r>
            <a:r>
              <a:rPr lang="ru-RU" sz="2300" dirty="0" smtClean="0"/>
              <a:t>нетрадиционный метод </a:t>
            </a:r>
            <a:r>
              <a:rPr lang="ru-RU" sz="2300" dirty="0"/>
              <a:t>Су-</a:t>
            </a:r>
            <a:r>
              <a:rPr lang="ru-RU" sz="2300" dirty="0" err="1"/>
              <a:t>Джок</a:t>
            </a:r>
            <a:r>
              <a:rPr lang="ru-RU" sz="2300" dirty="0"/>
              <a:t> терапии с целью коррекции и профилактики речевых нарушений, а также укрепления и оздоровления всего организма в целом.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755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i="1" dirty="0" smtClean="0"/>
              <a:t>Использование Су-</a:t>
            </a:r>
            <a:r>
              <a:rPr lang="ru-RU" sz="3000" b="1" i="1" dirty="0" err="1"/>
              <a:t>Д</a:t>
            </a:r>
            <a:r>
              <a:rPr lang="ru-RU" sz="3000" b="1" i="1" dirty="0" err="1" smtClean="0"/>
              <a:t>жок</a:t>
            </a:r>
            <a:r>
              <a:rPr lang="ru-RU" sz="3000" b="1" i="1" dirty="0" smtClean="0"/>
              <a:t> терапии на индивидуальных занятиях</a:t>
            </a:r>
            <a:endParaRPr lang="ru-RU" sz="3000" b="1" i="1" dirty="0"/>
          </a:p>
        </p:txBody>
      </p:sp>
      <p:pic>
        <p:nvPicPr>
          <p:cNvPr id="4098" name="Picture 2" descr="C:\Users\наталия\Desktop\Новая папка (2)\20160330_1559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8596"/>
            <a:ext cx="4172272" cy="414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наталия\Desktop\Новая папка (2)\20161006_102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8596"/>
            <a:ext cx="396302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4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139" y="389747"/>
            <a:ext cx="8229600" cy="1143000"/>
          </a:xfrm>
        </p:spPr>
        <p:txBody>
          <a:bodyPr>
            <a:normAutofit/>
          </a:bodyPr>
          <a:lstStyle/>
          <a:p>
            <a:r>
              <a:rPr lang="ru-RU" sz="2900" b="1" i="1" dirty="0" smtClean="0"/>
              <a:t>Использование Су-</a:t>
            </a:r>
            <a:r>
              <a:rPr lang="ru-RU" sz="2900" b="1" i="1" dirty="0" err="1"/>
              <a:t>Д</a:t>
            </a:r>
            <a:r>
              <a:rPr lang="ru-RU" sz="2900" b="1" i="1" dirty="0" err="1" smtClean="0"/>
              <a:t>жок</a:t>
            </a:r>
            <a:r>
              <a:rPr lang="ru-RU" sz="2900" b="1" i="1" dirty="0" smtClean="0"/>
              <a:t> терапии на фронтальных логопедических занятиях</a:t>
            </a:r>
            <a:endParaRPr lang="ru-RU" sz="29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наталия\Desktop\Новая папка (2)\20160930_092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72637"/>
            <a:ext cx="4392488" cy="43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талия\Desktop\Новая папка (2)\20161017_091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951"/>
            <a:ext cx="39604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1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000" dirty="0" smtClean="0"/>
              <a:t>С </a:t>
            </a:r>
            <a:r>
              <a:rPr lang="ru-RU" sz="2000" dirty="0"/>
              <a:t>помощью шаров – «ежиков» с колечками детям нравится массировать пальцы и ладошки, что оказывает благотворное влияние на весь организм, а также на развитие мелкой моторики пальцев рук, тем самым, способствуя развитию речи.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9" y="1654703"/>
            <a:ext cx="3960440" cy="45106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000" dirty="0"/>
              <a:t>Метод использования Су-</a:t>
            </a:r>
            <a:r>
              <a:rPr lang="ru-RU" sz="3000" dirty="0" err="1"/>
              <a:t>Джок</a:t>
            </a:r>
            <a:r>
              <a:rPr lang="ru-RU" sz="3000" dirty="0"/>
              <a:t> терапии был успешно апробирован мною в старшей ОНР группе на индивидуальных и подгрупповых занятиях с детьми  в сочетании с коррекционно-логопедической работой. Игровой самомассаж шариками Су-</a:t>
            </a:r>
            <a:r>
              <a:rPr lang="ru-RU" sz="3000" dirty="0" err="1"/>
              <a:t>Джок</a:t>
            </a:r>
            <a:r>
              <a:rPr lang="ru-RU" sz="3000" dirty="0"/>
              <a:t>  проводился в виде 2 – 3-х минутных упражнений между основными частями занятия, либо одновременно. При этом дети проговаривали  слоги, </a:t>
            </a:r>
            <a:r>
              <a:rPr lang="ru-RU" sz="3000" dirty="0" err="1"/>
              <a:t>чистоговорки</a:t>
            </a:r>
            <a:r>
              <a:rPr lang="ru-RU" sz="3000" dirty="0"/>
              <a:t>, стихотворения на автоматизацию и дифференциацию звуков. </a:t>
            </a:r>
          </a:p>
          <a:p>
            <a:endParaRPr lang="ru-RU" dirty="0"/>
          </a:p>
        </p:txBody>
      </p:sp>
      <p:pic>
        <p:nvPicPr>
          <p:cNvPr id="2" name="Picture 2" descr="C:\Users\наталия\Desktop\Новая папка (2)\20160505_1057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1868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9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548680"/>
            <a:ext cx="7560840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ru-RU" sz="2700" b="1" i="1" dirty="0"/>
              <a:t>I этап </a:t>
            </a:r>
            <a:r>
              <a:rPr lang="ru-RU" sz="2700" i="1" dirty="0"/>
              <a:t>-</a:t>
            </a:r>
            <a:r>
              <a:rPr lang="ru-RU" sz="2700" b="1" i="1" dirty="0"/>
              <a:t>  Подготовительный</a:t>
            </a:r>
            <a:r>
              <a:rPr lang="ru-RU" sz="2700" i="1" dirty="0"/>
              <a:t> </a:t>
            </a:r>
            <a:r>
              <a:rPr lang="ru-RU" i="1" dirty="0"/>
              <a:t>(</a:t>
            </a:r>
            <a:r>
              <a:rPr lang="ru-RU" i="1" dirty="0" smtClean="0"/>
              <a:t>сентябрь-октябрь</a:t>
            </a:r>
            <a:r>
              <a:rPr lang="ru-RU" sz="2700" dirty="0" smtClean="0"/>
              <a:t>)                                        </a:t>
            </a:r>
            <a:endParaRPr lang="ru-RU" sz="2100" b="1" dirty="0" smtClean="0"/>
          </a:p>
          <a:p>
            <a:r>
              <a:rPr lang="ru-RU" sz="2300" b="1" dirty="0" smtClean="0"/>
              <a:t>Содержание </a:t>
            </a:r>
            <a:r>
              <a:rPr lang="ru-RU" sz="2300" b="1" dirty="0"/>
              <a:t>работы:</a:t>
            </a:r>
            <a:endParaRPr lang="ru-RU" sz="23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300" dirty="0"/>
              <a:t>Составление плана реализации </a:t>
            </a:r>
            <a:r>
              <a:rPr lang="ru-RU" sz="2300" dirty="0" smtClean="0"/>
              <a:t>проекта;</a:t>
            </a:r>
            <a:endParaRPr lang="ru-RU" sz="23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300" dirty="0"/>
              <a:t>Изучение и подбор специальной методической </a:t>
            </a:r>
            <a:r>
              <a:rPr lang="ru-RU" sz="2300" dirty="0" smtClean="0"/>
              <a:t>литературы;</a:t>
            </a:r>
            <a:endParaRPr lang="ru-RU" sz="23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300" dirty="0"/>
              <a:t>Работа с педагогами и </a:t>
            </a:r>
            <a:r>
              <a:rPr lang="ru-RU" sz="2300" dirty="0" smtClean="0"/>
              <a:t>родителями (консультации, семинары) </a:t>
            </a:r>
            <a:r>
              <a:rPr lang="ru-RU" sz="2300" dirty="0"/>
              <a:t>по знакомству с </a:t>
            </a:r>
            <a:r>
              <a:rPr lang="ru-RU" sz="2300" dirty="0" smtClean="0"/>
              <a:t>Су- </a:t>
            </a:r>
            <a:r>
              <a:rPr lang="ru-RU" sz="2300" dirty="0" err="1" smtClean="0"/>
              <a:t>Джок</a:t>
            </a:r>
            <a:r>
              <a:rPr lang="ru-RU" sz="2300" dirty="0" smtClean="0"/>
              <a:t> терапией, </a:t>
            </a:r>
            <a:r>
              <a:rPr lang="ru-RU" sz="2300" dirty="0"/>
              <a:t>приемами работы с использованием данного </a:t>
            </a:r>
            <a:r>
              <a:rPr lang="ru-RU" sz="2300" dirty="0" smtClean="0"/>
              <a:t>метода; </a:t>
            </a:r>
            <a:endParaRPr lang="ru-RU" sz="23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300" dirty="0"/>
              <a:t>Разработка конспектов занятий, </a:t>
            </a:r>
            <a:r>
              <a:rPr lang="ru-RU" sz="2300" dirty="0" smtClean="0"/>
              <a:t>игр, упражнений </a:t>
            </a:r>
            <a:r>
              <a:rPr lang="ru-RU" sz="2300" dirty="0"/>
              <a:t>с внедрением элементов Су – </a:t>
            </a:r>
            <a:r>
              <a:rPr lang="ru-RU" sz="2300" dirty="0" err="1"/>
              <a:t>Джок</a:t>
            </a:r>
            <a:r>
              <a:rPr lang="ru-RU" sz="2300" dirty="0"/>
              <a:t> </a:t>
            </a:r>
            <a:r>
              <a:rPr lang="ru-RU" sz="2300" dirty="0" smtClean="0"/>
              <a:t>терапии; </a:t>
            </a:r>
            <a:endParaRPr lang="ru-RU" sz="23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300" dirty="0"/>
              <a:t>Создание развивающей среды (приобретение массажных шариков по количеству детей, составление картотек </a:t>
            </a:r>
            <a:r>
              <a:rPr lang="ru-RU" sz="2300" dirty="0" smtClean="0"/>
              <a:t>игр и упражнений)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300" dirty="0" smtClean="0"/>
              <a:t>Презентация проекта «Су- </a:t>
            </a:r>
            <a:r>
              <a:rPr lang="ru-RU" sz="2300" dirty="0" err="1" smtClean="0"/>
              <a:t>Джок</a:t>
            </a:r>
            <a:r>
              <a:rPr lang="ru-RU" sz="2300" dirty="0" smtClean="0"/>
              <a:t> терапия, как  метод коррекции и профилактики речевых нарушений у дошкольников»</a:t>
            </a:r>
            <a:endParaRPr lang="ru-RU" sz="2300" dirty="0"/>
          </a:p>
          <a:p>
            <a:pPr marL="342900" lvl="0" indent="-342900">
              <a:buFont typeface="Arial" pitchFamily="34" charset="0"/>
              <a:buChar char="•"/>
            </a:pPr>
            <a:endParaRPr lang="ru-RU" sz="23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41603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-4707904"/>
            <a:ext cx="8784976" cy="1118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500" b="1" dirty="0"/>
              <a:t> </a:t>
            </a:r>
            <a:r>
              <a:rPr lang="ru-RU" sz="2500" b="1" dirty="0" smtClean="0"/>
              <a:t>   </a:t>
            </a:r>
            <a:r>
              <a:rPr lang="ru-RU" sz="2500" b="1" i="1" dirty="0" smtClean="0"/>
              <a:t>II </a:t>
            </a:r>
            <a:r>
              <a:rPr lang="ru-RU" sz="2500" b="1" i="1" dirty="0"/>
              <a:t>этап - </a:t>
            </a:r>
            <a:r>
              <a:rPr lang="ru-RU" sz="2500" b="1" i="1" dirty="0" smtClean="0"/>
              <a:t> </a:t>
            </a:r>
            <a:r>
              <a:rPr lang="ru-RU" sz="2500" b="1" i="1" dirty="0"/>
              <a:t>Основной </a:t>
            </a:r>
            <a:r>
              <a:rPr lang="ru-RU" sz="2200" dirty="0" smtClean="0"/>
              <a:t>(</a:t>
            </a:r>
            <a:r>
              <a:rPr lang="ru-RU" dirty="0" smtClean="0"/>
              <a:t>ноябрь- март</a:t>
            </a:r>
            <a:r>
              <a:rPr lang="ru-RU" b="1" dirty="0"/>
              <a:t>)</a:t>
            </a:r>
            <a:r>
              <a:rPr lang="ru-RU" dirty="0"/>
              <a:t> </a:t>
            </a:r>
            <a:endParaRPr lang="ru-RU" b="1" dirty="0"/>
          </a:p>
          <a:p>
            <a:r>
              <a:rPr lang="ru-RU" sz="2300" b="1" dirty="0" smtClean="0"/>
              <a:t>    Содержание </a:t>
            </a:r>
            <a:r>
              <a:rPr lang="ru-RU" sz="2300" b="1" dirty="0"/>
              <a:t>работы:</a:t>
            </a:r>
            <a:endParaRPr lang="ru-RU" sz="23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dirty="0"/>
              <a:t>Знакомство детей с </a:t>
            </a:r>
            <a:r>
              <a:rPr lang="ru-RU" sz="2100" dirty="0" smtClean="0"/>
              <a:t> шариками Су-</a:t>
            </a:r>
            <a:r>
              <a:rPr lang="ru-RU" sz="2100" dirty="0" err="1" smtClean="0"/>
              <a:t>Джок</a:t>
            </a:r>
            <a:r>
              <a:rPr lang="ru-RU" sz="2100" dirty="0"/>
              <a:t>, правилами его </a:t>
            </a:r>
            <a:r>
              <a:rPr lang="ru-RU" sz="2100" dirty="0" smtClean="0"/>
              <a:t>использования;</a:t>
            </a:r>
            <a:endParaRPr lang="ru-RU" sz="21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100" dirty="0"/>
              <a:t>Внедрение и апробация методов Су – </a:t>
            </a:r>
            <a:r>
              <a:rPr lang="ru-RU" sz="2100" dirty="0" err="1"/>
              <a:t>Джок</a:t>
            </a:r>
            <a:r>
              <a:rPr lang="ru-RU" sz="2100" dirty="0"/>
              <a:t> терапии в различные виды коррекционной </a:t>
            </a:r>
            <a:r>
              <a:rPr lang="ru-RU" sz="2100" dirty="0" smtClean="0"/>
              <a:t>работы, создание </a:t>
            </a:r>
            <a:r>
              <a:rPr lang="ru-RU" sz="2100" dirty="0"/>
              <a:t>положительной  мотивации у </a:t>
            </a:r>
            <a:r>
              <a:rPr lang="ru-RU" sz="2100" dirty="0" smtClean="0"/>
              <a:t>детей;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dirty="0"/>
              <a:t>Привлечение родителей к </a:t>
            </a:r>
            <a:r>
              <a:rPr lang="ru-RU" sz="2100" dirty="0" smtClean="0"/>
              <a:t>активному участию </a:t>
            </a:r>
            <a:r>
              <a:rPr lang="ru-RU" sz="2100" dirty="0"/>
              <a:t>в коррекционно-образовательном процессе с использованием элементов Су-</a:t>
            </a:r>
            <a:r>
              <a:rPr lang="ru-RU" sz="2100" dirty="0" err="1"/>
              <a:t>Джок</a:t>
            </a:r>
            <a:r>
              <a:rPr lang="ru-RU" sz="2100" dirty="0"/>
              <a:t> </a:t>
            </a:r>
            <a:r>
              <a:rPr lang="ru-RU" sz="2100" dirty="0" smtClean="0"/>
              <a:t>терапии</a:t>
            </a:r>
            <a:r>
              <a:rPr lang="ru-RU" sz="2100" dirty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dirty="0" smtClean="0"/>
              <a:t>Обучение </a:t>
            </a:r>
            <a:r>
              <a:rPr lang="ru-RU" sz="2100" dirty="0"/>
              <a:t>родителей практическим приёмам, методам использования Су-</a:t>
            </a:r>
            <a:r>
              <a:rPr lang="ru-RU" sz="2100" dirty="0" err="1"/>
              <a:t>Джок</a:t>
            </a:r>
            <a:r>
              <a:rPr lang="ru-RU" sz="2100" dirty="0"/>
              <a:t> терапии в домашних условиях направленных </a:t>
            </a:r>
            <a:r>
              <a:rPr lang="ru-RU" sz="2100" dirty="0" smtClean="0"/>
              <a:t> на развитие </a:t>
            </a:r>
            <a:r>
              <a:rPr lang="ru-RU" sz="2100" dirty="0"/>
              <a:t>связной речи, </a:t>
            </a:r>
            <a:r>
              <a:rPr lang="ru-RU" sz="2100" dirty="0" smtClean="0"/>
              <a:t>исправление дефектного </a:t>
            </a:r>
            <a:r>
              <a:rPr lang="ru-RU" sz="2100" dirty="0"/>
              <a:t>звукопроизношения, укрепление и оздоровление </a:t>
            </a:r>
            <a:r>
              <a:rPr lang="ru-RU" sz="2100" dirty="0" smtClean="0"/>
              <a:t>детей;</a:t>
            </a:r>
            <a:endParaRPr lang="ru-RU" sz="21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dirty="0"/>
              <a:t>Проведение консультации, </a:t>
            </a:r>
            <a:r>
              <a:rPr lang="ru-RU" sz="2100" dirty="0" smtClean="0"/>
              <a:t>тренингов: </a:t>
            </a:r>
            <a:r>
              <a:rPr lang="ru-RU" sz="2100" dirty="0"/>
              <a:t>« Су –</a:t>
            </a:r>
            <a:r>
              <a:rPr lang="ru-RU" sz="2100" dirty="0" err="1"/>
              <a:t>Джок</a:t>
            </a:r>
            <a:r>
              <a:rPr lang="ru-RU" sz="2100" dirty="0"/>
              <a:t> терапия», </a:t>
            </a:r>
            <a:r>
              <a:rPr lang="ru-RU" sz="2100" dirty="0" smtClean="0"/>
              <a:t>«Играем пальчиками» и др.,  выступление </a:t>
            </a:r>
            <a:r>
              <a:rPr lang="ru-RU" sz="2100" dirty="0"/>
              <a:t>с рекомендациями на родительских собраниях, размещение материала на информационном стенде группы, на сайте </a:t>
            </a:r>
            <a:r>
              <a:rPr lang="ru-RU" sz="2100" dirty="0" smtClean="0"/>
              <a:t>ДУ;</a:t>
            </a:r>
            <a:endParaRPr lang="ru-RU" sz="21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100" dirty="0" smtClean="0"/>
              <a:t>Демонстрация речевых навыков и умений детей</a:t>
            </a:r>
            <a:r>
              <a:rPr lang="ru-RU" sz="2100" dirty="0"/>
              <a:t>, </a:t>
            </a:r>
            <a:r>
              <a:rPr lang="ru-RU" sz="2100" dirty="0" smtClean="0"/>
              <a:t>приобретённых на логопедических занятиях </a:t>
            </a:r>
            <a:r>
              <a:rPr lang="ru-RU" sz="2100" dirty="0"/>
              <a:t>в процессе основного </a:t>
            </a:r>
            <a:r>
              <a:rPr lang="ru-RU" sz="2100" dirty="0" smtClean="0"/>
              <a:t>этапа.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87217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000" b="1" i="1" dirty="0" smtClean="0"/>
              <a:t>Задачи основного этапа:</a:t>
            </a:r>
            <a:endParaRPr lang="ru-RU" sz="3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001419"/>
          </a:xfrm>
        </p:spPr>
        <p:txBody>
          <a:bodyPr>
            <a:normAutofit fontScale="85000" lnSpcReduction="20000"/>
          </a:bodyPr>
          <a:lstStyle/>
          <a:p>
            <a:r>
              <a:rPr lang="ru-RU" sz="2900" dirty="0" smtClean="0"/>
              <a:t>Развивать </a:t>
            </a:r>
            <a:r>
              <a:rPr lang="ru-RU" sz="2900" dirty="0"/>
              <a:t>у детей фонематический </a:t>
            </a:r>
            <a:r>
              <a:rPr lang="ru-RU" sz="2900" dirty="0" smtClean="0"/>
              <a:t>слух;</a:t>
            </a:r>
            <a:endParaRPr lang="ru-RU" sz="2900" dirty="0"/>
          </a:p>
          <a:p>
            <a:pPr lvl="0"/>
            <a:r>
              <a:rPr lang="ru-RU" sz="2900" dirty="0" smtClean="0"/>
              <a:t>Способствовать формированию навыков </a:t>
            </a:r>
            <a:r>
              <a:rPr lang="ru-RU" sz="2900" dirty="0"/>
              <a:t>звукового анализа и синтеза  слогов, </a:t>
            </a:r>
            <a:r>
              <a:rPr lang="ru-RU" sz="2900" dirty="0" smtClean="0"/>
              <a:t>слов</a:t>
            </a:r>
            <a:r>
              <a:rPr lang="ru-RU" sz="2900" dirty="0"/>
              <a:t>;</a:t>
            </a:r>
          </a:p>
          <a:p>
            <a:pPr lvl="0"/>
            <a:r>
              <a:rPr lang="ru-RU" sz="2900" dirty="0"/>
              <a:t>Формировать правильное </a:t>
            </a:r>
            <a:r>
              <a:rPr lang="ru-RU" sz="2900" dirty="0" smtClean="0"/>
              <a:t>звукопроизношение;</a:t>
            </a:r>
            <a:endParaRPr lang="ru-RU" sz="2900" dirty="0"/>
          </a:p>
          <a:p>
            <a:pPr lvl="0"/>
            <a:r>
              <a:rPr lang="ru-RU" sz="2900" dirty="0"/>
              <a:t>Развивать: познавательную активность,  зрительно-пространственное </a:t>
            </a:r>
            <a:r>
              <a:rPr lang="ru-RU" sz="2900" dirty="0" smtClean="0"/>
              <a:t>восприятие;</a:t>
            </a:r>
            <a:endParaRPr lang="ru-RU" sz="2900" dirty="0"/>
          </a:p>
          <a:p>
            <a:pPr lvl="0"/>
            <a:r>
              <a:rPr lang="ru-RU" sz="2900" dirty="0"/>
              <a:t>Развивать мелкую моторику пальцев рук, </a:t>
            </a:r>
            <a:r>
              <a:rPr lang="ru-RU" sz="2900" dirty="0" err="1"/>
              <a:t>графомоторные</a:t>
            </a:r>
            <a:r>
              <a:rPr lang="ru-RU" sz="2900" dirty="0"/>
              <a:t> </a:t>
            </a:r>
            <a:r>
              <a:rPr lang="ru-RU" sz="2900" dirty="0" smtClean="0"/>
              <a:t>навыки</a:t>
            </a:r>
            <a:r>
              <a:rPr lang="ru-RU" sz="2900" dirty="0"/>
              <a:t>;</a:t>
            </a:r>
            <a:r>
              <a:rPr lang="ru-RU" sz="2900" dirty="0" smtClean="0"/>
              <a:t> </a:t>
            </a:r>
            <a:endParaRPr lang="ru-RU" sz="2900" dirty="0"/>
          </a:p>
          <a:p>
            <a:pPr lvl="0"/>
            <a:r>
              <a:rPr lang="ru-RU" sz="2900" dirty="0"/>
              <a:t>Способствовать развитию воображения и творческого мышления </a:t>
            </a:r>
            <a:r>
              <a:rPr lang="ru-RU" sz="2900" dirty="0" smtClean="0"/>
              <a:t>детей</a:t>
            </a:r>
            <a:r>
              <a:rPr lang="ru-RU" sz="2900" dirty="0"/>
              <a:t>;</a:t>
            </a:r>
          </a:p>
          <a:p>
            <a:pPr lvl="0"/>
            <a:r>
              <a:rPr lang="ru-RU" sz="2900" dirty="0" smtClean="0"/>
              <a:t>Консультировать, знакомить родителей с методикой применения Су- </a:t>
            </a:r>
            <a:r>
              <a:rPr lang="ru-RU" sz="2900" dirty="0" err="1"/>
              <a:t>Д</a:t>
            </a:r>
            <a:r>
              <a:rPr lang="ru-RU" sz="2900" dirty="0" err="1" smtClean="0"/>
              <a:t>жок</a:t>
            </a:r>
            <a:r>
              <a:rPr lang="ru-RU" sz="2900" dirty="0" smtClean="0"/>
              <a:t> терапии. Привлекать родителей к активному участию в коррекционно-образовательном процессе.</a:t>
            </a: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90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5509" y="324433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II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709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sz="2700" b="1" i="1" dirty="0" smtClean="0"/>
              <a:t>III этап - Заключительный  </a:t>
            </a:r>
            <a:r>
              <a:rPr lang="ru-RU" sz="1800" i="1" dirty="0" smtClean="0"/>
              <a:t>(апрель-май)</a:t>
            </a:r>
            <a:br>
              <a:rPr lang="ru-RU" sz="1800" i="1" dirty="0" smtClean="0"/>
            </a:br>
            <a:endParaRPr lang="ru-RU" sz="1800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</a:t>
            </a: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3700" b="1" dirty="0" smtClean="0"/>
              <a:t>Содержание </a:t>
            </a:r>
            <a:r>
              <a:rPr lang="ru-RU" sz="3700" b="1" dirty="0"/>
              <a:t>работы:</a:t>
            </a:r>
            <a:endParaRPr lang="ru-RU" sz="3700" dirty="0"/>
          </a:p>
          <a:p>
            <a:pPr lvl="0"/>
            <a:r>
              <a:rPr lang="ru-RU" sz="3600" dirty="0"/>
              <a:t>Подведение итогов реализации  педагогического </a:t>
            </a:r>
            <a:r>
              <a:rPr lang="ru-RU" sz="3600" dirty="0" smtClean="0"/>
              <a:t>проекта</a:t>
            </a:r>
            <a:r>
              <a:rPr lang="ru-RU" sz="3600" dirty="0"/>
              <a:t>;</a:t>
            </a:r>
          </a:p>
          <a:p>
            <a:pPr lvl="0"/>
            <a:r>
              <a:rPr lang="ru-RU" sz="3600" dirty="0"/>
              <a:t>Подготовка отчета  о реализации педагогического проекта на родительском </a:t>
            </a:r>
            <a:r>
              <a:rPr lang="ru-RU" sz="3600" dirty="0" smtClean="0"/>
              <a:t>собрании (отметить </a:t>
            </a:r>
            <a:r>
              <a:rPr lang="ru-RU" sz="3600" dirty="0"/>
              <a:t>эффективность полученных результатов в процессе коррекции речевых нарушений у детей, степень включения родителей в коррекционно-развивающий </a:t>
            </a:r>
            <a:r>
              <a:rPr lang="ru-RU" sz="3600" dirty="0" smtClean="0"/>
              <a:t>процесс);</a:t>
            </a:r>
            <a:endParaRPr lang="ru-RU" sz="3600" dirty="0"/>
          </a:p>
          <a:p>
            <a:pPr lvl="0"/>
            <a:r>
              <a:rPr lang="ru-RU" sz="3600" dirty="0"/>
              <a:t>Определение задач и способов  дальнейшей  реализации технологии Су-</a:t>
            </a:r>
            <a:r>
              <a:rPr lang="ru-RU" sz="3600" dirty="0" err="1"/>
              <a:t>Джок</a:t>
            </a:r>
            <a:r>
              <a:rPr lang="ru-RU" sz="3600" dirty="0"/>
              <a:t> терапии, как средства коррекции речевых нарушений и общего оздоровления детей с </a:t>
            </a:r>
            <a:r>
              <a:rPr lang="ru-RU" sz="3600" dirty="0" smtClean="0"/>
              <a:t>ОНР;</a:t>
            </a:r>
            <a:endParaRPr lang="ru-RU" sz="3600" dirty="0"/>
          </a:p>
          <a:p>
            <a:pPr lvl="0"/>
            <a:r>
              <a:rPr lang="ru-RU" sz="3600" dirty="0"/>
              <a:t>Презентация проекта: «Су-</a:t>
            </a:r>
            <a:r>
              <a:rPr lang="ru-RU" sz="3600" dirty="0" err="1"/>
              <a:t>Джок</a:t>
            </a:r>
            <a:r>
              <a:rPr lang="ru-RU" sz="3600" dirty="0"/>
              <a:t> терапия, как нетрадиционный метод коррекции и профилактики речевых нарушений у дошкольников»</a:t>
            </a:r>
          </a:p>
        </p:txBody>
      </p:sp>
    </p:spTree>
    <p:extLst>
      <p:ext uri="{BB962C8B-B14F-4D97-AF65-F5344CB8AC3E}">
        <p14:creationId xmlns:p14="http://schemas.microsoft.com/office/powerpoint/2010/main" val="354189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i="1" dirty="0" smtClean="0"/>
              <a:t> Преимущества Су - </a:t>
            </a:r>
            <a:r>
              <a:rPr lang="ru-RU" sz="3000" b="1" i="1" dirty="0" err="1" smtClean="0"/>
              <a:t>Джок</a:t>
            </a:r>
            <a:r>
              <a:rPr lang="ru-RU" sz="3000" b="1" i="1" dirty="0" smtClean="0"/>
              <a:t> терапии</a:t>
            </a:r>
            <a:r>
              <a:rPr lang="ru-RU" sz="3000" i="1" dirty="0" smtClean="0"/>
              <a:t>:</a:t>
            </a:r>
            <a:br>
              <a:rPr lang="ru-RU" sz="3000" i="1" dirty="0" smtClean="0"/>
            </a:br>
            <a:endParaRPr lang="ru-RU" sz="3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3300" dirty="0"/>
              <a:t>Высокая эффективность (при правильном применении наступает выраженный эффект)</a:t>
            </a:r>
          </a:p>
          <a:p>
            <a:pPr lvl="0"/>
            <a:r>
              <a:rPr lang="ru-RU" sz="3300" dirty="0"/>
              <a:t>Не имеет противопоказаний к </a:t>
            </a:r>
            <a:r>
              <a:rPr lang="ru-RU" sz="3300" dirty="0" smtClean="0"/>
              <a:t>применению</a:t>
            </a:r>
            <a:endParaRPr lang="ru-RU" sz="3300" dirty="0"/>
          </a:p>
          <a:p>
            <a:pPr lvl="0"/>
            <a:r>
              <a:rPr lang="ru-RU" sz="3300" dirty="0"/>
              <a:t>Безопасность использования (неправильное применение  не наносит вред – оно просто неэффективно)</a:t>
            </a:r>
          </a:p>
          <a:p>
            <a:pPr lvl="0"/>
            <a:r>
              <a:rPr lang="ru-RU" sz="3300" dirty="0"/>
              <a:t>Универсальность (Су – </a:t>
            </a:r>
            <a:r>
              <a:rPr lang="ru-RU" sz="3300" dirty="0" err="1"/>
              <a:t>Джок</a:t>
            </a:r>
            <a:r>
              <a:rPr lang="ru-RU" sz="3300" dirty="0"/>
              <a:t> терапию могут использовать и педагоги в своей работе, и родители в домашних условиях) </a:t>
            </a:r>
          </a:p>
          <a:p>
            <a:pPr lvl="0"/>
            <a:r>
              <a:rPr lang="ru-RU" sz="3300" dirty="0"/>
              <a:t>Простота (для получения результата достаточно проводить стимуляцию биологически активных точек с помощью Су – </a:t>
            </a:r>
            <a:r>
              <a:rPr lang="ru-RU" sz="3300" dirty="0" err="1"/>
              <a:t>Джок</a:t>
            </a:r>
            <a:r>
              <a:rPr lang="ru-RU" sz="3300" dirty="0"/>
              <a:t> шариков) </a:t>
            </a:r>
          </a:p>
          <a:p>
            <a:pPr lvl="0"/>
            <a:r>
              <a:rPr lang="ru-RU" sz="3300" dirty="0"/>
              <a:t>Самомассаж можно проводить как индивидуально, так и с подгруппой детей. </a:t>
            </a:r>
          </a:p>
          <a:p>
            <a:pPr lvl="0"/>
            <a:r>
              <a:rPr lang="ru-RU" sz="3300" dirty="0"/>
              <a:t>Проводится в игровой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20911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i="1" dirty="0" smtClean="0"/>
              <a:t>Задачи:</a:t>
            </a:r>
            <a:endParaRPr lang="ru-RU" sz="3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Воздействовать </a:t>
            </a:r>
            <a:r>
              <a:rPr lang="ru-RU" dirty="0"/>
              <a:t>на биологически активные точки по системе Су-</a:t>
            </a:r>
            <a:r>
              <a:rPr lang="ru-RU" dirty="0" err="1"/>
              <a:t>Джок</a:t>
            </a:r>
            <a:endParaRPr lang="ru-RU" dirty="0"/>
          </a:p>
          <a:p>
            <a:pPr lvl="0"/>
            <a:r>
              <a:rPr lang="ru-RU" dirty="0"/>
              <a:t>Стимулировать речевые зоны коры головного мозга</a:t>
            </a:r>
          </a:p>
          <a:p>
            <a:pPr lvl="0"/>
            <a:r>
              <a:rPr lang="ru-RU" dirty="0"/>
              <a:t>Использовать элементы Су-</a:t>
            </a:r>
            <a:r>
              <a:rPr lang="ru-RU" dirty="0" err="1"/>
              <a:t>Джок</a:t>
            </a:r>
            <a:r>
              <a:rPr lang="ru-RU" dirty="0"/>
              <a:t> терапии на коррекционно-логопедических занятиях с целью коррекции речевых нарушений.</a:t>
            </a:r>
          </a:p>
          <a:p>
            <a:pPr lvl="0"/>
            <a:r>
              <a:rPr lang="ru-RU" dirty="0"/>
              <a:t>Содействовать снижению двигательной и эмоциональной расторможенности, нормализовать тонус.</a:t>
            </a:r>
          </a:p>
          <a:p>
            <a:pPr lvl="0"/>
            <a:r>
              <a:rPr lang="ru-RU" dirty="0"/>
              <a:t>Совершенствовать навыки пространственной ориентации, развивать, память, внимание. </a:t>
            </a:r>
          </a:p>
          <a:p>
            <a:pPr lvl="0"/>
            <a:r>
              <a:rPr lang="ru-RU" dirty="0"/>
              <a:t>Повысить уровень педагогов и родителей в вопросах коррекции речевых нарушений у детей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51688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i="1" dirty="0" smtClean="0"/>
              <a:t/>
            </a:r>
            <a:br>
              <a:rPr lang="ru-RU" sz="3000" b="1" i="1" dirty="0" smtClean="0"/>
            </a:br>
            <a:r>
              <a:rPr lang="ru-RU" sz="2800" b="1" i="1" dirty="0" smtClean="0"/>
              <a:t>Реализация Су-</a:t>
            </a:r>
            <a:r>
              <a:rPr lang="ru-RU" sz="2800" b="1" i="1" dirty="0" err="1" smtClean="0"/>
              <a:t>Джок</a:t>
            </a:r>
            <a:r>
              <a:rPr lang="ru-RU" sz="2800" b="1" i="1" dirty="0" smtClean="0"/>
              <a:t> терапии в коррекционно-логопедическом процессе:</a:t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с педагогами (</a:t>
            </a:r>
            <a:r>
              <a:rPr lang="ru-RU" dirty="0" smtClean="0"/>
              <a:t>знакомство </a:t>
            </a:r>
            <a:r>
              <a:rPr lang="ru-RU" dirty="0"/>
              <a:t>с </a:t>
            </a:r>
            <a:r>
              <a:rPr lang="ru-RU" dirty="0" smtClean="0"/>
              <a:t>приемами использования Су-</a:t>
            </a:r>
            <a:r>
              <a:rPr lang="ru-RU" dirty="0" err="1" smtClean="0"/>
              <a:t>Джок</a:t>
            </a:r>
            <a:r>
              <a:rPr lang="ru-RU" dirty="0"/>
              <a:t> </a:t>
            </a:r>
            <a:r>
              <a:rPr lang="ru-RU" dirty="0" smtClean="0"/>
              <a:t>терапии )</a:t>
            </a:r>
            <a:endParaRPr lang="ru-RU" dirty="0"/>
          </a:p>
          <a:p>
            <a:pPr lvl="0"/>
            <a:r>
              <a:rPr lang="ru-RU" dirty="0"/>
              <a:t>Работа с детьми (</a:t>
            </a:r>
            <a:r>
              <a:rPr lang="ru-RU" dirty="0" smtClean="0"/>
              <a:t>организация коррекционных логопедических  фронтальных и индивидуальных занятий с использованием  массажных шариков и эластичных колец Су-</a:t>
            </a:r>
            <a:r>
              <a:rPr lang="ru-RU" dirty="0" err="1"/>
              <a:t>Д</a:t>
            </a:r>
            <a:r>
              <a:rPr lang="ru-RU" dirty="0" err="1" smtClean="0"/>
              <a:t>жок</a:t>
            </a:r>
            <a:r>
              <a:rPr lang="ru-RU" dirty="0" smtClean="0"/>
              <a:t> 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Работа с родителями (практикум по использованию Су-</a:t>
            </a:r>
            <a:r>
              <a:rPr lang="ru-RU" dirty="0" err="1"/>
              <a:t>Джок</a:t>
            </a:r>
            <a:r>
              <a:rPr lang="ru-RU" dirty="0"/>
              <a:t> терапии, консультирование)</a:t>
            </a:r>
          </a:p>
          <a:p>
            <a:pPr lvl="0"/>
            <a:r>
              <a:rPr lang="ru-RU" dirty="0"/>
              <a:t>Создание развивающей среды (приобретение массажных шариков </a:t>
            </a:r>
            <a:r>
              <a:rPr lang="ru-RU" dirty="0" smtClean="0"/>
              <a:t>Су-</a:t>
            </a:r>
            <a:r>
              <a:rPr lang="ru-RU" dirty="0" err="1" smtClean="0"/>
              <a:t>Джок</a:t>
            </a:r>
            <a:r>
              <a:rPr lang="ru-RU" dirty="0" smtClean="0"/>
              <a:t>, </a:t>
            </a:r>
            <a:r>
              <a:rPr lang="ru-RU" dirty="0"/>
              <a:t>составление картотек </a:t>
            </a:r>
            <a:r>
              <a:rPr lang="ru-RU" dirty="0" smtClean="0"/>
              <a:t>игр и </a:t>
            </a:r>
            <a:r>
              <a:rPr lang="ru-RU" dirty="0"/>
              <a:t>упражнений, </a:t>
            </a:r>
            <a:r>
              <a:rPr lang="ru-RU" dirty="0" smtClean="0"/>
              <a:t>презентаций).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49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300" i="1" dirty="0" smtClean="0"/>
              <a:t>Ф</a:t>
            </a:r>
            <a:r>
              <a:rPr lang="ru-RU" sz="3300" b="1" i="1" dirty="0" smtClean="0"/>
              <a:t>ормы работы</a:t>
            </a:r>
            <a:endParaRPr lang="ru-RU" sz="33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фонематического восприятия;</a:t>
            </a:r>
          </a:p>
          <a:p>
            <a:pPr lvl="0"/>
            <a:r>
              <a:rPr lang="ru-RU" dirty="0"/>
              <a:t>Коррекция звукопроизношения;</a:t>
            </a:r>
          </a:p>
          <a:p>
            <a:pPr lvl="0"/>
            <a:r>
              <a:rPr lang="ru-RU" dirty="0"/>
              <a:t>Автоматизация звуков;</a:t>
            </a:r>
          </a:p>
          <a:p>
            <a:pPr lvl="0"/>
            <a:r>
              <a:rPr lang="ru-RU" dirty="0"/>
              <a:t>Совершенствование лексико-грамматической стороны речи;</a:t>
            </a:r>
          </a:p>
          <a:p>
            <a:pPr lvl="0"/>
            <a:r>
              <a:rPr lang="ru-RU" dirty="0"/>
              <a:t>Совершенствование слоговой структуры слова;</a:t>
            </a:r>
          </a:p>
          <a:p>
            <a:pPr lvl="0"/>
            <a:r>
              <a:rPr lang="ru-RU" dirty="0"/>
              <a:t>Совершенствование навыков пространственной ориентации;</a:t>
            </a:r>
          </a:p>
          <a:p>
            <a:pPr lvl="0"/>
            <a:r>
              <a:rPr lang="ru-RU" dirty="0"/>
              <a:t>Упражнения и пальчиковые игры для развития общей и мелкой моторики.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61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31224" cy="576064"/>
          </a:xfrm>
        </p:spPr>
        <p:txBody>
          <a:bodyPr>
            <a:noAutofit/>
          </a:bodyPr>
          <a:lstStyle/>
          <a:p>
            <a:r>
              <a:rPr lang="ru-RU" sz="3000" b="1" i="1" dirty="0" smtClean="0"/>
              <a:t>Методы и приемы в процессе использования Су-</a:t>
            </a:r>
            <a:r>
              <a:rPr lang="ru-RU" sz="3000" b="1" i="1" dirty="0" err="1"/>
              <a:t>Д</a:t>
            </a:r>
            <a:r>
              <a:rPr lang="ru-RU" sz="3000" b="1" i="1" dirty="0" err="1" smtClean="0"/>
              <a:t>жок</a:t>
            </a:r>
            <a:r>
              <a:rPr lang="ru-RU" sz="3000" b="1" i="1" dirty="0" smtClean="0"/>
              <a:t> терапии</a:t>
            </a:r>
            <a:endParaRPr lang="ru-RU" sz="3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272808" cy="367240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Словесные </a:t>
            </a:r>
            <a:r>
              <a:rPr lang="ru-RU" dirty="0"/>
              <a:t>приемы (стихи, </a:t>
            </a:r>
            <a:r>
              <a:rPr lang="ru-RU" dirty="0" err="1"/>
              <a:t>потешки</a:t>
            </a:r>
            <a:r>
              <a:rPr lang="ru-RU" dirty="0"/>
              <a:t>, вопросы, сказки, загадки и др.)</a:t>
            </a:r>
          </a:p>
          <a:p>
            <a:pPr lvl="0"/>
            <a:r>
              <a:rPr lang="ru-RU" dirty="0"/>
              <a:t>Игровые </a:t>
            </a:r>
            <a:r>
              <a:rPr lang="ru-RU" dirty="0" smtClean="0"/>
              <a:t>приемы</a:t>
            </a:r>
            <a:r>
              <a:rPr lang="ru-RU" dirty="0"/>
              <a:t> </a:t>
            </a:r>
            <a:r>
              <a:rPr lang="ru-RU" dirty="0" smtClean="0"/>
              <a:t>(игровые </a:t>
            </a:r>
            <a:r>
              <a:rPr lang="ru-RU" dirty="0"/>
              <a:t>упражнения)</a:t>
            </a:r>
          </a:p>
          <a:p>
            <a:pPr lvl="0"/>
            <a:r>
              <a:rPr lang="ru-RU" dirty="0"/>
              <a:t>Наглядные </a:t>
            </a:r>
            <a:r>
              <a:rPr lang="ru-RU" dirty="0" smtClean="0"/>
              <a:t>приемы (картинки</a:t>
            </a:r>
            <a:r>
              <a:rPr lang="ru-RU" dirty="0"/>
              <a:t>, схемы, видеоматериалы и др.)</a:t>
            </a:r>
          </a:p>
          <a:p>
            <a:pPr lvl="0"/>
            <a:r>
              <a:rPr lang="ru-RU" dirty="0"/>
              <a:t>Практические </a:t>
            </a:r>
            <a:r>
              <a:rPr lang="ru-RU" dirty="0" smtClean="0"/>
              <a:t>действия</a:t>
            </a:r>
            <a:r>
              <a:rPr lang="ru-RU" dirty="0"/>
              <a:t> </a:t>
            </a:r>
            <a:r>
              <a:rPr lang="ru-RU" dirty="0" smtClean="0"/>
              <a:t>(массаж </a:t>
            </a:r>
            <a:r>
              <a:rPr lang="ru-RU" dirty="0"/>
              <a:t>кистей, рук, пальцев</a:t>
            </a:r>
            <a:r>
              <a:rPr lang="ru-RU" dirty="0" smtClean="0"/>
              <a:t>)</a:t>
            </a:r>
          </a:p>
          <a:p>
            <a:pPr lvl="0"/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14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300" b="1" dirty="0" smtClean="0"/>
              <a:t>Продолжительность проекта</a:t>
            </a:r>
            <a:r>
              <a:rPr lang="ru-RU" sz="2300" dirty="0" smtClean="0"/>
              <a:t>:  долгосрочный  </a:t>
            </a:r>
            <a:br>
              <a:rPr lang="ru-RU" sz="2300" dirty="0" smtClean="0"/>
            </a:br>
            <a:r>
              <a:rPr lang="ru-RU" sz="2000" dirty="0" smtClean="0"/>
              <a:t>(с 15.09 по 15.05 2016- 17 </a:t>
            </a:r>
            <a:r>
              <a:rPr lang="ru-RU" sz="2000" dirty="0" err="1" smtClean="0"/>
              <a:t>уч.г</a:t>
            </a:r>
            <a:r>
              <a:rPr lang="ru-RU" sz="2000" dirty="0" smtClean="0"/>
              <a:t>.)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b="1" dirty="0" smtClean="0"/>
              <a:t>Участники проекта</a:t>
            </a:r>
            <a:r>
              <a:rPr lang="ru-RU" sz="2300" dirty="0" smtClean="0"/>
              <a:t>: учитель-логопед, дети подготовительной логопедической  группы, воспитатели группы, родители.</a:t>
            </a:r>
            <a:br>
              <a:rPr lang="ru-RU" sz="2300" dirty="0" smtClean="0"/>
            </a:br>
            <a:endParaRPr lang="ru-RU" sz="2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500" b="1" dirty="0"/>
          </a:p>
          <a:p>
            <a:pPr marL="0" indent="0">
              <a:buNone/>
            </a:pPr>
            <a:r>
              <a:rPr lang="ru-RU" sz="2500" b="1" dirty="0" smtClean="0"/>
              <a:t>Ожидаемый результат использования Су-</a:t>
            </a:r>
            <a:r>
              <a:rPr lang="ru-RU" sz="2500" b="1" dirty="0" err="1" smtClean="0"/>
              <a:t>Джок</a:t>
            </a:r>
            <a:r>
              <a:rPr lang="ru-RU" sz="2500" b="1" dirty="0" smtClean="0"/>
              <a:t> терапии:  </a:t>
            </a:r>
            <a:endParaRPr lang="ru-RU" sz="2500" dirty="0" smtClean="0"/>
          </a:p>
          <a:p>
            <a:pPr lvl="0"/>
            <a:r>
              <a:rPr lang="ru-RU" sz="2500" dirty="0" smtClean="0"/>
              <a:t>Оздоравливающе  воздействие на весь организм в целом;</a:t>
            </a:r>
          </a:p>
          <a:p>
            <a:pPr lvl="0"/>
            <a:r>
              <a:rPr lang="ru-RU" sz="2500" dirty="0" smtClean="0"/>
              <a:t>Коррекция речевых нарушений;</a:t>
            </a:r>
          </a:p>
          <a:p>
            <a:pPr lvl="0"/>
            <a:r>
              <a:rPr lang="ru-RU" sz="2500" dirty="0" smtClean="0"/>
              <a:t>Активная стимуляция  речевых зон коры головного мозга;</a:t>
            </a:r>
          </a:p>
          <a:p>
            <a:pPr lvl="0"/>
            <a:r>
              <a:rPr lang="ru-RU" sz="2500" dirty="0" smtClean="0"/>
              <a:t>Развитие общей и мелкой моторики;</a:t>
            </a:r>
          </a:p>
          <a:p>
            <a:pPr lvl="0"/>
            <a:r>
              <a:rPr lang="ru-RU" sz="2500" dirty="0" smtClean="0"/>
              <a:t>Развитие координация движений;</a:t>
            </a:r>
          </a:p>
          <a:p>
            <a:pPr lvl="0"/>
            <a:r>
              <a:rPr lang="ru-RU" sz="2500" dirty="0" smtClean="0"/>
              <a:t>Развитие внимания, мышления, памяти, речи детей.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28754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b="1" i="1" dirty="0" smtClean="0"/>
              <a:t>Существуют следующие приемы Су – </a:t>
            </a:r>
            <a:r>
              <a:rPr lang="ru-RU" sz="2700" b="1" i="1" dirty="0" err="1" smtClean="0"/>
              <a:t>Джок</a:t>
            </a:r>
            <a:r>
              <a:rPr lang="ru-RU" sz="2700" b="1" i="1" dirty="0" smtClean="0"/>
              <a:t> терапии: </a:t>
            </a:r>
            <a:br>
              <a:rPr lang="ru-RU" sz="2700" b="1" i="1" dirty="0" smtClean="0"/>
            </a:br>
            <a:endParaRPr lang="ru-RU" sz="2700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536504" cy="500141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900" b="1" i="1" dirty="0"/>
              <a:t>Массаж специальным шариком. </a:t>
            </a:r>
            <a:endParaRPr lang="ru-RU" sz="2900" b="1" i="1" dirty="0" smtClean="0"/>
          </a:p>
          <a:p>
            <a:pPr marL="0" indent="0">
              <a:buNone/>
            </a:pPr>
            <a:r>
              <a:rPr lang="ru-RU" sz="2700" dirty="0" smtClean="0"/>
              <a:t>Поскольку на ладони находится множество биологически активных точек, эффективным способом их стимуляции является массаж специальным шариком Су-</a:t>
            </a:r>
            <a:r>
              <a:rPr lang="ru-RU" sz="2700" dirty="0" err="1"/>
              <a:t>Д</a:t>
            </a:r>
            <a:r>
              <a:rPr lang="ru-RU" sz="2700" dirty="0" err="1" smtClean="0"/>
              <a:t>жок</a:t>
            </a:r>
            <a:r>
              <a:rPr lang="ru-RU" sz="2700" dirty="0" smtClean="0"/>
              <a:t>. Прокатывая шарик между ладошками, дети массируют мышцы рук. </a:t>
            </a:r>
          </a:p>
          <a:p>
            <a:pPr marL="0" indent="0">
              <a:buNone/>
            </a:pPr>
            <a:r>
              <a:rPr lang="ru-RU" sz="2700" dirty="0" smtClean="0"/>
              <a:t>В каждом шарике есть «волшебное» колечко.</a:t>
            </a:r>
          </a:p>
          <a:p>
            <a:endParaRPr lang="ru-RU" dirty="0"/>
          </a:p>
        </p:txBody>
      </p:sp>
      <p:pic>
        <p:nvPicPr>
          <p:cNvPr id="7" name="Picture 2" descr="C:\Users\наталия\Desktop\Новая папка (2)\20160505_1052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9"/>
            <a:ext cx="41826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6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000" b="1" i="1" dirty="0" smtClean="0"/>
              <a:t>Массаж эластичным кольцом</a:t>
            </a:r>
            <a:endParaRPr lang="ru-RU" sz="3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428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/>
              <a:t>Массаж эластичным кольцом  помогает стимулировать работу внутренних органов. </a:t>
            </a:r>
            <a:r>
              <a:rPr lang="ru-RU" sz="2100" dirty="0" smtClean="0"/>
              <a:t>Кольцо </a:t>
            </a:r>
            <a:r>
              <a:rPr lang="ru-RU" sz="2100" dirty="0"/>
              <a:t>нужно надеть на палец и провести массаж </a:t>
            </a:r>
            <a:r>
              <a:rPr lang="ru-RU" sz="2100" dirty="0" smtClean="0"/>
              <a:t> </a:t>
            </a:r>
            <a:r>
              <a:rPr lang="ru-RU" sz="2100" dirty="0"/>
              <a:t>до </a:t>
            </a:r>
            <a:r>
              <a:rPr lang="ru-RU" sz="2100" dirty="0" smtClean="0"/>
              <a:t> </a:t>
            </a:r>
            <a:r>
              <a:rPr lang="ru-RU" sz="2100" dirty="0"/>
              <a:t>покраснения и </a:t>
            </a:r>
            <a:r>
              <a:rPr lang="ru-RU" sz="2100" dirty="0" smtClean="0"/>
              <a:t>появления ощущения </a:t>
            </a:r>
            <a:r>
              <a:rPr lang="ru-RU" sz="2100" dirty="0"/>
              <a:t>тепла.  </a:t>
            </a:r>
            <a:r>
              <a:rPr lang="ru-RU" sz="2100" dirty="0" smtClean="0"/>
              <a:t>Массаж  эластичным кольцом Су-</a:t>
            </a:r>
            <a:r>
              <a:rPr lang="ru-RU" sz="2100" dirty="0" err="1"/>
              <a:t>Д</a:t>
            </a:r>
            <a:r>
              <a:rPr lang="ru-RU" sz="2100" dirty="0" err="1" smtClean="0"/>
              <a:t>жок</a:t>
            </a:r>
            <a:r>
              <a:rPr lang="ru-RU" sz="2100" dirty="0" smtClean="0"/>
              <a:t> оказывает </a:t>
            </a:r>
            <a:r>
              <a:rPr lang="ru-RU" sz="2100" dirty="0" err="1" smtClean="0"/>
              <a:t>оздоравливающее</a:t>
            </a:r>
            <a:r>
              <a:rPr lang="ru-RU" sz="2100" dirty="0" smtClean="0"/>
              <a:t> </a:t>
            </a:r>
            <a:r>
              <a:rPr lang="ru-RU" sz="2100" dirty="0"/>
              <a:t>воздействие на весь организм. </a:t>
            </a:r>
            <a:r>
              <a:rPr lang="ru-RU" sz="2100" dirty="0" smtClean="0"/>
              <a:t>Стимуляция биологически активных точек на пальцах кистей рук  способствует созреванию </a:t>
            </a:r>
            <a:r>
              <a:rPr lang="ru-RU" sz="2100" dirty="0"/>
              <a:t>нервных </a:t>
            </a:r>
            <a:r>
              <a:rPr lang="ru-RU" sz="2100" dirty="0" smtClean="0"/>
              <a:t>клеток, а также активному функционированию коры </a:t>
            </a:r>
            <a:r>
              <a:rPr lang="ru-RU" sz="2100" dirty="0"/>
              <a:t>головного </a:t>
            </a:r>
            <a:r>
              <a:rPr lang="ru-RU" sz="2100" dirty="0" smtClean="0"/>
              <a:t>мозга.</a:t>
            </a:r>
            <a:endParaRPr lang="ru-RU" sz="2100" dirty="0"/>
          </a:p>
          <a:p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88329" y="1537216"/>
            <a:ext cx="4038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наталия\Desktop\Новая папка (2)\20160505_105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1044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25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992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Структурное подразделение «Детский сад №7 комбинированного вида» муниципального бюджетного дошкольного образовательного учреждения  «Детский сад «Радуга» комбинированного вида» Рузаевского муниципального района </vt:lpstr>
      <vt:lpstr> Преимущества Су - Джок терапии: </vt:lpstr>
      <vt:lpstr>Задачи:</vt:lpstr>
      <vt:lpstr> Реализация Су-Джок терапии в коррекционно-логопедическом процессе: </vt:lpstr>
      <vt:lpstr>Формы работы</vt:lpstr>
      <vt:lpstr>Методы и приемы в процессе использования Су-Джок терапии</vt:lpstr>
      <vt:lpstr> Продолжительность проекта:  долгосрочный   (с 15.09 по 15.05 2016- 17 уч.г.)  Участники проекта: учитель-логопед, дети подготовительной логопедической  группы, воспитатели группы, родители. </vt:lpstr>
      <vt:lpstr> Существуют следующие приемы Су – Джок терапии:  </vt:lpstr>
      <vt:lpstr>Массаж эластичным кольцом</vt:lpstr>
      <vt:lpstr>Использование Су-Джок терапии на индивидуальных занятиях</vt:lpstr>
      <vt:lpstr>Использование Су-Джок терапии на фронтальных логопедических занятиях</vt:lpstr>
      <vt:lpstr>  С помощью шаров – «ежиков» с колечками детям нравится массировать пальцы и ладошки, что оказывает благотворное влияние на весь организм, а также на развитие мелкой моторики пальцев рук, тем самым, способствуя развитию речи. </vt:lpstr>
      <vt:lpstr>Презентация PowerPoint</vt:lpstr>
      <vt:lpstr>Презентация PowerPoint</vt:lpstr>
      <vt:lpstr>Задачи основного этапа:</vt:lpstr>
      <vt:lpstr>III этап - Заключительный  (апрель-май)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52</cp:revision>
  <dcterms:created xsi:type="dcterms:W3CDTF">2016-10-18T18:46:52Z</dcterms:created>
  <dcterms:modified xsi:type="dcterms:W3CDTF">2016-10-19T20:42:35Z</dcterms:modified>
</cp:coreProperties>
</file>