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82" r:id="rId12"/>
    <p:sldId id="270" r:id="rId13"/>
    <p:sldId id="283" r:id="rId14"/>
    <p:sldId id="284" r:id="rId15"/>
    <p:sldId id="288" r:id="rId16"/>
    <p:sldId id="285" r:id="rId17"/>
    <p:sldId id="286" r:id="rId18"/>
    <p:sldId id="274" r:id="rId19"/>
    <p:sldId id="287" r:id="rId20"/>
    <p:sldId id="276" r:id="rId21"/>
    <p:sldId id="296" r:id="rId22"/>
    <p:sldId id="273" r:id="rId23"/>
    <p:sldId id="289" r:id="rId24"/>
    <p:sldId id="290" r:id="rId25"/>
    <p:sldId id="291" r:id="rId26"/>
    <p:sldId id="294" r:id="rId27"/>
    <p:sldId id="292" r:id="rId28"/>
    <p:sldId id="299" r:id="rId29"/>
    <p:sldId id="300" r:id="rId30"/>
    <p:sldId id="301" r:id="rId31"/>
    <p:sldId id="302" r:id="rId32"/>
    <p:sldId id="303" r:id="rId33"/>
    <p:sldId id="304" r:id="rId34"/>
    <p:sldId id="305" r:id="rId35"/>
    <p:sldId id="306" r:id="rId36"/>
    <p:sldId id="307" r:id="rId37"/>
    <p:sldId id="308" r:id="rId38"/>
    <p:sldId id="309" r:id="rId39"/>
    <p:sldId id="310" r:id="rId40"/>
    <p:sldId id="311" r:id="rId41"/>
    <p:sldId id="312" r:id="rId42"/>
    <p:sldId id="317" r:id="rId43"/>
    <p:sldId id="315" r:id="rId44"/>
    <p:sldId id="316" r:id="rId45"/>
    <p:sldId id="318" r:id="rId46"/>
    <p:sldId id="319" r:id="rId47"/>
    <p:sldId id="320" r:id="rId48"/>
    <p:sldId id="321" r:id="rId49"/>
    <p:sldId id="322" r:id="rId50"/>
    <p:sldId id="330" r:id="rId51"/>
    <p:sldId id="323" r:id="rId52"/>
    <p:sldId id="324" r:id="rId53"/>
    <p:sldId id="326" r:id="rId54"/>
    <p:sldId id="331" r:id="rId55"/>
    <p:sldId id="327" r:id="rId56"/>
    <p:sldId id="328" r:id="rId57"/>
    <p:sldId id="329" r:id="rId58"/>
    <p:sldId id="332" r:id="rId59"/>
    <p:sldId id="333" r:id="rId60"/>
    <p:sldId id="334" r:id="rId61"/>
    <p:sldId id="335" r:id="rId62"/>
    <p:sldId id="336" r:id="rId63"/>
    <p:sldId id="337" r:id="rId64"/>
    <p:sldId id="338" r:id="rId65"/>
    <p:sldId id="339" r:id="rId6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149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5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7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0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4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9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1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3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5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https://kartinkin.net/uploads/posts/2020-07/thumbs/1595793383_20-p-nezhnii-odnotonnii-fon-dlya-prezentatsii-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115" y="-275512"/>
            <a:ext cx="9197115" cy="7133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C:\Users\ДалДалУшел\Desktop\IBPJ2847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56"/>
          <a:stretch>
            <a:fillRect/>
          </a:stretch>
        </p:blipFill>
        <p:spPr bwMode="auto">
          <a:xfrm>
            <a:off x="520238" y="1196752"/>
            <a:ext cx="3156002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170944" y="-387424"/>
            <a:ext cx="4536504" cy="14343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altLang="ru-RU" sz="2400" b="1" cap="small" dirty="0" smtClean="0">
                <a:solidFill>
                  <a:schemeClr val="tx2"/>
                </a:solidFill>
                <a:latin typeface="Times New Roman" pitchFamily="18" charset="0"/>
              </a:rPr>
              <a:t>Министерство образования Республики Мордовия</a:t>
            </a:r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5076056" y="1196752"/>
            <a:ext cx="261674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3600" b="1" dirty="0">
                <a:solidFill>
                  <a:srgbClr val="42557F"/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  <a:endParaRPr lang="ru-RU" sz="3600" b="1" dirty="0">
              <a:solidFill>
                <a:srgbClr val="42557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4389872" y="2074863"/>
            <a:ext cx="425045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3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Нестеровой </a:t>
            </a:r>
            <a:endParaRPr lang="ru-RU" sz="36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Елены </a:t>
            </a:r>
            <a:r>
              <a:rPr lang="ru-RU" sz="3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Алексеевны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779912" y="3645024"/>
            <a:ext cx="52565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педагога-психолога </a:t>
            </a:r>
          </a:p>
          <a:p>
            <a:pPr algn="ctr">
              <a:spcBef>
                <a:spcPct val="0"/>
              </a:spcBef>
            </a:pP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МАДОУ </a:t>
            </a: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«Центр </a:t>
            </a: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развития ребенка – </a:t>
            </a:r>
            <a:endParaRPr lang="ru-RU" sz="2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</a:pP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детский сад №2</a:t>
            </a: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>
              <a:spcBef>
                <a:spcPct val="0"/>
              </a:spcBef>
            </a:pPr>
            <a:r>
              <a:rPr lang="ru-RU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г.о</a:t>
            </a: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 Саранск</a:t>
            </a:r>
            <a:endParaRPr lang="ru-RU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675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kartinkin.net/uploads/posts/2020-07/thumbs/1595793383_20-p-nezhnii-odnotonnii-fon-dlya-prezentatsii-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11" y="2690"/>
            <a:ext cx="9145016" cy="685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ДалДалУшел\Desktop\атестация Нестерова Е.А\IMG_E091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9064" y="312049"/>
            <a:ext cx="4380953" cy="6236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ДалДалУшел\Desktop\атестация Нестерова Е.А\IMG_E091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32656"/>
            <a:ext cx="4319675" cy="635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0781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kartinkin.net/uploads/posts/2020-07/thumbs/1595793383_20-p-nezhnii-odnotonnii-fon-dlya-prezentatsii-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11" y="2690"/>
            <a:ext cx="9145016" cy="685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ДалДалУшел\Desktop\атестация Нестерова Е.А\IMG_E091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73" y="261204"/>
            <a:ext cx="4303411" cy="633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ДалДалУшел\Desktop\атестация Нестерова Е.А\IMG_E091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997" y="289403"/>
            <a:ext cx="4495745" cy="6281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88086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kartinkin.net/uploads/posts/2020-07/thumbs/1595793383_20-p-nezhnii-odnotonnii-fon-dlya-prezentatsii-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11" y="2690"/>
            <a:ext cx="9145016" cy="685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15200" cy="5602634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4. Взаимодействие с педагогами</a:t>
            </a:r>
            <a:endParaRPr lang="ru-RU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7817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kartinkin.net/uploads/posts/2020-07/thumbs/1595793383_20-p-nezhnii-odnotonnii-fon-dlya-prezentatsii-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11" y="2690"/>
            <a:ext cx="9145016" cy="685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ДалДалУшел\Desktop\атестация Нестерова Е.А\IMG_E091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956" y="260350"/>
            <a:ext cx="4225401" cy="626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ДалДалУшел\Desktop\атестация Нестерова Е.А\IMG_E091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406" y="260350"/>
            <a:ext cx="4221238" cy="626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14816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kartinkin.net/uploads/posts/2020-07/thumbs/1595793383_20-p-nezhnii-odnotonnii-fon-dlya-prezentatsii-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11" y="2690"/>
            <a:ext cx="9145016" cy="685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ДалДалУшел\Desktop\атестация Нестерова Е.А\IMG_E091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352" y="298207"/>
            <a:ext cx="4179290" cy="626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02054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kartinkin.net/uploads/posts/2020-07/thumbs/1595793383_20-p-nezhnii-odnotonnii-fon-dlya-prezentatsii-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11" y="2690"/>
            <a:ext cx="9145016" cy="685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15200" cy="5602634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tx2"/>
                </a:solidFill>
              </a:rPr>
              <a:t>5</a:t>
            </a:r>
            <a:r>
              <a:rPr lang="ru-RU" b="1" dirty="0" smtClean="0">
                <a:solidFill>
                  <a:schemeClr val="tx2"/>
                </a:solidFill>
              </a:rPr>
              <a:t>. Взаимодействие с обучающимися</a:t>
            </a:r>
            <a:endParaRPr lang="ru-RU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2188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kartinkin.net/uploads/posts/2020-07/thumbs/1595793383_20-p-nezhnii-odnotonnii-fon-dlya-prezentatsii-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11" y="2690"/>
            <a:ext cx="9145016" cy="685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ДалДалУшел\Desktop\атестация Нестерова Е.А\IMG_E091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26" y="260350"/>
            <a:ext cx="4059660" cy="626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ДалДалУшел\Desktop\атестация Нестерова Е.А\IMG_E091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346" y="260350"/>
            <a:ext cx="4123359" cy="626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70662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kartinkin.net/uploads/posts/2020-07/thumbs/1595793383_20-p-nezhnii-odnotonnii-fon-dlya-prezentatsii-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11" y="2690"/>
            <a:ext cx="9145016" cy="685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ДалДалУшел\Desktop\атестация Нестерова Е.А\IMG_E092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2694"/>
            <a:ext cx="4680520" cy="662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70662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kartinkin.net/uploads/posts/2020-07/thumbs/1595793383_20-p-nezhnii-odnotonnii-fon-dlya-prezentatsii-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11" y="2690"/>
            <a:ext cx="9145016" cy="685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568" y="1556792"/>
            <a:ext cx="806489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1F497D"/>
                </a:solidFill>
                <a:ea typeface="+mj-ea"/>
                <a:cs typeface="+mj-cs"/>
              </a:rPr>
              <a:t>6.Результаты участия в инновационной деятельности (экспериментальной) деятельности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0207817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kartinkin.net/uploads/posts/2020-07/thumbs/1595793383_20-p-nezhnii-odnotonnii-fon-dlya-prezentatsii-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11" y="2690"/>
            <a:ext cx="9145016" cy="685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377" y="260350"/>
            <a:ext cx="4316558" cy="626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 descr="C:\Users\ДалДалУшел\Desktop\атестация Нестерова Е.А\IMG_E092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938" y="260350"/>
            <a:ext cx="4086542" cy="6405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70662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kartinkin.net/uploads/posts/2020-07/thumbs/1595793383_20-p-nezhnii-odnotonnii-fon-dlya-prezentatsii-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11" y="2690"/>
            <a:ext cx="9145016" cy="685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6250706"/>
          </a:xfrm>
        </p:spPr>
        <p:txBody>
          <a:bodyPr>
            <a:normAutofit/>
          </a:bodyPr>
          <a:lstStyle/>
          <a:p>
            <a:pPr lvl="0" algn="l">
              <a:spcBef>
                <a:spcPts val="0"/>
              </a:spcBef>
              <a:defRPr/>
            </a:pP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Дата  рождения:  </a:t>
            </a:r>
            <a:r>
              <a:rPr lang="ru-RU" sz="2400" dirty="0">
                <a:solidFill>
                  <a:schemeClr val="tx2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17.03.1994 г</a:t>
            </a:r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400" b="1" dirty="0">
                <a:solidFill>
                  <a:schemeClr val="tx2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Профессиональное образование: </a:t>
            </a:r>
            <a:r>
              <a:rPr lang="ru-RU" sz="2400" dirty="0">
                <a:solidFill>
                  <a:schemeClr val="tx2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высшее,  Федеральное государственное бюджетное образовательное учреждение высшего профессионального образования «Мордовский государственный педагогический институт имени М.Е. </a:t>
            </a:r>
            <a:r>
              <a:rPr lang="ru-RU" sz="2400" dirty="0" err="1">
                <a:solidFill>
                  <a:schemeClr val="tx2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Евсевьева</a:t>
            </a:r>
            <a:r>
              <a:rPr lang="ru-RU" sz="2400" dirty="0">
                <a:solidFill>
                  <a:schemeClr val="tx2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»  г</a:t>
            </a:r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. Саранск</a:t>
            </a:r>
            <a:r>
              <a:rPr lang="ru-RU" sz="2400" dirty="0">
                <a:solidFill>
                  <a:schemeClr val="tx2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400" dirty="0">
                <a:solidFill>
                  <a:schemeClr val="tx2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Специальность: </a:t>
            </a:r>
            <a:r>
              <a:rPr lang="ru-RU" sz="2400" dirty="0">
                <a:solidFill>
                  <a:schemeClr val="tx2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«Психолого – педагогическое образование»</a:t>
            </a:r>
            <a:br>
              <a:rPr lang="ru-RU" sz="2400" dirty="0">
                <a:solidFill>
                  <a:schemeClr val="tx2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Квалификация: </a:t>
            </a:r>
            <a:r>
              <a:rPr lang="ru-RU" sz="2400" dirty="0">
                <a:solidFill>
                  <a:schemeClr val="tx2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«Бакалавр»</a:t>
            </a: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400" b="1" dirty="0">
                <a:solidFill>
                  <a:schemeClr val="tx2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Диплом: </a:t>
            </a:r>
            <a:r>
              <a:rPr lang="ru-RU" sz="2400" dirty="0">
                <a:solidFill>
                  <a:schemeClr val="tx2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101305 0091414</a:t>
            </a: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400" b="1" dirty="0">
                <a:solidFill>
                  <a:schemeClr val="tx2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Дата выдачи: </a:t>
            </a:r>
            <a:r>
              <a:rPr lang="ru-RU" sz="2400" dirty="0">
                <a:solidFill>
                  <a:schemeClr val="tx2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15 июля 2015 г</a:t>
            </a:r>
            <a:r>
              <a:rPr lang="en-US" sz="2400" dirty="0" smtClean="0">
                <a:solidFill>
                  <a:schemeClr val="tx2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chemeClr val="tx2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400" b="1" dirty="0">
                <a:solidFill>
                  <a:schemeClr val="tx2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400" b="1" dirty="0">
                <a:solidFill>
                  <a:schemeClr val="tx2"/>
                </a:solidFill>
                <a:latin typeface="Times New Roman" pitchFamily="16" charset="0"/>
                <a:ea typeface="+mn-ea"/>
                <a:cs typeface="Arial" charset="0"/>
              </a:rPr>
              <a:t>Общий трудовой стаж: </a:t>
            </a:r>
            <a:r>
              <a:rPr lang="ru-RU" sz="2400" dirty="0">
                <a:solidFill>
                  <a:schemeClr val="tx2"/>
                </a:solidFill>
                <a:latin typeface="Times New Roman" pitchFamily="16" charset="0"/>
                <a:ea typeface="+mn-ea"/>
                <a:cs typeface="Arial" charset="0"/>
              </a:rPr>
              <a:t>7</a:t>
            </a:r>
            <a:r>
              <a:rPr lang="ru-RU" sz="2400" dirty="0" smtClean="0">
                <a:solidFill>
                  <a:schemeClr val="tx2"/>
                </a:solidFill>
                <a:latin typeface="Times New Roman" pitchFamily="16" charset="0"/>
                <a:ea typeface="+mn-ea"/>
                <a:cs typeface="Arial" charset="0"/>
              </a:rPr>
              <a:t> </a:t>
            </a:r>
            <a:r>
              <a:rPr lang="ru-RU" sz="2400" dirty="0">
                <a:solidFill>
                  <a:schemeClr val="tx2"/>
                </a:solidFill>
                <a:latin typeface="Times New Roman" pitchFamily="16" charset="0"/>
                <a:ea typeface="+mn-ea"/>
                <a:cs typeface="Arial" charset="0"/>
              </a:rPr>
              <a:t>лет</a:t>
            </a: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400" b="1" dirty="0">
                <a:solidFill>
                  <a:schemeClr val="tx2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Стаж педагогической работы (по специальности): </a:t>
            </a:r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6 </a:t>
            </a:r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лет</a:t>
            </a: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400" b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768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kartinkin.net/uploads/posts/2020-07/thumbs/1595793383_20-p-nezhnii-odnotonnii-fon-dlya-prezentatsii-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11" y="2690"/>
            <a:ext cx="9145016" cy="685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85728"/>
            <a:ext cx="8572560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0516006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kartinkin.net/uploads/posts/2020-07/thumbs/1595793383_20-p-nezhnii-odnotonnii-fon-dlya-prezentatsii-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11" y="2690"/>
            <a:ext cx="9145016" cy="685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ДалДалУшел\Desktop\атестация Нестерова Е.А\IMG_E092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0"/>
            <a:ext cx="4392488" cy="674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81990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kartinkin.net/uploads/posts/2020-07/thumbs/1595793383_20-p-nezhnii-odnotonnii-fon-dlya-prezentatsii-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11" y="2690"/>
            <a:ext cx="9145016" cy="685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81453" y="675745"/>
            <a:ext cx="8064896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1F497D"/>
                </a:solidFill>
                <a:ea typeface="+mj-ea"/>
                <a:cs typeface="+mj-cs"/>
              </a:rPr>
              <a:t>7. Позитивные результаты внеурочной деятельности:</a:t>
            </a:r>
          </a:p>
          <a:p>
            <a:pPr marL="571500" indent="-571500" algn="ctr">
              <a:buFontTx/>
              <a:buChar char="-"/>
            </a:pPr>
            <a:r>
              <a:rPr lang="ru-RU" sz="4400" b="1" dirty="0">
                <a:solidFill>
                  <a:srgbClr val="1F497D"/>
                </a:solidFill>
                <a:ea typeface="+mj-ea"/>
                <a:cs typeface="+mj-cs"/>
              </a:rPr>
              <a:t>О</a:t>
            </a:r>
            <a:r>
              <a:rPr lang="ru-RU" sz="4400" b="1" dirty="0" smtClean="0">
                <a:solidFill>
                  <a:srgbClr val="1F497D"/>
                </a:solidFill>
                <a:ea typeface="+mj-ea"/>
                <a:cs typeface="+mj-cs"/>
              </a:rPr>
              <a:t>лимпиады;</a:t>
            </a:r>
          </a:p>
          <a:p>
            <a:pPr marL="571500" indent="-571500" algn="ctr">
              <a:buFontTx/>
              <a:buChar char="-"/>
            </a:pPr>
            <a:r>
              <a:rPr lang="ru-RU" sz="4400" b="1" dirty="0" smtClean="0">
                <a:solidFill>
                  <a:srgbClr val="1F497D"/>
                </a:solidFill>
                <a:ea typeface="+mj-ea"/>
                <a:cs typeface="+mj-cs"/>
              </a:rPr>
              <a:t>Конкурсы;</a:t>
            </a:r>
          </a:p>
          <a:p>
            <a:pPr marL="571500" indent="-571500" algn="ctr">
              <a:buFontTx/>
              <a:buChar char="-"/>
            </a:pPr>
            <a:r>
              <a:rPr lang="ru-RU" sz="4400" b="1" dirty="0" smtClean="0">
                <a:solidFill>
                  <a:srgbClr val="1F497D"/>
                </a:solidFill>
                <a:ea typeface="+mj-ea"/>
                <a:cs typeface="+mj-cs"/>
              </a:rPr>
              <a:t>Конференции;</a:t>
            </a:r>
          </a:p>
          <a:p>
            <a:pPr marL="571500" indent="-571500" algn="ctr">
              <a:buFontTx/>
              <a:buChar char="-"/>
            </a:pPr>
            <a:r>
              <a:rPr lang="ru-RU" sz="4400" b="1" dirty="0" smtClean="0">
                <a:solidFill>
                  <a:srgbClr val="1F497D"/>
                </a:solidFill>
                <a:ea typeface="+mj-ea"/>
                <a:cs typeface="+mj-cs"/>
              </a:rPr>
              <a:t>Выставки;</a:t>
            </a:r>
          </a:p>
          <a:p>
            <a:pPr marL="571500" indent="-571500" algn="ctr">
              <a:buFontTx/>
              <a:buChar char="-"/>
            </a:pPr>
            <a:r>
              <a:rPr lang="ru-RU" sz="4400" b="1" dirty="0" smtClean="0">
                <a:solidFill>
                  <a:srgbClr val="1F497D"/>
                </a:solidFill>
                <a:ea typeface="+mj-ea"/>
                <a:cs typeface="+mj-cs"/>
              </a:rPr>
              <a:t>Турниры;</a:t>
            </a:r>
          </a:p>
          <a:p>
            <a:pPr marL="571500" indent="-571500" algn="ctr">
              <a:buFontTx/>
              <a:buChar char="-"/>
            </a:pPr>
            <a:r>
              <a:rPr lang="ru-RU" sz="4400" b="1" dirty="0" smtClean="0">
                <a:solidFill>
                  <a:srgbClr val="1F497D"/>
                </a:solidFill>
                <a:ea typeface="+mj-ea"/>
                <a:cs typeface="+mj-cs"/>
              </a:rPr>
              <a:t>Соревнования.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0207817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kartinkin.net/uploads/posts/2020-07/thumbs/1595793383_20-p-nezhnii-odnotonnii-fon-dlya-prezentatsii-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11" y="2690"/>
            <a:ext cx="9145016" cy="685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0" t="13000" r="2544" b="8965"/>
          <a:stretch/>
        </p:blipFill>
        <p:spPr bwMode="auto">
          <a:xfrm rot="5400000">
            <a:off x="-875643" y="1603833"/>
            <a:ext cx="6286771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8" t="13523" r="1904" b="5310"/>
          <a:stretch/>
        </p:blipFill>
        <p:spPr bwMode="auto">
          <a:xfrm rot="5400000">
            <a:off x="3462694" y="1526115"/>
            <a:ext cx="6263205" cy="4020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91558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kartinkin.net/uploads/posts/2020-07/thumbs/1595793383_20-p-nezhnii-odnotonnii-fon-dlya-prezentatsii-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11" y="2690"/>
            <a:ext cx="9145016" cy="685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7" t="10993" r="2332" b="8873"/>
          <a:stretch/>
        </p:blipFill>
        <p:spPr bwMode="auto">
          <a:xfrm rot="5400000">
            <a:off x="-756839" y="1413022"/>
            <a:ext cx="6121174" cy="4104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91" b="5287"/>
          <a:stretch/>
        </p:blipFill>
        <p:spPr bwMode="auto">
          <a:xfrm rot="5400000">
            <a:off x="3564578" y="1484093"/>
            <a:ext cx="6119299" cy="3960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21254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kartinkin.net/uploads/posts/2020-07/thumbs/1595793383_20-p-nezhnii-odnotonnii-fon-dlya-prezentatsii-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11" y="2690"/>
            <a:ext cx="9145016" cy="685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49"/>
          <a:stretch/>
        </p:blipFill>
        <p:spPr bwMode="auto">
          <a:xfrm rot="5400000">
            <a:off x="-578847" y="1163023"/>
            <a:ext cx="6048672" cy="4243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60648"/>
            <a:ext cx="4128313" cy="5865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21254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kartinkin.net/uploads/posts/2020-07/thumbs/1595793383_20-p-nezhnii-odnotonnii-fon-dlya-prezentatsii-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11" y="2690"/>
            <a:ext cx="9145016" cy="685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42" y="404813"/>
            <a:ext cx="4345466" cy="6192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928" y="404813"/>
            <a:ext cx="4314957" cy="6192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21254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kartinkin.net/uploads/posts/2020-07/thumbs/1595793383_20-p-nezhnii-odnotonnii-fon-dlya-prezentatsii-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11" y="2690"/>
            <a:ext cx="9145016" cy="685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6" t="2106" r="4003" b="1642"/>
          <a:stretch/>
        </p:blipFill>
        <p:spPr bwMode="auto">
          <a:xfrm>
            <a:off x="251520" y="260648"/>
            <a:ext cx="4181454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69" y="260648"/>
            <a:ext cx="4275022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21254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kartinkin.net/uploads/posts/2020-07/thumbs/1595793383_20-p-nezhnii-odnotonnii-fon-dlya-prezentatsii-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11" y="2690"/>
            <a:ext cx="9145016" cy="685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770" y="404813"/>
            <a:ext cx="4157272" cy="6192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4432971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511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kartinkin.net/uploads/posts/2020-07/thumbs/1595793383_20-p-nezhnii-odnotonnii-fon-dlya-prezentatsii-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11" y="2690"/>
            <a:ext cx="9145016" cy="685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75669" y="-672979"/>
            <a:ext cx="3651895" cy="5003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473548" y="2183571"/>
            <a:ext cx="4038600" cy="5263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511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kartinkin.net/uploads/posts/2020-07/thumbs/1595793383_20-p-nezhnii-odnotonnii-fon-dlya-prezentatsii-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11" y="2690"/>
            <a:ext cx="9145016" cy="685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712968" cy="596267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2"/>
                </a:solidFill>
              </a:rPr>
              <a:t>Представление собственного педагогического опыта:</a:t>
            </a:r>
            <a:br>
              <a:rPr lang="ru-RU" dirty="0" smtClean="0">
                <a:solidFill>
                  <a:schemeClr val="tx2"/>
                </a:solidFill>
              </a:rPr>
            </a:br>
            <a:r>
              <a:rPr lang="ru-RU" dirty="0" smtClean="0">
                <a:solidFill>
                  <a:schemeClr val="tx2"/>
                </a:solidFill>
              </a:rPr>
              <a:t>«</a:t>
            </a:r>
            <a:r>
              <a:rPr lang="ru-RU" b="1" dirty="0">
                <a:solidFill>
                  <a:schemeClr val="tx2"/>
                </a:solidFill>
              </a:rPr>
              <a:t>Психологическое сопровождение сенсорного воспитания детей дошкольного возраста, с применением дидактических пособий</a:t>
            </a:r>
            <a:r>
              <a:rPr lang="ru-RU" dirty="0" smtClean="0">
                <a:solidFill>
                  <a:schemeClr val="tx2"/>
                </a:solidFill>
              </a:rPr>
              <a:t>»</a:t>
            </a:r>
            <a:br>
              <a:rPr lang="ru-RU" dirty="0" smtClean="0">
                <a:solidFill>
                  <a:schemeClr val="tx2"/>
                </a:solidFill>
              </a:rPr>
            </a:br>
            <a:r>
              <a:rPr lang="ru-RU" dirty="0" smtClean="0">
                <a:solidFill>
                  <a:schemeClr val="tx2"/>
                </a:solidFill>
              </a:rPr>
              <a:t/>
            </a:r>
            <a:br>
              <a:rPr lang="ru-RU" dirty="0" smtClean="0">
                <a:solidFill>
                  <a:schemeClr val="tx2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https</a:t>
            </a:r>
            <a:r>
              <a:rPr lang="ru-RU" dirty="0" smtClean="0">
                <a:solidFill>
                  <a:srgbClr val="FF0000"/>
                </a:solidFill>
              </a:rPr>
              <a:t>:</a:t>
            </a:r>
            <a:r>
              <a:rPr lang="en-US" dirty="0" smtClean="0">
                <a:solidFill>
                  <a:srgbClr val="FF0000"/>
                </a:solidFill>
              </a:rPr>
              <a:t>//ds2sar.schoolrm.ru/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781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kartinkin.net/uploads/posts/2020-07/thumbs/1595793383_20-p-nezhnii-odnotonnii-fon-dlya-prezentatsii-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11" y="2690"/>
            <a:ext cx="9145016" cy="685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31322" y="-731322"/>
            <a:ext cx="3408351" cy="4870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632860" y="2336102"/>
            <a:ext cx="3802208" cy="5220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511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kartinkin.net/uploads/posts/2020-07/thumbs/1595793383_20-p-nezhnii-odnotonnii-fon-dlya-prezentatsii-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11" y="2690"/>
            <a:ext cx="9145016" cy="685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78473" y="-658656"/>
            <a:ext cx="3481192" cy="4838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28882" y="2762377"/>
            <a:ext cx="3430426" cy="4760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511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kartinkin.net/uploads/posts/2020-07/thumbs/1595793383_20-p-nezhnii-odnotonnii-fon-dlya-prezentatsii-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11" y="2690"/>
            <a:ext cx="9145016" cy="685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648200" y="405120"/>
            <a:ext cx="4316413" cy="6192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79512" y="404664"/>
            <a:ext cx="4285008" cy="6192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511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kartinkin.net/uploads/posts/2020-07/thumbs/1595793383_20-p-nezhnii-odnotonnii-fon-dlya-prezentatsii-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11" y="2690"/>
            <a:ext cx="9145016" cy="685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38900" y="404813"/>
            <a:ext cx="4252950" cy="6192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648200" y="468432"/>
            <a:ext cx="4316413" cy="6065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511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kartinkin.net/uploads/posts/2020-07/thumbs/1595793383_20-p-nezhnii-odnotonnii-fon-dlya-prezentatsii-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11" y="2690"/>
            <a:ext cx="9145016" cy="685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03458" y="404813"/>
            <a:ext cx="4323834" cy="6192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686287" y="404813"/>
            <a:ext cx="4240238" cy="6192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511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kartinkin.net/uploads/posts/2020-07/thumbs/1595793383_20-p-nezhnii-odnotonnii-fon-dlya-prezentatsii-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11" y="2690"/>
            <a:ext cx="9145016" cy="685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79388" y="476162"/>
            <a:ext cx="4371975" cy="605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699490" y="404813"/>
            <a:ext cx="4213832" cy="6192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511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kartinkin.net/uploads/posts/2020-07/thumbs/1595793383_20-p-nezhnii-odnotonnii-fon-dlya-prezentatsii-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11" y="2690"/>
            <a:ext cx="9145016" cy="685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79388" y="415641"/>
            <a:ext cx="4371975" cy="6171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648200" y="441250"/>
            <a:ext cx="4316413" cy="6119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511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kartinkin.net/uploads/posts/2020-07/thumbs/1595793383_20-p-nezhnii-odnotonnii-fon-dlya-prezentatsii-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11" y="2690"/>
            <a:ext cx="9145016" cy="685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79388" y="432489"/>
            <a:ext cx="4371975" cy="6137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719953" y="1115219"/>
            <a:ext cx="4316413" cy="4630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511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kartinkin.net/uploads/posts/2020-07/thumbs/1595793383_20-p-nezhnii-odnotonnii-fon-dlya-prezentatsii-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11" y="2690"/>
            <a:ext cx="9145016" cy="685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62080" y="-725432"/>
            <a:ext cx="3590082" cy="5087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640206" y="2395429"/>
            <a:ext cx="3740224" cy="5228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511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kartinkin.net/uploads/posts/2020-07/thumbs/1595793383_20-p-nezhnii-odnotonnii-fon-dlya-prezentatsii-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11" y="2690"/>
            <a:ext cx="9145016" cy="685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43448" y="980865"/>
            <a:ext cx="3431110" cy="5159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914268" y="333926"/>
            <a:ext cx="4239941" cy="6192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511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kartinkin.net/uploads/posts/2020-07/thumbs/1595793383_20-p-nezhnii-odnotonnii-fon-dlya-prezentatsii-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11" y="2690"/>
            <a:ext cx="9145016" cy="685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F:\аттестация Нестерова Е.А\2022-02-01_12-34-3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6" y="1268759"/>
            <a:ext cx="9017001" cy="4616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0781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kartinkin.net/uploads/posts/2020-07/thumbs/1595793383_20-p-nezhnii-odnotonnii-fon-dlya-prezentatsii-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11" y="2690"/>
            <a:ext cx="9145016" cy="685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65845" y="404813"/>
            <a:ext cx="4199060" cy="6192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673779" y="404813"/>
            <a:ext cx="4265255" cy="6192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511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kartinkin.net/uploads/posts/2020-07/thumbs/1595793383_20-p-nezhnii-odnotonnii-fon-dlya-prezentatsii-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11" y="2690"/>
            <a:ext cx="9145016" cy="685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78438" y="404813"/>
            <a:ext cx="4173875" cy="6192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699671" y="404813"/>
            <a:ext cx="4213470" cy="6192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511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kartinkin.net/uploads/posts/2020-07/thumbs/1595793383_20-p-nezhnii-odnotonnii-fon-dlya-prezentatsii-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11" y="2690"/>
            <a:ext cx="9145016" cy="685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-108519" y="1916832"/>
            <a:ext cx="439248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rgbClr val="1F497D"/>
                </a:solidFill>
                <a:ea typeface="+mj-ea"/>
                <a:cs typeface="+mj-cs"/>
              </a:rPr>
              <a:t>8</a:t>
            </a:r>
            <a:r>
              <a:rPr lang="ru-RU" sz="4400" b="1" dirty="0" smtClean="0">
                <a:solidFill>
                  <a:srgbClr val="1F497D"/>
                </a:solidFill>
                <a:ea typeface="+mj-ea"/>
                <a:cs typeface="+mj-cs"/>
              </a:rPr>
              <a:t>. Наличие публикаций</a:t>
            </a:r>
            <a:endParaRPr lang="ru-RU" sz="44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7" b="7028"/>
          <a:stretch/>
        </p:blipFill>
        <p:spPr bwMode="auto">
          <a:xfrm rot="5400000">
            <a:off x="3353298" y="1586227"/>
            <a:ext cx="6034617" cy="395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81235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kartinkin.net/uploads/posts/2020-07/thumbs/1595793383_20-p-nezhnii-odnotonnii-fon-dlya-prezentatsii-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11" y="2690"/>
            <a:ext cx="9145016" cy="685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33182" y="659083"/>
            <a:ext cx="3540070" cy="5047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810101" y="333926"/>
            <a:ext cx="4314404" cy="6192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5112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kartinkin.net/uploads/posts/2020-07/thumbs/1595793383_20-p-nezhnii-odnotonnii-fon-dlya-prezentatsii-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11" y="2690"/>
            <a:ext cx="9145016" cy="685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79388" y="448647"/>
            <a:ext cx="4371975" cy="6105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648200" y="417165"/>
            <a:ext cx="4316413" cy="6168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511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kartinkin.net/uploads/posts/2020-07/thumbs/1595793383_20-p-nezhnii-odnotonnii-fon-dlya-prezentatsii-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11" y="2690"/>
            <a:ext cx="9145016" cy="685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96690" y="404813"/>
            <a:ext cx="4337370" cy="6192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648200" y="453140"/>
            <a:ext cx="4316413" cy="6096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63201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kartinkin.net/uploads/posts/2020-07/thumbs/1595793383_20-p-nezhnii-odnotonnii-fon-dlya-prezentatsii-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11" y="2690"/>
            <a:ext cx="9145016" cy="685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3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07502" y="404813"/>
            <a:ext cx="4315747" cy="6192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3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67581"/>
            <a:ext cx="4316413" cy="606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63201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kartinkin.net/uploads/posts/2020-07/thumbs/1595793383_20-p-nezhnii-odnotonnii-fon-dlya-prezentatsii-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11" y="2690"/>
            <a:ext cx="9145016" cy="685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25" y="404813"/>
            <a:ext cx="4295701" cy="6192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707" y="404813"/>
            <a:ext cx="4205399" cy="6192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632016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kartinkin.net/uploads/posts/2020-07/thumbs/1595793383_20-p-nezhnii-odnotonnii-fon-dlya-prezentatsii-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11" y="2690"/>
            <a:ext cx="9145016" cy="685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8660" y="333926"/>
            <a:ext cx="4326674" cy="6192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632016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kartinkin.net/uploads/posts/2020-07/thumbs/1595793383_20-p-nezhnii-odnotonnii-fon-dlya-prezentatsii-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11" y="2690"/>
            <a:ext cx="9145016" cy="685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259" y="404813"/>
            <a:ext cx="4262295" cy="6192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37387"/>
            <a:ext cx="4371975" cy="612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63201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kartinkin.net/uploads/posts/2020-07/thumbs/1595793383_20-p-nezhnii-odnotonnii-fon-dlya-prezentatsii-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11" y="2690"/>
            <a:ext cx="9145016" cy="685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6653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1</a:t>
            </a:r>
            <a:r>
              <a:rPr lang="ru-RU" b="1" dirty="0" smtClean="0">
                <a:solidFill>
                  <a:schemeClr val="tx2"/>
                </a:solidFill>
              </a:rPr>
              <a:t>. Качество реализации коррекционно-развивающих и развивающих программ </a:t>
            </a:r>
            <a:endParaRPr lang="ru-RU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781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kartinkin.net/uploads/posts/2020-07/thumbs/1595793383_20-p-nezhnii-odnotonnii-fon-dlya-prezentatsii-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11" y="2690"/>
            <a:ext cx="9145016" cy="685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81453" y="675745"/>
            <a:ext cx="806489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1F497D"/>
                </a:solidFill>
                <a:ea typeface="+mj-ea"/>
                <a:cs typeface="+mj-cs"/>
              </a:rPr>
              <a:t>9.Выступления на заседаниях методических советов, научно-практических конференциях, педагогических чтениях, семинарах, секциях, форумах, радиопередачах.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214141842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kartinkin.net/uploads/posts/2020-07/thumbs/1595793383_20-p-nezhnii-odnotonnii-fon-dlya-prezentatsii-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11" y="2690"/>
            <a:ext cx="9145016" cy="685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79" r="2005"/>
          <a:stretch/>
        </p:blipFill>
        <p:spPr bwMode="auto">
          <a:xfrm rot="5400000">
            <a:off x="-655414" y="1455614"/>
            <a:ext cx="5904656" cy="4090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9" t="5263" b="7874"/>
          <a:stretch/>
        </p:blipFill>
        <p:spPr bwMode="auto">
          <a:xfrm rot="5400000">
            <a:off x="3554181" y="1546495"/>
            <a:ext cx="5976074" cy="3980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632016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kartinkin.net/uploads/posts/2020-07/thumbs/1595793383_20-p-nezhnii-odnotonnii-fon-dlya-prezentatsii-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11" y="2690"/>
            <a:ext cx="9145016" cy="685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5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37" y="404813"/>
            <a:ext cx="4159276" cy="6192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76672"/>
            <a:ext cx="4205142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632016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kartinkin.net/uploads/posts/2020-07/thumbs/1595793383_20-p-nezhnii-odnotonnii-fon-dlya-prezentatsii-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11" y="2690"/>
            <a:ext cx="9145016" cy="685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997" y="333926"/>
            <a:ext cx="4320548" cy="6192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бъект 1"/>
          <p:cNvSpPr>
            <a:spLocks noGrp="1"/>
          </p:cNvSpPr>
          <p:nvPr>
            <p:ph sz="half" idx="2"/>
          </p:nvPr>
        </p:nvSpPr>
        <p:spPr>
          <a:xfrm>
            <a:off x="513397" y="1988840"/>
            <a:ext cx="4038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b="1" dirty="0">
                <a:solidFill>
                  <a:srgbClr val="1F497D"/>
                </a:solidFill>
              </a:rPr>
              <a:t>10.Проведение мастер-классов, открытых занятий, мероприятий</a:t>
            </a:r>
            <a:endParaRPr lang="ru-RU" sz="3600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632016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kartinkin.net/uploads/posts/2020-07/thumbs/1595793383_20-p-nezhnii-odnotonnii-fon-dlya-prezentatsii-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11" y="2690"/>
            <a:ext cx="9145016" cy="685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58463" y="1688846"/>
            <a:ext cx="806489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1F497D"/>
                </a:solidFill>
                <a:ea typeface="+mj-ea"/>
                <a:cs typeface="+mj-cs"/>
              </a:rPr>
              <a:t>11.Общественно-педагогическая активность педагога: участие в работе педагогических сообществ,  комиссиях, в жюри, конкурсов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286084208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kartinkin.net/uploads/posts/2020-07/thumbs/1595793383_20-p-nezhnii-odnotonnii-fon-dlya-prezentatsii-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11" y="2690"/>
            <a:ext cx="9145016" cy="685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3926"/>
            <a:ext cx="4196374" cy="6192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26" y="404664"/>
            <a:ext cx="4291971" cy="6192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632016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kartinkin.net/uploads/posts/2020-07/thumbs/1595793383_20-p-nezhnii-odnotonnii-fon-dlya-prezentatsii-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11" y="2690"/>
            <a:ext cx="9145016" cy="685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009" y="620688"/>
            <a:ext cx="4371975" cy="5984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632016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kartinkin.net/uploads/posts/2020-07/thumbs/1595793383_20-p-nezhnii-odnotonnii-fon-dlya-prezentatsii-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11" y="2690"/>
            <a:ext cx="9145016" cy="685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179511" y="1700808"/>
            <a:ext cx="4372486" cy="48965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 smtClean="0">
                <a:solidFill>
                  <a:srgbClr val="1F497D"/>
                </a:solidFill>
              </a:rPr>
              <a:t>12. Участие педагога в профессиональных конкурсах</a:t>
            </a:r>
            <a:endParaRPr lang="ru-RU" sz="3600" dirty="0"/>
          </a:p>
        </p:txBody>
      </p:sp>
      <p:pic>
        <p:nvPicPr>
          <p:cNvPr id="5017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880" y="404813"/>
            <a:ext cx="4285053" cy="6192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632016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kartinkin.net/uploads/posts/2020-07/thumbs/1595793383_20-p-nezhnii-odnotonnii-fon-dlya-prezentatsii-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11" y="2690"/>
            <a:ext cx="9145016" cy="685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47" y="333375"/>
            <a:ext cx="4275094" cy="619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93086"/>
            <a:ext cx="4244975" cy="5943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922165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kartinkin.net/uploads/posts/2020-07/thumbs/1595793383_20-p-nezhnii-odnotonnii-fon-dlya-prezentatsii-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11" y="2690"/>
            <a:ext cx="9145016" cy="685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65" y="333375"/>
            <a:ext cx="4292857" cy="619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2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34416"/>
            <a:ext cx="4244975" cy="6060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78577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kartinkin.net/uploads/posts/2020-07/thumbs/1595793383_20-p-nezhnii-odnotonnii-fon-dlya-prezentatsii-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11" y="2690"/>
            <a:ext cx="9145016" cy="685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ДалДалУшел\Desktop\атестация Нестерова Е.А\IMG_E09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07" y="124449"/>
            <a:ext cx="4464407" cy="653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ДалДалУшел\Desktop\атестация Нестерова Е.А\IMG_E09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496525" y="1098969"/>
            <a:ext cx="6557007" cy="457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0781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kartinkin.net/uploads/posts/2020-07/thumbs/1595793383_20-p-nezhnii-odnotonnii-fon-dlya-prezentatsii-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11" y="2690"/>
            <a:ext cx="9145016" cy="685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1519" y="1772816"/>
            <a:ext cx="4300477" cy="4752528"/>
          </a:xfrm>
        </p:spPr>
        <p:txBody>
          <a:bodyPr/>
          <a:lstStyle/>
          <a:p>
            <a:pPr marL="0" indent="0" algn="ctr">
              <a:buNone/>
            </a:pPr>
            <a:r>
              <a:rPr lang="ru-RU" sz="4800" b="1" dirty="0" smtClean="0">
                <a:solidFill>
                  <a:srgbClr val="1F497D"/>
                </a:solidFill>
              </a:rPr>
              <a:t>13. Награды и поощрения</a:t>
            </a:r>
            <a:endParaRPr lang="ru-RU" sz="4800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2" b="5063"/>
          <a:stretch/>
        </p:blipFill>
        <p:spPr bwMode="auto">
          <a:xfrm rot="5400000">
            <a:off x="3737375" y="1383305"/>
            <a:ext cx="6061738" cy="4104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785774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kartinkin.net/uploads/posts/2020-07/thumbs/1595793383_20-p-nezhnii-odnotonnii-fon-dlya-prezentatsii-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11" y="2690"/>
            <a:ext cx="9145016" cy="685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50490"/>
            <a:ext cx="4300538" cy="6157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2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83344"/>
            <a:ext cx="4244975" cy="596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785774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kartinkin.net/uploads/posts/2020-07/thumbs/1595793383_20-p-nezhnii-odnotonnii-fon-dlya-prezentatsii-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11" y="2690"/>
            <a:ext cx="9145016" cy="685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2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43522"/>
            <a:ext cx="4300538" cy="5970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2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55860"/>
            <a:ext cx="4244975" cy="6017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785774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kartinkin.net/uploads/posts/2020-07/thumbs/1595793383_20-p-nezhnii-odnotonnii-fon-dlya-prezentatsii-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11" y="2690"/>
            <a:ext cx="9145016" cy="685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07000"/>
            <a:ext cx="4300538" cy="6043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2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48511"/>
            <a:ext cx="4244975" cy="6032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785774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kartinkin.net/uploads/posts/2020-07/thumbs/1595793383_20-p-nezhnii-odnotonnii-fon-dlya-prezentatsii-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11" y="2690"/>
            <a:ext cx="9145016" cy="685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74" y="333375"/>
            <a:ext cx="4209639" cy="619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4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737" y="404813"/>
            <a:ext cx="4233901" cy="6119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785774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kartinkin.net/uploads/posts/2020-07/thumbs/1595793383_20-p-nezhnii-odnotonnii-fon-dlya-prezentatsii-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11" y="2690"/>
            <a:ext cx="9145016" cy="685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728" y="336261"/>
            <a:ext cx="4300538" cy="6188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00074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kartinkin.net/uploads/posts/2020-07/thumbs/1595793383_20-p-nezhnii-odnotonnii-fon-dlya-prezentatsii-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11" y="2690"/>
            <a:ext cx="9145016" cy="685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2657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2. Качество реализации деятельности в соответствии с направлениями (психодиагностика, </a:t>
            </a:r>
            <a:r>
              <a:rPr lang="ru-RU" b="1" dirty="0" err="1" smtClean="0">
                <a:solidFill>
                  <a:schemeClr val="tx2"/>
                </a:solidFill>
              </a:rPr>
              <a:t>психокоррекция</a:t>
            </a:r>
            <a:r>
              <a:rPr lang="ru-RU" b="1" dirty="0" smtClean="0">
                <a:solidFill>
                  <a:schemeClr val="tx2"/>
                </a:solidFill>
              </a:rPr>
              <a:t>, реабилитация, </a:t>
            </a:r>
            <a:r>
              <a:rPr lang="ru-RU" b="1" dirty="0" err="1" smtClean="0">
                <a:solidFill>
                  <a:schemeClr val="tx2"/>
                </a:solidFill>
              </a:rPr>
              <a:t>психопрофилактика</a:t>
            </a:r>
            <a:r>
              <a:rPr lang="ru-RU" b="1" dirty="0" smtClean="0">
                <a:solidFill>
                  <a:schemeClr val="tx2"/>
                </a:solidFill>
              </a:rPr>
              <a:t>, </a:t>
            </a:r>
            <a:r>
              <a:rPr lang="ru-RU" b="1" dirty="0" err="1" smtClean="0">
                <a:solidFill>
                  <a:schemeClr val="tx2"/>
                </a:solidFill>
              </a:rPr>
              <a:t>психоконсультирование</a:t>
            </a:r>
            <a:r>
              <a:rPr lang="ru-RU" b="1" dirty="0" smtClean="0">
                <a:solidFill>
                  <a:schemeClr val="tx2"/>
                </a:solidFill>
              </a:rPr>
              <a:t> и </a:t>
            </a:r>
            <a:r>
              <a:rPr lang="ru-RU" b="1" dirty="0" err="1" smtClean="0">
                <a:solidFill>
                  <a:schemeClr val="tx2"/>
                </a:solidFill>
              </a:rPr>
              <a:t>психоросвящение</a:t>
            </a:r>
            <a:r>
              <a:rPr lang="ru-RU" b="1" dirty="0" smtClean="0">
                <a:solidFill>
                  <a:schemeClr val="tx2"/>
                </a:solidFill>
              </a:rPr>
              <a:t>)</a:t>
            </a:r>
            <a:endParaRPr lang="ru-RU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781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kartinkin.net/uploads/posts/2020-07/thumbs/1595793383_20-p-nezhnii-odnotonnii-fon-dlya-prezentatsii-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11" y="2690"/>
            <a:ext cx="9145016" cy="685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ДалДалУшел\Desktop\атестация Нестерова Е.А\IMG_E09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37703"/>
            <a:ext cx="4239436" cy="6385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ДалДалУшел\Desktop\атестация Нестерова Е.А\IMG_E09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412" y="237702"/>
            <a:ext cx="4382322" cy="6385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0781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kartinkin.net/uploads/posts/2020-07/thumbs/1595793383_20-p-nezhnii-odnotonnii-fon-dlya-prezentatsii-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11" y="2690"/>
            <a:ext cx="9145016" cy="685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70586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3. Взаимодействие с родителями</a:t>
            </a:r>
            <a:endParaRPr lang="ru-RU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781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</TotalTime>
  <Words>168</Words>
  <Application>Microsoft Office PowerPoint</Application>
  <PresentationFormat>Экран (4:3)</PresentationFormat>
  <Paragraphs>29</Paragraphs>
  <Slides>65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65</vt:i4>
      </vt:variant>
    </vt:vector>
  </HeadingPairs>
  <TitlesOfParts>
    <vt:vector size="69" baseType="lpstr">
      <vt:lpstr>Arial</vt:lpstr>
      <vt:lpstr>Calibri</vt:lpstr>
      <vt:lpstr>Times New Roman</vt:lpstr>
      <vt:lpstr>Тема Office</vt:lpstr>
      <vt:lpstr>Презентация PowerPoint</vt:lpstr>
      <vt:lpstr>Дата  рождения:  17.03.1994 г.  Профессиональное образование: высшее,  Федеральное государственное бюджетное образовательное учреждение высшего профессионального образования «Мордовский государственный педагогический институт имени М.Е. Евсевьева»  г. Саранск Специальность: «Психолого – педагогическое образование» Квалификация: «Бакалавр» Диплом: 101305 0091414 Дата выдачи: 15 июля 2015 г.  Общий трудовой стаж: 7 лет Стаж педагогической работы (по специальности): 6 лет </vt:lpstr>
      <vt:lpstr>Представление собственного педагогического опыта: «Психологическое сопровождение сенсорного воспитания детей дошкольного возраста, с применением дидактических пособий»  https://ds2sar.schoolrm.ru/</vt:lpstr>
      <vt:lpstr>Презентация PowerPoint</vt:lpstr>
      <vt:lpstr>1. Качество реализации коррекционно-развивающих и развивающих программ </vt:lpstr>
      <vt:lpstr>Презентация PowerPoint</vt:lpstr>
      <vt:lpstr>2. Качество реализации деятельности в соответствии с направлениями (психодиагностика, психокоррекция, реабилитация, психопрофилактика, психоконсультирование и психоросвящение)</vt:lpstr>
      <vt:lpstr>Презентация PowerPoint</vt:lpstr>
      <vt:lpstr>3. Взаимодействие с родителями</vt:lpstr>
      <vt:lpstr>Презентация PowerPoint</vt:lpstr>
      <vt:lpstr>Презентация PowerPoint</vt:lpstr>
      <vt:lpstr>4. Взаимодействие с педагогами</vt:lpstr>
      <vt:lpstr>Презентация PowerPoint</vt:lpstr>
      <vt:lpstr>Презентация PowerPoint</vt:lpstr>
      <vt:lpstr>5. Взаимодействие с обучающимися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ДалДалУшел</dc:creator>
  <cp:lastModifiedBy>vospital</cp:lastModifiedBy>
  <cp:revision>29</cp:revision>
  <dcterms:created xsi:type="dcterms:W3CDTF">2022-02-02T11:09:05Z</dcterms:created>
  <dcterms:modified xsi:type="dcterms:W3CDTF">2022-02-14T10:17:29Z</dcterms:modified>
</cp:coreProperties>
</file>