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404" r:id="rId3"/>
    <p:sldId id="403" r:id="rId4"/>
    <p:sldId id="265" r:id="rId5"/>
    <p:sldId id="266" r:id="rId6"/>
    <p:sldId id="267" r:id="rId7"/>
    <p:sldId id="268" r:id="rId8"/>
    <p:sldId id="342" r:id="rId9"/>
    <p:sldId id="270" r:id="rId10"/>
    <p:sldId id="345" r:id="rId11"/>
    <p:sldId id="344" r:id="rId12"/>
    <p:sldId id="406" r:id="rId13"/>
    <p:sldId id="405" r:id="rId14"/>
    <p:sldId id="407" r:id="rId15"/>
    <p:sldId id="418" r:id="rId16"/>
    <p:sldId id="408" r:id="rId17"/>
    <p:sldId id="417" r:id="rId18"/>
    <p:sldId id="409" r:id="rId19"/>
    <p:sldId id="274" r:id="rId20"/>
    <p:sldId id="430" r:id="rId21"/>
    <p:sldId id="427" r:id="rId22"/>
    <p:sldId id="276" r:id="rId23"/>
    <p:sldId id="433" r:id="rId24"/>
    <p:sldId id="431" r:id="rId25"/>
    <p:sldId id="357" r:id="rId26"/>
    <p:sldId id="434" r:id="rId27"/>
    <p:sldId id="277" r:id="rId28"/>
    <p:sldId id="367" r:id="rId29"/>
    <p:sldId id="425" r:id="rId30"/>
    <p:sldId id="361" r:id="rId31"/>
    <p:sldId id="362" r:id="rId32"/>
    <p:sldId id="424" r:id="rId33"/>
    <p:sldId id="411" r:id="rId34"/>
    <p:sldId id="415" r:id="rId35"/>
    <p:sldId id="414" r:id="rId36"/>
    <p:sldId id="412" r:id="rId37"/>
    <p:sldId id="421" r:id="rId38"/>
    <p:sldId id="332" r:id="rId39"/>
    <p:sldId id="381" r:id="rId40"/>
    <p:sldId id="432" r:id="rId41"/>
    <p:sldId id="311" r:id="rId42"/>
    <p:sldId id="378" r:id="rId43"/>
    <p:sldId id="428" r:id="rId44"/>
    <p:sldId id="368" r:id="rId45"/>
    <p:sldId id="369" r:id="rId46"/>
    <p:sldId id="370" r:id="rId47"/>
    <p:sldId id="429" r:id="rId4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17" autoAdjust="0"/>
    <p:restoredTop sz="96610" autoAdjust="0"/>
  </p:normalViewPr>
  <p:slideViewPr>
    <p:cSldViewPr>
      <p:cViewPr>
        <p:scale>
          <a:sx n="80" d="100"/>
          <a:sy n="80" d="100"/>
        </p:scale>
        <p:origin x="-2514" y="-8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норма речи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значительное улучшение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1011968"/>
        <c:axId val="31013504"/>
      </c:barChart>
      <c:catAx>
        <c:axId val="310119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1013504"/>
        <c:crosses val="autoZero"/>
        <c:auto val="1"/>
        <c:lblAlgn val="ctr"/>
        <c:lblOffset val="100"/>
        <c:noMultiLvlLbl val="0"/>
      </c:catAx>
      <c:valAx>
        <c:axId val="310135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10119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836127280455081"/>
          <c:y val="0.15728721548792304"/>
          <c:w val="0.21085339512432566"/>
          <c:h val="0.3790259092843510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B33208-8DE8-44C3-92BD-192438EA3AC0}" type="datetimeFigureOut">
              <a:rPr lang="ru-RU" smtClean="0"/>
              <a:pPr/>
              <a:t>02.12.2021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A73E5C-C5A7-4B4B-97FE-EFB09D0899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577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73E5C-C5A7-4B4B-97FE-EFB09D089932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7552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7305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88640"/>
            <a:ext cx="871296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МИНИСТЕРСТВО ОБРАЗОВАНИЯ РМ</a:t>
            </a:r>
            <a:endParaRPr lang="ru-RU" sz="3200" b="1" cap="none" spc="50" dirty="0">
              <a:ln w="11430"/>
              <a:solidFill>
                <a:srgbClr val="0000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58770" y="1052736"/>
            <a:ext cx="5099473" cy="92333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ПОРТФОЛИО</a:t>
            </a:r>
            <a:endParaRPr lang="ru-RU" sz="5400" b="1" cap="none" spc="50" dirty="0">
              <a:ln w="11430"/>
              <a:solidFill>
                <a:srgbClr val="0000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0147" y="1984751"/>
            <a:ext cx="91440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Борониной Оксаны Юрьевны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учителя 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логопеда 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МАДОУ 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Детский сад № 104 комбинированного вида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147" y="3212976"/>
            <a:ext cx="5500694" cy="3859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</a:rPr>
              <a:t>Дата рождения: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</a:rPr>
              <a:t>05.06.1974г</a:t>
            </a: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</a:rPr>
              <a:t>Профессиональное образование: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</a:rPr>
              <a:t>высшее, окончила МГПИ им. М.Е. </a:t>
            </a:r>
            <a:r>
              <a:rPr lang="ru-RU" b="1" i="1" dirty="0" err="1" smtClean="0">
                <a:solidFill>
                  <a:srgbClr val="002060"/>
                </a:solidFill>
                <a:latin typeface="Times New Roman" pitchFamily="18" charset="0"/>
              </a:rPr>
              <a:t>Евсевьева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</a:rPr>
              <a:t> в 1996   году по специальности «Олигофренопедагогика» с доп.спец. «Логопедия».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</a:rPr>
              <a:t>Стаж педагогической работы (по  специальности):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</a:rPr>
              <a:t>22 года</a:t>
            </a: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</a:rPr>
              <a:t>Общий трудовой стаж: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</a:rPr>
              <a:t>23 года</a:t>
            </a: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</a:rPr>
              <a:t>Наличие квалификационной категории:</a:t>
            </a:r>
            <a:r>
              <a:rPr lang="en-US" b="1" i="1" dirty="0" smtClean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</a:rPr>
              <a:t>высшая кв. категория</a:t>
            </a: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</a:rPr>
              <a:t>Дата последней аттестации: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</a:rPr>
              <a:t>Приказ №234 от 23.03.2017 год.</a:t>
            </a: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</a:rPr>
              <a:t>Наличие наград: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</a:rPr>
              <a:t>Почетная грамота Министерства образования РФ</a:t>
            </a: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 i="1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 i="1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 i="1" dirty="0" smtClean="0">
              <a:solidFill>
                <a:srgbClr val="002060"/>
              </a:solidFill>
              <a:latin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56839" y="3573016"/>
            <a:ext cx="2402807" cy="28922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8907" y="358936"/>
            <a:ext cx="4407744" cy="6233200"/>
          </a:xfrm>
          <a:prstGeom prst="rect">
            <a:avLst/>
          </a:prstGeom>
          <a:noFill/>
          <a:ln>
            <a:solidFill>
              <a:srgbClr val="0000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170" y="358937"/>
            <a:ext cx="4407743" cy="6233200"/>
          </a:xfrm>
          <a:prstGeom prst="rect">
            <a:avLst/>
          </a:prstGeom>
          <a:ln>
            <a:solidFill>
              <a:srgbClr val="000099"/>
            </a:solidFill>
          </a:ln>
        </p:spPr>
      </p:pic>
    </p:spTree>
    <p:extLst>
      <p:ext uri="{BB962C8B-B14F-4D97-AF65-F5344CB8AC3E}">
        <p14:creationId xmlns:p14="http://schemas.microsoft.com/office/powerpoint/2010/main" val="57759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6"/>
          <a:stretch/>
        </p:blipFill>
        <p:spPr bwMode="auto">
          <a:xfrm>
            <a:off x="107504" y="153069"/>
            <a:ext cx="4210395" cy="6334730"/>
          </a:xfrm>
          <a:prstGeom prst="rect">
            <a:avLst/>
          </a:prstGeom>
          <a:noFill/>
          <a:ln>
            <a:solidFill>
              <a:srgbClr val="000099"/>
            </a:solidFill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7"/>
          <a:stretch/>
        </p:blipFill>
        <p:spPr bwMode="auto">
          <a:xfrm>
            <a:off x="4652143" y="153068"/>
            <a:ext cx="4315774" cy="64027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772816"/>
            <a:ext cx="7643866" cy="1857388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4.Результаты участия в инновационной</a:t>
            </a:r>
            <a:br>
              <a:rPr lang="ru-RU" sz="32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(экспериментальной)</a:t>
            </a:r>
            <a:br>
              <a:rPr lang="ru-RU" sz="32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деятельности</a:t>
            </a:r>
            <a:endParaRPr lang="ru-RU" sz="3200" b="1" i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563" y="620688"/>
            <a:ext cx="4332097" cy="5945895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418" y="620688"/>
            <a:ext cx="4173524" cy="5945895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" t="4626" r="2330" b="10944"/>
          <a:stretch/>
        </p:blipFill>
        <p:spPr bwMode="auto">
          <a:xfrm>
            <a:off x="323528" y="465483"/>
            <a:ext cx="8640960" cy="6155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трелка вправо 3"/>
          <p:cNvSpPr/>
          <p:nvPr/>
        </p:nvSpPr>
        <p:spPr>
          <a:xfrm>
            <a:off x="179512" y="3212976"/>
            <a:ext cx="43204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38086" y="308161"/>
            <a:ext cx="4414128" cy="6242229"/>
          </a:xfrm>
          <a:prstGeom prst="rect">
            <a:avLst/>
          </a:prstGeom>
          <a:noFill/>
          <a:ln>
            <a:solidFill>
              <a:srgbClr val="000099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08161"/>
            <a:ext cx="4392488" cy="6210740"/>
          </a:xfrm>
          <a:prstGeom prst="rect">
            <a:avLst/>
          </a:prstGeom>
          <a:ln>
            <a:solidFill>
              <a:srgbClr val="000099"/>
            </a:solidFill>
          </a:ln>
        </p:spPr>
      </p:pic>
      <p:sp>
        <p:nvSpPr>
          <p:cNvPr id="4" name="Стрелка вправо 3"/>
          <p:cNvSpPr/>
          <p:nvPr/>
        </p:nvSpPr>
        <p:spPr>
          <a:xfrm>
            <a:off x="395536" y="4069788"/>
            <a:ext cx="288032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76872"/>
            <a:ext cx="8258204" cy="3225800"/>
          </a:xfrm>
        </p:spPr>
        <p:txBody>
          <a:bodyPr>
            <a:normAutofit fontScale="90000"/>
          </a:bodyPr>
          <a:lstStyle/>
          <a:p>
            <a:r>
              <a:rPr lang="ru-RU" sz="32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5. Участие детей в заочных олимпиадах, открытых конкурсах, конференциях, выставках, </a:t>
            </a:r>
            <a:br>
              <a:rPr lang="ru-RU" sz="32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турнирах, соревнованиях</a:t>
            </a:r>
            <a:br>
              <a:rPr lang="ru-RU" sz="32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Призовые </a:t>
            </a:r>
            <a:r>
              <a:rPr lang="ru-RU" sz="32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места в очных муниципальных мероприятиях – </a:t>
            </a:r>
            <a:r>
              <a:rPr lang="ru-RU" sz="32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32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Победа в </a:t>
            </a:r>
            <a:r>
              <a:rPr lang="ru-RU" sz="32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заочных/дистанционных мероприятиях  в сети «Интернет» </a:t>
            </a:r>
            <a:r>
              <a:rPr lang="ru-RU" sz="32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-1</a:t>
            </a:r>
            <a:br>
              <a:rPr lang="ru-RU" sz="32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b="1" i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0" b="1762"/>
          <a:stretch/>
        </p:blipFill>
        <p:spPr>
          <a:xfrm>
            <a:off x="209251" y="116632"/>
            <a:ext cx="4247314" cy="644280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198" y="243196"/>
            <a:ext cx="4565802" cy="6284692"/>
          </a:xfrm>
          <a:prstGeom prst="rect">
            <a:avLst/>
          </a:prstGeom>
          <a:ln>
            <a:solidFill>
              <a:srgbClr val="000099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21" y="202197"/>
            <a:ext cx="4476779" cy="632886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25" y="355687"/>
            <a:ext cx="4340225" cy="617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7868" y="1988840"/>
            <a:ext cx="8856984" cy="2267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4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6. Наличие публикаций</a:t>
            </a:r>
          </a:p>
          <a:p>
            <a:pPr lvl="0"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4400" b="1" i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 </a:t>
            </a:r>
            <a:r>
              <a:rPr lang="ru-RU" sz="32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-1</a:t>
            </a:r>
          </a:p>
          <a:p>
            <a:pPr lvl="0"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Материалы  сети Интернет - 1 </a:t>
            </a:r>
            <a:endParaRPr lang="ru-RU" sz="3200" b="1" i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85786" y="5085184"/>
            <a:ext cx="757242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</a:p>
          <a:p>
            <a:pPr algn="ctr"/>
            <a:r>
              <a:rPr lang="en-US" sz="2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https://ds104sar.schoolrm.ru/sveden/employees/11248/186608/</a:t>
            </a:r>
            <a:endParaRPr lang="ru-RU" sz="20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1268760"/>
            <a:ext cx="757242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Представление инновационного педагогического опыта</a:t>
            </a:r>
            <a:br>
              <a:rPr lang="ru-RU" sz="44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000099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3427504"/>
            <a:ext cx="806489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учителя –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логопеда МАДОУ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«Детский сад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№104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комбинированного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вида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г.о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Саранск</a:t>
            </a:r>
          </a:p>
          <a:p>
            <a:pPr algn="ctr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Тема методической работы: "Познавательно-исследовательская деятельность как средство развития речи дошкольников с ТНР"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3783"/>
            <a:ext cx="4584963" cy="6483972"/>
          </a:xfrm>
          <a:prstGeom prst="rect">
            <a:avLst/>
          </a:prstGeom>
          <a:ln>
            <a:solidFill>
              <a:srgbClr val="000099"/>
            </a:solidFill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447" y="298650"/>
            <a:ext cx="4243387" cy="5999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50097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4395787" cy="6523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6016" y="351457"/>
            <a:ext cx="4286250" cy="605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93024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2354" y="1628800"/>
            <a:ext cx="8856984" cy="3069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4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7. Наличие авторских программ, </a:t>
            </a:r>
          </a:p>
          <a:p>
            <a:pPr lvl="0"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4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методических пособий, методических рекомендаций</a:t>
            </a:r>
          </a:p>
          <a:p>
            <a:pPr lvl="0"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4400" b="1" i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 </a:t>
            </a:r>
            <a:r>
              <a:rPr lang="ru-RU" sz="32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32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3200" b="1" i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5907"/>
            <a:ext cx="4369916" cy="6175348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трелка вправо 2"/>
          <p:cNvSpPr/>
          <p:nvPr/>
        </p:nvSpPr>
        <p:spPr>
          <a:xfrm>
            <a:off x="630175" y="5229200"/>
            <a:ext cx="286650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58" y="5517232"/>
            <a:ext cx="317500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946" y="358049"/>
            <a:ext cx="4320480" cy="6108926"/>
          </a:xfrm>
          <a:prstGeom prst="rect">
            <a:avLst/>
          </a:prstGeom>
          <a:ln>
            <a:solidFill>
              <a:srgbClr val="000099"/>
            </a:solidFill>
          </a:ln>
        </p:spPr>
      </p:pic>
    </p:spTree>
    <p:extLst>
      <p:ext uri="{BB962C8B-B14F-4D97-AF65-F5344CB8AC3E}">
        <p14:creationId xmlns:p14="http://schemas.microsoft.com/office/powerpoint/2010/main" val="8844184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" t="3983" r="3999" b="5974"/>
          <a:stretch/>
        </p:blipFill>
        <p:spPr>
          <a:xfrm>
            <a:off x="107504" y="375957"/>
            <a:ext cx="4393870" cy="6175169"/>
          </a:xfrm>
          <a:prstGeom prst="rect">
            <a:avLst/>
          </a:prstGeom>
          <a:ln>
            <a:solidFill>
              <a:srgbClr val="000099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91981"/>
            <a:ext cx="4367329" cy="6175169"/>
          </a:xfrm>
          <a:prstGeom prst="rect">
            <a:avLst/>
          </a:prstGeom>
          <a:ln>
            <a:solidFill>
              <a:srgbClr val="000099"/>
            </a:solidFill>
          </a:ln>
        </p:spPr>
      </p:pic>
    </p:spTree>
    <p:extLst>
      <p:ext uri="{BB962C8B-B14F-4D97-AF65-F5344CB8AC3E}">
        <p14:creationId xmlns:p14="http://schemas.microsoft.com/office/powerpoint/2010/main" val="4021146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канирование0006.jpg"/>
          <p:cNvPicPr>
            <a:picLocks noChangeAspect="1"/>
          </p:cNvPicPr>
          <p:nvPr/>
        </p:nvPicPr>
        <p:blipFill>
          <a:blip r:embed="rId2" cstate="print">
            <a:lum bright="-26000" contrast="3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512" y="510472"/>
            <a:ext cx="4392488" cy="6021741"/>
          </a:xfrm>
          <a:prstGeom prst="rect">
            <a:avLst/>
          </a:prstGeom>
          <a:ln>
            <a:solidFill>
              <a:srgbClr val="000099"/>
            </a:solidFill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4"/>
          <a:stretch/>
        </p:blipFill>
        <p:spPr bwMode="auto">
          <a:xfrm>
            <a:off x="4716016" y="483532"/>
            <a:ext cx="4267200" cy="6048681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389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8000" contrast="6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60648"/>
            <a:ext cx="4894008" cy="6525344"/>
          </a:xfrm>
          <a:prstGeom prst="rect">
            <a:avLst/>
          </a:prstGeom>
          <a:ln>
            <a:solidFill>
              <a:srgbClr val="000099"/>
            </a:solidFill>
          </a:ln>
        </p:spPr>
      </p:pic>
    </p:spTree>
    <p:extLst>
      <p:ext uri="{BB962C8B-B14F-4D97-AF65-F5344CB8AC3E}">
        <p14:creationId xmlns:p14="http://schemas.microsoft.com/office/powerpoint/2010/main" val="5421800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3938" y="1700808"/>
            <a:ext cx="8687629" cy="3755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8. Выступления на заседаниях методических советов, научно – практических конференциях, педагогических чтениях, семинарах, секциях, форумах,  радиопередачах(очно)</a:t>
            </a:r>
          </a:p>
          <a:p>
            <a:pPr lvl="0"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32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Республиканский - 1</a:t>
            </a:r>
          </a:p>
          <a:p>
            <a:pPr lvl="0"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Уровень образовательной организации-2</a:t>
            </a:r>
            <a:endParaRPr lang="ru-RU" sz="3200" b="1" i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43492" y="116632"/>
            <a:ext cx="4539329" cy="6419282"/>
          </a:xfrm>
          <a:prstGeom prst="rect">
            <a:avLst/>
          </a:prstGeom>
          <a:noFill/>
          <a:ln>
            <a:solidFill>
              <a:srgbClr val="000099"/>
            </a:solidFill>
          </a:ln>
        </p:spPr>
      </p:pic>
    </p:spTree>
    <p:extLst>
      <p:ext uri="{BB962C8B-B14F-4D97-AF65-F5344CB8AC3E}">
        <p14:creationId xmlns:p14="http://schemas.microsoft.com/office/powerpoint/2010/main" val="127193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Users\ПК\Desktop\скан елена тихоновна\выступление 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4687"/>
            <a:ext cx="4585970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выступление3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5389"/>
            <a:ext cx="4392488" cy="659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трелка вправо 2"/>
          <p:cNvSpPr/>
          <p:nvPr/>
        </p:nvSpPr>
        <p:spPr>
          <a:xfrm>
            <a:off x="4765482" y="2492896"/>
            <a:ext cx="216024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45"/>
          <a:stretch/>
        </p:blipFill>
        <p:spPr bwMode="auto">
          <a:xfrm>
            <a:off x="467544" y="116632"/>
            <a:ext cx="7776864" cy="6741368"/>
          </a:xfrm>
          <a:prstGeom prst="rect">
            <a:avLst/>
          </a:prstGeom>
          <a:ln>
            <a:solidFill>
              <a:srgbClr val="C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157" y="1766708"/>
            <a:ext cx="8856984" cy="30117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6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9. Проведение открытых занятий, </a:t>
            </a:r>
          </a:p>
          <a:p>
            <a:pPr lvl="0"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6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мастер – классов,</a:t>
            </a:r>
          </a:p>
          <a:p>
            <a:pPr lvl="0"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6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мероприятий (очно)  </a:t>
            </a:r>
          </a:p>
          <a:p>
            <a:pPr lvl="0"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Республиканский-2</a:t>
            </a:r>
          </a:p>
          <a:p>
            <a:pPr lvl="0"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Уровень образовательной организации-2</a:t>
            </a:r>
            <a:endParaRPr lang="ru-RU" sz="3200" b="1" i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16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87784" y="351514"/>
            <a:ext cx="4379991" cy="6193953"/>
          </a:xfrm>
          <a:prstGeom prst="rect">
            <a:avLst/>
          </a:prstGeom>
          <a:noFill/>
          <a:ln>
            <a:solidFill>
              <a:srgbClr val="000099"/>
            </a:solidFill>
          </a:ln>
        </p:spPr>
      </p:pic>
    </p:spTree>
    <p:extLst>
      <p:ext uri="{BB962C8B-B14F-4D97-AF65-F5344CB8AC3E}">
        <p14:creationId xmlns:p14="http://schemas.microsoft.com/office/powerpoint/2010/main" val="414072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36" t="2181" r="3394" b="1934"/>
          <a:stretch/>
        </p:blipFill>
        <p:spPr bwMode="auto">
          <a:xfrm>
            <a:off x="0" y="393379"/>
            <a:ext cx="4422250" cy="6048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26" t="4502" r="4054"/>
          <a:stretch/>
        </p:blipFill>
        <p:spPr>
          <a:xfrm>
            <a:off x="4642825" y="404664"/>
            <a:ext cx="4332600" cy="6190230"/>
          </a:xfrm>
          <a:prstGeom prst="rect">
            <a:avLst/>
          </a:prstGeom>
        </p:spPr>
      </p:pic>
      <p:sp>
        <p:nvSpPr>
          <p:cNvPr id="4" name="Стрелка вправо 3"/>
          <p:cNvSpPr/>
          <p:nvPr/>
        </p:nvSpPr>
        <p:spPr>
          <a:xfrm>
            <a:off x="4788024" y="4653136"/>
            <a:ext cx="432048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492896"/>
            <a:ext cx="8229600" cy="1143000"/>
          </a:xfrm>
        </p:spPr>
        <p:txBody>
          <a:bodyPr/>
          <a:lstStyle/>
          <a:p>
            <a:r>
              <a:rPr lang="ru-RU" b="1" i="1" kern="50" dirty="0" smtClean="0">
                <a:solidFill>
                  <a:srgbClr val="000099"/>
                </a:solidFill>
                <a:latin typeface="Times New Roman"/>
              </a:rPr>
              <a:t>10.Экспертная деятельность</a:t>
            </a:r>
            <a:endParaRPr lang="ru-RU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14400"/>
            <a:ext cx="4142637" cy="5877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711" y="315746"/>
            <a:ext cx="5134898" cy="3628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трелка вправо 3"/>
          <p:cNvSpPr/>
          <p:nvPr/>
        </p:nvSpPr>
        <p:spPr>
          <a:xfrm>
            <a:off x="4572000" y="1196752"/>
            <a:ext cx="792088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989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Приказ о эксп.группе 2016-1.jpg"/>
          <p:cNvPicPr>
            <a:picLocks noChangeAspect="1"/>
          </p:cNvPicPr>
          <p:nvPr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66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512" y="595251"/>
            <a:ext cx="4114800" cy="576681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" r="814"/>
          <a:stretch/>
        </p:blipFill>
        <p:spPr bwMode="auto">
          <a:xfrm>
            <a:off x="4294312" y="2476539"/>
            <a:ext cx="4830695" cy="7277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47947" y="3204274"/>
            <a:ext cx="4877060" cy="3122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трелка вправо 1"/>
          <p:cNvSpPr/>
          <p:nvPr/>
        </p:nvSpPr>
        <p:spPr>
          <a:xfrm>
            <a:off x="4744303" y="3394010"/>
            <a:ext cx="288032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41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988840"/>
            <a:ext cx="8229600" cy="1143000"/>
          </a:xfrm>
        </p:spPr>
        <p:txBody>
          <a:bodyPr/>
          <a:lstStyle/>
          <a:p>
            <a:r>
              <a:rPr lang="ru-RU" b="1" i="1" kern="50" dirty="0" smtClean="0">
                <a:solidFill>
                  <a:srgbClr val="000099"/>
                </a:solidFill>
                <a:latin typeface="Times New Roman"/>
              </a:rPr>
              <a:t>11.Наставничество</a:t>
            </a:r>
            <a:endParaRPr lang="ru-RU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34024" y="333352"/>
            <a:ext cx="4512380" cy="6381170"/>
          </a:xfrm>
          <a:prstGeom prst="rect">
            <a:avLst/>
          </a:prstGeom>
          <a:noFill/>
          <a:ln>
            <a:solidFill>
              <a:srgbClr val="0000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9" y="333352"/>
            <a:ext cx="4442235" cy="6281080"/>
          </a:xfrm>
          <a:prstGeom prst="rect">
            <a:avLst/>
          </a:prstGeom>
          <a:ln>
            <a:solidFill>
              <a:srgbClr val="000099"/>
            </a:solidFill>
          </a:ln>
        </p:spPr>
      </p:pic>
      <p:sp>
        <p:nvSpPr>
          <p:cNvPr id="4" name="Стрелка вправо 3"/>
          <p:cNvSpPr/>
          <p:nvPr/>
        </p:nvSpPr>
        <p:spPr>
          <a:xfrm>
            <a:off x="683568" y="5085184"/>
            <a:ext cx="216024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1628800"/>
            <a:ext cx="8424936" cy="32409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4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12. </a:t>
            </a:r>
            <a:r>
              <a:rPr lang="ru-RU" sz="4400" b="1" i="1" kern="50" dirty="0">
                <a:solidFill>
                  <a:srgbClr val="000099"/>
                </a:solidFill>
                <a:latin typeface="Times New Roman"/>
                <a:ea typeface="Times New Roman"/>
              </a:rPr>
              <a:t>Общественно-педагогическая активность педагога: участие в </a:t>
            </a:r>
            <a:r>
              <a:rPr lang="ru-RU" sz="4400" b="1" i="1" kern="50" dirty="0" smtClean="0">
                <a:solidFill>
                  <a:srgbClr val="000099"/>
                </a:solidFill>
                <a:latin typeface="Times New Roman"/>
                <a:ea typeface="Times New Roman"/>
              </a:rPr>
              <a:t>работе педагогических сообществ, </a:t>
            </a:r>
            <a:r>
              <a:rPr lang="ru-RU" sz="4400" b="1" i="1" kern="50" dirty="0">
                <a:solidFill>
                  <a:srgbClr val="000099"/>
                </a:solidFill>
                <a:latin typeface="Times New Roman"/>
                <a:ea typeface="Times New Roman"/>
              </a:rPr>
              <a:t>комиссиях, в жюри </a:t>
            </a:r>
            <a:r>
              <a:rPr lang="ru-RU" sz="4400" b="1" i="1" kern="50" dirty="0" smtClean="0">
                <a:solidFill>
                  <a:srgbClr val="000099"/>
                </a:solidFill>
                <a:latin typeface="Times New Roman"/>
                <a:ea typeface="Times New Roman"/>
              </a:rPr>
              <a:t>конкурсов</a:t>
            </a:r>
            <a:endParaRPr lang="ru-RU" sz="4400" b="1" i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6247" y="391839"/>
            <a:ext cx="3967011" cy="5610077"/>
          </a:xfrm>
          <a:prstGeom prst="rect">
            <a:avLst/>
          </a:prstGeom>
          <a:noFill/>
          <a:ln>
            <a:solidFill>
              <a:srgbClr val="0000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34014"/>
            <a:ext cx="4010991" cy="5672272"/>
          </a:xfrm>
          <a:prstGeom prst="rect">
            <a:avLst/>
          </a:prstGeom>
          <a:ln>
            <a:solidFill>
              <a:srgbClr val="000099"/>
            </a:solidFill>
          </a:ln>
        </p:spPr>
      </p:pic>
    </p:spTree>
    <p:extLst>
      <p:ext uri="{BB962C8B-B14F-4D97-AF65-F5344CB8AC3E}">
        <p14:creationId xmlns:p14="http://schemas.microsoft.com/office/powerpoint/2010/main" val="3923775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84737" y="1628800"/>
            <a:ext cx="8568952" cy="32409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4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1. Соответствие данных первичного обследования и диагноза перспективному плану индивидуальной или групповой коррекции </a:t>
            </a:r>
            <a:endParaRPr lang="ru-RU" sz="4400" b="1" i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0" r="3545"/>
          <a:stretch/>
        </p:blipFill>
        <p:spPr>
          <a:xfrm>
            <a:off x="539552" y="651773"/>
            <a:ext cx="3930666" cy="5651500"/>
          </a:xfrm>
          <a:prstGeom prst="rect">
            <a:avLst/>
          </a:prstGeom>
          <a:ln>
            <a:solidFill>
              <a:srgbClr val="000099"/>
            </a:solidFill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48175" y="651772"/>
            <a:ext cx="4103101" cy="58015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005064"/>
            <a:ext cx="463550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77" y="3522075"/>
            <a:ext cx="4699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12319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56202" y="908720"/>
            <a:ext cx="7632848" cy="1351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4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13. </a:t>
            </a:r>
            <a:r>
              <a:rPr lang="ru-RU" sz="4400" b="1" i="1" kern="50" dirty="0">
                <a:solidFill>
                  <a:srgbClr val="000099"/>
                </a:solidFill>
                <a:latin typeface="Times New Roman"/>
                <a:ea typeface="Times New Roman"/>
              </a:rPr>
              <a:t>Участие педагога в профессиональных конкурсах</a:t>
            </a:r>
            <a:endParaRPr lang="ru-RU" sz="4400" b="1" i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95736" y="2852937"/>
            <a:ext cx="5184576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Межрегиональный -  1 (3 место)</a:t>
            </a:r>
          </a:p>
          <a:p>
            <a:endParaRPr lang="ru-RU" sz="2000" b="1" i="1" spc="50" dirty="0" smtClean="0">
              <a:ln w="11430"/>
              <a:solidFill>
                <a:srgbClr val="002060"/>
              </a:solidFill>
              <a:latin typeface="Times New Roman" pitchFamily="18" charset="0"/>
              <a:ea typeface="Cambria Math" pitchFamily="18" charset="0"/>
              <a:cs typeface="Times New Roman" pitchFamily="18" charset="0"/>
            </a:endParaRPr>
          </a:p>
          <a:p>
            <a:r>
              <a:rPr lang="ru-RU" sz="2000" b="1" i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Интернет </a:t>
            </a:r>
            <a:r>
              <a:rPr lang="ru-RU" sz="2000" b="1" i="1" spc="50" dirty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–</a:t>
            </a:r>
            <a:r>
              <a:rPr lang="ru-RU" sz="2000" b="1" i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конкурс – 2:</a:t>
            </a:r>
            <a:r>
              <a:rPr lang="ru-RU" sz="2000" b="1" i="1" spc="50" dirty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/>
            </a:r>
            <a:br>
              <a:rPr lang="ru-RU" sz="2000" b="1" i="1" spc="50" dirty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2000" b="1" i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победитель 2 </a:t>
            </a:r>
            <a:r>
              <a:rPr lang="ru-RU" sz="2000" b="1" i="1" spc="50" dirty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место </a:t>
            </a:r>
            <a:endParaRPr lang="ru-RU" sz="2000" b="1" i="1" spc="50" dirty="0" smtClean="0">
              <a:ln w="11430"/>
              <a:solidFill>
                <a:srgbClr val="002060"/>
              </a:solidFill>
              <a:latin typeface="Times New Roman" pitchFamily="18" charset="0"/>
              <a:ea typeface="Cambria Math" pitchFamily="18" charset="0"/>
              <a:cs typeface="Times New Roman" pitchFamily="18" charset="0"/>
            </a:endParaRPr>
          </a:p>
          <a:p>
            <a:r>
              <a:rPr lang="ru-RU" sz="2000" b="1" i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призер</a:t>
            </a:r>
            <a:r>
              <a:rPr lang="ru-RU" sz="2000" b="1" i="1" spc="50" dirty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/>
            </a:r>
            <a:br>
              <a:rPr lang="ru-RU" sz="2000" b="1" i="1" spc="50" dirty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/>
            </a:r>
            <a:br>
              <a:rPr lang="ru-RU" sz="2800" dirty="0"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13630" y="-32943"/>
            <a:ext cx="4872740" cy="6890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322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51" y="423039"/>
            <a:ext cx="4266843" cy="60306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336" y="423039"/>
            <a:ext cx="4236215" cy="599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0831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95536" y="2348880"/>
            <a:ext cx="8280920" cy="607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6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14. </a:t>
            </a:r>
            <a:r>
              <a:rPr lang="ru-RU" sz="3600" b="1" i="1" kern="50" dirty="0">
                <a:solidFill>
                  <a:srgbClr val="000099"/>
                </a:solidFill>
                <a:latin typeface="Times New Roman"/>
                <a:ea typeface="Times New Roman"/>
              </a:rPr>
              <a:t>Награды и поощрения </a:t>
            </a:r>
            <a:endParaRPr lang="ru-RU" sz="3600" b="1" i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71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алина\Desktop\Сканер\сканирование0002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504" y="282186"/>
            <a:ext cx="4320480" cy="6269772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4" name="Рисунок 3" descr="C:\Users\алина\Desktop\Сканер\сканирование0001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4008" y="282186"/>
            <a:ext cx="4176464" cy="6319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0454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141" y="232406"/>
            <a:ext cx="4509967" cy="6202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1" y="194290"/>
            <a:ext cx="4273550" cy="629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616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912" y="321015"/>
            <a:ext cx="4514953" cy="638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9507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0613" y="188640"/>
            <a:ext cx="4582775" cy="6480720"/>
          </a:xfrm>
          <a:prstGeom prst="rect">
            <a:avLst/>
          </a:prstGeom>
          <a:noFill/>
          <a:ln>
            <a:solidFill>
              <a:srgbClr val="000099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1628800"/>
            <a:ext cx="8568952" cy="2611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4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2. Динамика продвижения воспитанников в соответствии с перспективным планом коррекционной работы</a:t>
            </a:r>
            <a:endParaRPr lang="ru-RU" sz="4400" b="1" i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2990" y="260648"/>
            <a:ext cx="4291510" cy="626469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57836" y="260648"/>
            <a:ext cx="4430015" cy="626469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116632"/>
            <a:ext cx="8136904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endParaRPr lang="ru-RU" sz="1200" b="1" i="1" dirty="0" smtClean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lvl="0" algn="ctr">
              <a:lnSpc>
                <a:spcPct val="150000"/>
              </a:lnSpc>
            </a:pPr>
            <a:endParaRPr lang="ru-RU" sz="1200" b="1" i="1" dirty="0" smtClean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lvl="0" algn="ctr">
              <a:lnSpc>
                <a:spcPct val="150000"/>
              </a:lnSpc>
            </a:pPr>
            <a:r>
              <a:rPr lang="ru-RU" sz="1400" b="1" i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Результаты </a:t>
            </a:r>
            <a:r>
              <a:rPr lang="ru-RU" sz="1400" b="1" i="1" dirty="0">
                <a:solidFill>
                  <a:srgbClr val="002060"/>
                </a:solidFill>
                <a:latin typeface="Times New Roman"/>
                <a:ea typeface="Times New Roman"/>
              </a:rPr>
              <a:t>уровня усвоения </a:t>
            </a:r>
            <a:r>
              <a:rPr lang="ru-RU" sz="1400" b="1" i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коррекционной  </a:t>
            </a:r>
            <a:r>
              <a:rPr lang="ru-RU" sz="1400" b="1" i="1" dirty="0">
                <a:solidFill>
                  <a:srgbClr val="002060"/>
                </a:solidFill>
                <a:latin typeface="Times New Roman"/>
                <a:ea typeface="Times New Roman"/>
              </a:rPr>
              <a:t>программы </a:t>
            </a:r>
            <a:r>
              <a:rPr lang="ru-RU" sz="1400" b="1" i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детьми компенсирующего обучения № 5</a:t>
            </a:r>
            <a:endParaRPr lang="ru-RU" sz="1400" b="1" i="1" dirty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lvl="0" algn="ctr">
              <a:lnSpc>
                <a:spcPct val="150000"/>
              </a:lnSpc>
            </a:pPr>
            <a:r>
              <a:rPr lang="ru-RU" sz="1400" b="1" i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за 2018– 2020  учебный год</a:t>
            </a:r>
          </a:p>
          <a:p>
            <a:pPr lvl="0" algn="ctr">
              <a:lnSpc>
                <a:spcPct val="150000"/>
              </a:lnSpc>
            </a:pPr>
            <a:endParaRPr lang="ru-RU" sz="1200" b="1" i="1" dirty="0" smtClean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lvl="0" algn="ctr">
              <a:lnSpc>
                <a:spcPct val="150000"/>
              </a:lnSpc>
            </a:pPr>
            <a:endParaRPr lang="ru-RU" sz="1200" dirty="0">
              <a:solidFill>
                <a:srgbClr val="002060"/>
              </a:solidFill>
              <a:latin typeface="Times New Roman"/>
              <a:ea typeface="Times New Roman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827147012"/>
              </p:ext>
            </p:extLst>
          </p:nvPr>
        </p:nvGraphicFramePr>
        <p:xfrm>
          <a:off x="683568" y="1397000"/>
          <a:ext cx="7888960" cy="33178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1772816"/>
            <a:ext cx="7848872" cy="1351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4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3. Взаимодействие с родителями</a:t>
            </a:r>
            <a:endParaRPr lang="ru-RU" sz="4400" b="1" i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2411</TotalTime>
  <Words>306</Words>
  <Application>Microsoft Office PowerPoint</Application>
  <PresentationFormat>Экран (4:3)</PresentationFormat>
  <Paragraphs>56</Paragraphs>
  <Slides>47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4.Результаты участия в инновационной (экспериментальной) деятельности</vt:lpstr>
      <vt:lpstr>Презентация PowerPoint</vt:lpstr>
      <vt:lpstr>Презентация PowerPoint</vt:lpstr>
      <vt:lpstr>Презентация PowerPoint</vt:lpstr>
      <vt:lpstr>5. Участие детей в заочных олимпиадах, открытых конкурсах, конференциях, выставках,  турнирах, соревнованиях  Призовые места в очных муниципальных мероприятиях – 2  Победа в заочных/дистанционных мероприятиях  в сети «Интернет»  -1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10.Экспертная деятельность</vt:lpstr>
      <vt:lpstr>Презентация PowerPoint</vt:lpstr>
      <vt:lpstr>Презентация PowerPoint</vt:lpstr>
      <vt:lpstr>11.Наставничество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настоле</dc:creator>
  <cp:lastModifiedBy>настоле</cp:lastModifiedBy>
  <cp:revision>230</cp:revision>
  <dcterms:modified xsi:type="dcterms:W3CDTF">2021-12-02T18:18:25Z</dcterms:modified>
</cp:coreProperties>
</file>