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15C7E5-B014-473C-A9CC-F96477743CB7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9EF6D8-2CBF-483E-9EBB-2F63FEFB7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6AA958-3A7B-4686-8C6A-A77A32B1096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04D1A-CC13-49DA-A903-9EACF8A4E4D5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4BC66-5702-4586-B0AD-BE38C4CBC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DBD2-D761-4815-8944-37BC87521251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318C-04D6-48D8-BE03-F045ED0DB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E5D2F-6207-4115-9141-9514D4633068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7C387-D28C-488A-8F5D-E222AC09A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DC66-EA26-4663-8DA0-596D2D8210C8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F8194-8A7D-4DD6-8155-09EF64ACD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06A0-37C7-4222-9BBF-971A931B1210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43AB-F731-4875-9092-CC1A5B6CE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AFDE-1BF6-4B76-9224-B972476A7BAA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019CE-0C2D-4B74-BF2B-158455576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76970E-C5C3-4BCE-9074-760BDB129BA8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080570-FD13-4DA0-87BE-09A62B93A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BA4EE-C420-470B-A2C2-06F74702E64D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6D2D1-7078-44A5-94A7-B2717282E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5A3A4-B689-4808-BFE2-6D71EFDBD7C4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05C70-0EFC-432C-8EE9-B35922260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4A67-057F-4D3D-AC9B-787E2B946541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E3F3-5FA3-412A-BCAC-76FFEB1A7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7A45-6808-47E8-9383-34E26F13C3A1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D665-64AE-4612-8B9A-48CF0DB7C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67F8A7-ED77-4AAD-8756-275679267519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9A2053-B839-44E7-979D-D959D5D49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73" r:id="rId5"/>
    <p:sldLayoutId id="2147483674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1484313"/>
            <a:ext cx="7772400" cy="2089150"/>
          </a:xfrm>
        </p:spPr>
        <p:txBody>
          <a:bodyPr>
            <a:normAutofit/>
          </a:bodyPr>
          <a:lstStyle/>
          <a:p>
            <a:pPr algn="ctr"/>
            <a:r>
              <a:rPr lang="ru-RU" sz="4000" b="1" smtClean="0"/>
              <a:t>Проект первой младшей группы.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b="1" smtClean="0"/>
              <a:t>Знакомство детей с миром профессий.</a:t>
            </a: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625" y="4797425"/>
            <a:ext cx="3635375" cy="1944688"/>
          </a:xfrm>
        </p:spPr>
        <p:txBody>
          <a:bodyPr/>
          <a:lstStyle/>
          <a:p>
            <a:pPr marL="63500">
              <a:spcBef>
                <a:spcPct val="0"/>
              </a:spcBef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marL="63500">
              <a:spcBef>
                <a:spcPct val="0"/>
              </a:spcBef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Уханова Е. О.</a:t>
            </a:r>
          </a:p>
          <a:p>
            <a:pPr marL="63500">
              <a:spcBef>
                <a:spcPct val="0"/>
              </a:spcBef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Симонова Е. 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287338" y="476250"/>
            <a:ext cx="88566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«Профессия Врач»</a:t>
            </a: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2484438" y="1268413"/>
            <a:ext cx="4248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Если вдруг болезнь случится,</a:t>
            </a:r>
            <a:br>
              <a:rPr lang="ru-RU" b="1">
                <a:latin typeface="Georgia" pitchFamily="18" charset="0"/>
              </a:rPr>
            </a:br>
            <a:r>
              <a:rPr lang="ru-RU" b="1">
                <a:latin typeface="Georgia" pitchFamily="18" charset="0"/>
              </a:rPr>
              <a:t>Нужно к доктору – лечиться!</a:t>
            </a:r>
            <a:br>
              <a:rPr lang="ru-RU" b="1">
                <a:latin typeface="Georgia" pitchFamily="18" charset="0"/>
              </a:rPr>
            </a:br>
            <a:r>
              <a:rPr lang="ru-RU" b="1">
                <a:latin typeface="Georgia" pitchFamily="18" charset="0"/>
              </a:rPr>
              <a:t>В поликлинику пойдём,</a:t>
            </a:r>
            <a:br>
              <a:rPr lang="ru-RU" b="1">
                <a:latin typeface="Georgia" pitchFamily="18" charset="0"/>
              </a:rPr>
            </a:br>
            <a:r>
              <a:rPr lang="ru-RU" b="1">
                <a:latin typeface="Georgia" pitchFamily="18" charset="0"/>
              </a:rPr>
              <a:t>К терапевту на приём</a:t>
            </a:r>
            <a:r>
              <a:rPr lang="ru-RU">
                <a:latin typeface="Georgia" pitchFamily="18" charset="0"/>
              </a:rPr>
              <a:t>.</a:t>
            </a:r>
          </a:p>
        </p:txBody>
      </p:sp>
      <p:pic>
        <p:nvPicPr>
          <p:cNvPr id="24579" name="Рисунок 4" descr="jmkr0GuUFK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75"/>
            <a:ext cx="327501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 descr="qmbuyqHMV6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492375"/>
            <a:ext cx="327342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250825" y="404813"/>
            <a:ext cx="864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«Профессия Строитель»</a:t>
            </a:r>
            <a:endParaRPr lang="ru-RU" sz="2000">
              <a:latin typeface="Georgia" pitchFamily="18" charset="0"/>
            </a:endParaRPr>
          </a:p>
        </p:txBody>
      </p:sp>
      <p:pic>
        <p:nvPicPr>
          <p:cNvPr id="25602" name="Рисунок 4" descr="LVpZ2b8Iwn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32194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5" descr="v7dfInd73T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052513"/>
            <a:ext cx="4237038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3635375" y="4365625"/>
            <a:ext cx="4537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Точно в срок построит он: </a:t>
            </a:r>
            <a:br>
              <a:rPr lang="ru-RU" b="1">
                <a:latin typeface="Georgia" pitchFamily="18" charset="0"/>
              </a:rPr>
            </a:br>
            <a:r>
              <a:rPr lang="ru-RU" b="1">
                <a:latin typeface="Georgia" pitchFamily="18" charset="0"/>
              </a:rPr>
              <a:t>Небоскрёб и стадион. </a:t>
            </a:r>
            <a:br>
              <a:rPr lang="ru-RU" b="1">
                <a:latin typeface="Georgia" pitchFamily="18" charset="0"/>
              </a:rPr>
            </a:br>
            <a:r>
              <a:rPr lang="ru-RU" b="1">
                <a:latin typeface="Georgia" pitchFamily="18" charset="0"/>
              </a:rPr>
              <a:t>Детский садик и больницу, </a:t>
            </a:r>
            <a:br>
              <a:rPr lang="ru-RU" b="1">
                <a:latin typeface="Georgia" pitchFamily="18" charset="0"/>
              </a:rPr>
            </a:br>
            <a:r>
              <a:rPr lang="ru-RU" b="1">
                <a:latin typeface="Georgia" pitchFamily="18" charset="0"/>
              </a:rPr>
              <a:t>Магазинов вереницу. </a:t>
            </a:r>
            <a:br>
              <a:rPr lang="ru-RU" b="1">
                <a:latin typeface="Georgia" pitchFamily="18" charset="0"/>
              </a:rPr>
            </a:br>
            <a:r>
              <a:rPr lang="ru-RU" b="1">
                <a:latin typeface="Georgia" pitchFamily="18" charset="0"/>
              </a:rPr>
              <a:t>Даже дом, скажу вам я, </a:t>
            </a:r>
            <a:br>
              <a:rPr lang="ru-RU" b="1">
                <a:latin typeface="Georgia" pitchFamily="18" charset="0"/>
              </a:rPr>
            </a:br>
            <a:r>
              <a:rPr lang="ru-RU" b="1">
                <a:latin typeface="Georgia" pitchFamily="18" charset="0"/>
              </a:rPr>
              <a:t>Где живет моя семья, </a:t>
            </a:r>
            <a:br>
              <a:rPr lang="ru-RU" b="1">
                <a:latin typeface="Georgia" pitchFamily="18" charset="0"/>
              </a:rPr>
            </a:br>
            <a:r>
              <a:rPr lang="ru-RU" b="1">
                <a:latin typeface="Georgia" pitchFamily="18" charset="0"/>
              </a:rPr>
              <a:t>(и другие жители) </a:t>
            </a:r>
            <a:br>
              <a:rPr lang="ru-RU" b="1">
                <a:latin typeface="Georgia" pitchFamily="18" charset="0"/>
              </a:rPr>
            </a:br>
            <a:r>
              <a:rPr lang="ru-RU" b="1">
                <a:latin typeface="Georgia" pitchFamily="18" charset="0"/>
              </a:rPr>
              <a:t>Строили – строители!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3"/>
          <p:cNvSpPr>
            <a:spLocks noChangeArrowheads="1"/>
          </p:cNvSpPr>
          <p:nvPr/>
        </p:nvSpPr>
        <p:spPr bwMode="auto">
          <a:xfrm>
            <a:off x="1331913" y="476250"/>
            <a:ext cx="6264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«Профессия Шофер»</a:t>
            </a:r>
            <a:endParaRPr lang="ru-RU" sz="2000">
              <a:latin typeface="Georgia" pitchFamily="18" charset="0"/>
            </a:endParaRPr>
          </a:p>
        </p:txBody>
      </p:sp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3132138" y="1196975"/>
            <a:ext cx="25923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Работа шофёров</a:t>
            </a:r>
            <a:br>
              <a:rPr lang="ru-RU" b="1">
                <a:latin typeface="Georgia" pitchFamily="18" charset="0"/>
              </a:rPr>
            </a:br>
            <a:r>
              <a:rPr lang="ru-RU" b="1">
                <a:latin typeface="Georgia" pitchFamily="18" charset="0"/>
              </a:rPr>
              <a:t>Трудна и сложна,</a:t>
            </a:r>
            <a:br>
              <a:rPr lang="ru-RU" b="1">
                <a:latin typeface="Georgia" pitchFamily="18" charset="0"/>
              </a:rPr>
            </a:br>
            <a:r>
              <a:rPr lang="ru-RU" b="1">
                <a:latin typeface="Georgia" pitchFamily="18" charset="0"/>
              </a:rPr>
              <a:t>Но как она людям</a:t>
            </a:r>
            <a:br>
              <a:rPr lang="ru-RU" b="1">
                <a:latin typeface="Georgia" pitchFamily="18" charset="0"/>
              </a:rPr>
            </a:br>
            <a:r>
              <a:rPr lang="ru-RU" b="1">
                <a:latin typeface="Georgia" pitchFamily="18" charset="0"/>
              </a:rPr>
              <a:t>Повсюду нужна!..</a:t>
            </a:r>
          </a:p>
        </p:txBody>
      </p:sp>
      <p:pic>
        <p:nvPicPr>
          <p:cNvPr id="26627" name="Рисунок 5" descr="g48-vEBRea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54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6" descr="V5XnUzdMJF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97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107950" y="692150"/>
            <a:ext cx="9036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«Профессия Парикмахер»</a:t>
            </a:r>
            <a:endParaRPr lang="ru-RU">
              <a:latin typeface="Georgia" pitchFamily="18" charset="0"/>
            </a:endParaRP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250825" y="1412875"/>
            <a:ext cx="35290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Кто сегодня парикмахер?</a:t>
            </a:r>
          </a:p>
          <a:p>
            <a:r>
              <a:rPr lang="ru-RU" b="1">
                <a:latin typeface="Georgia" pitchFamily="18" charset="0"/>
              </a:rPr>
              <a:t>Разрешите, буду я.</a:t>
            </a:r>
          </a:p>
          <a:p>
            <a:r>
              <a:rPr lang="ru-RU" b="1">
                <a:latin typeface="Georgia" pitchFamily="18" charset="0"/>
              </a:rPr>
              <a:t>Я вам сделаю причёску,</a:t>
            </a:r>
          </a:p>
          <a:p>
            <a:r>
              <a:rPr lang="ru-RU" b="1">
                <a:latin typeface="Georgia" pitchFamily="18" charset="0"/>
              </a:rPr>
              <a:t>Например, как у меня.</a:t>
            </a:r>
          </a:p>
          <a:p>
            <a:r>
              <a:rPr lang="ru-RU" b="1">
                <a:latin typeface="Georgia" pitchFamily="18" charset="0"/>
              </a:rPr>
              <a:t>Перед зеркалом садитесь,</a:t>
            </a:r>
          </a:p>
          <a:p>
            <a:r>
              <a:rPr lang="ru-RU" b="1">
                <a:latin typeface="Georgia" pitchFamily="18" charset="0"/>
              </a:rPr>
              <a:t>Я накидку завяжу</a:t>
            </a:r>
          </a:p>
          <a:p>
            <a:r>
              <a:rPr lang="ru-RU" b="1">
                <a:latin typeface="Georgia" pitchFamily="18" charset="0"/>
              </a:rPr>
              <a:t>И, конечно, первым делом</a:t>
            </a:r>
          </a:p>
          <a:p>
            <a:r>
              <a:rPr lang="ru-RU" b="1">
                <a:latin typeface="Georgia" pitchFamily="18" charset="0"/>
              </a:rPr>
              <a:t>Аккуратно причешу.</a:t>
            </a:r>
          </a:p>
          <a:p>
            <a:r>
              <a:rPr lang="ru-RU" b="1">
                <a:latin typeface="Georgia" pitchFamily="18" charset="0"/>
              </a:rPr>
              <a:t>А теперь накрутим чёлку</a:t>
            </a:r>
          </a:p>
          <a:p>
            <a:r>
              <a:rPr lang="ru-RU" b="1">
                <a:latin typeface="Georgia" pitchFamily="18" charset="0"/>
              </a:rPr>
              <a:t>На большие бигуди,</a:t>
            </a:r>
          </a:p>
          <a:p>
            <a:r>
              <a:rPr lang="ru-RU" b="1">
                <a:latin typeface="Georgia" pitchFamily="18" charset="0"/>
              </a:rPr>
              <a:t>Заплетём косички сбоку,</a:t>
            </a:r>
          </a:p>
          <a:p>
            <a:r>
              <a:rPr lang="ru-RU" b="1">
                <a:latin typeface="Georgia" pitchFamily="18" charset="0"/>
              </a:rPr>
              <a:t>Хвост завяжем позади.</a:t>
            </a:r>
            <a:endParaRPr lang="ru-RU">
              <a:latin typeface="Georgia" pitchFamily="18" charset="0"/>
            </a:endParaRPr>
          </a:p>
        </p:txBody>
      </p:sp>
      <p:pic>
        <p:nvPicPr>
          <p:cNvPr id="27651" name="Рисунок 4" descr="tgZILoAoXsU.jpg"/>
          <p:cNvPicPr>
            <a:picLocks noChangeAspect="1"/>
          </p:cNvPicPr>
          <p:nvPr/>
        </p:nvPicPr>
        <p:blipFill>
          <a:blip r:embed="rId2"/>
          <a:srcRect l="18500" r="24013"/>
          <a:stretch>
            <a:fillRect/>
          </a:stretch>
        </p:blipFill>
        <p:spPr bwMode="auto">
          <a:xfrm>
            <a:off x="4356100" y="1268413"/>
            <a:ext cx="411797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5030" y="2967335"/>
            <a:ext cx="641393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за внимание!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323850" y="333375"/>
            <a:ext cx="85693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Georgia" pitchFamily="18" charset="0"/>
              </a:rPr>
              <a:t>Вид проекта:</a:t>
            </a:r>
            <a:r>
              <a:rPr lang="ru-RU" sz="4400" b="1" u="sng">
                <a:latin typeface="Georgia" pitchFamily="18" charset="0"/>
              </a:rPr>
              <a:t> </a:t>
            </a:r>
            <a:r>
              <a:rPr lang="ru-RU" sz="4400">
                <a:latin typeface="Georgia" pitchFamily="18" charset="0"/>
              </a:rPr>
              <a:t>краткосрочный, информационный, творческий, игровой</a:t>
            </a:r>
          </a:p>
          <a:p>
            <a:r>
              <a:rPr lang="ru-RU" sz="4400" b="1">
                <a:latin typeface="Georgia" pitchFamily="18" charset="0"/>
              </a:rPr>
              <a:t>Сроки проведения</a:t>
            </a:r>
            <a:r>
              <a:rPr lang="ru-RU" sz="4400">
                <a:latin typeface="Georgia" pitchFamily="18" charset="0"/>
              </a:rPr>
              <a:t>:  Февраль</a:t>
            </a:r>
            <a:r>
              <a:rPr lang="ru-RU" sz="4400" b="1">
                <a:latin typeface="Georgia" pitchFamily="18" charset="0"/>
              </a:rPr>
              <a:t> </a:t>
            </a:r>
            <a:endParaRPr lang="ru-RU" sz="4400">
              <a:latin typeface="Georgia" pitchFamily="18" charset="0"/>
            </a:endParaRPr>
          </a:p>
          <a:p>
            <a:r>
              <a:rPr lang="ru-RU" sz="4400" b="1">
                <a:latin typeface="Georgia" pitchFamily="18" charset="0"/>
              </a:rPr>
              <a:t>Участники проекта</a:t>
            </a:r>
            <a:r>
              <a:rPr lang="ru-RU" sz="4400">
                <a:latin typeface="Georgia" pitchFamily="18" charset="0"/>
              </a:rPr>
              <a:t>: воспитатели первой младшей группы,  воспитанники группы, родители.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468313" y="333375"/>
            <a:ext cx="8351837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latin typeface="Georgia" pitchFamily="18" charset="0"/>
              </a:rPr>
              <a:t>Актуальность</a:t>
            </a:r>
            <a:r>
              <a:rPr lang="ru-RU" sz="2800">
                <a:latin typeface="Georgia" pitchFamily="18" charset="0"/>
              </a:rPr>
              <a:t>:  ознакомление детей младшего дошкольного возраста с трудом взрослых является сложным видом их социально-личностного развития, требующего специально организованной деятельности и создание условий для самостоятельных игр.  Пути и формы приближения  к ним труда взрослых,  его пример, систематическая работа по ознакомлению воспитанников с трудом оказывает огромное влияние на развитие их социального опыта, воспитание положительного отношения и уважения к труду и профессиям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052513"/>
            <a:ext cx="8964612" cy="521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Методы проведения: </a:t>
            </a:r>
          </a:p>
          <a:p>
            <a:pPr>
              <a:buFontTx/>
              <a:buAutoNum type="arabicPeriod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Непосредственно-образовательная деятельность; </a:t>
            </a:r>
          </a:p>
          <a:p>
            <a:pPr>
              <a:buFontTx/>
              <a:buAutoNum type="arabicPeriod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Художественное творчество;</a:t>
            </a:r>
          </a:p>
          <a:p>
            <a:pPr>
              <a:buFontTx/>
              <a:buAutoNum type="arabicPeriod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Чтение художественной литературы;</a:t>
            </a:r>
          </a:p>
          <a:p>
            <a:pPr>
              <a:buFontTx/>
              <a:buAutoNum type="arabicPeriod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Целевые экскурсии на территории детского сада ; </a:t>
            </a:r>
          </a:p>
          <a:p>
            <a:pPr>
              <a:buFontTx/>
              <a:buAutoNum type="arabicPeriod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Игровая деятельность: дидактические, сюжетно-ролевые, подвижные игры.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323850" y="188913"/>
            <a:ext cx="8424863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Цель</a:t>
            </a:r>
            <a:r>
              <a:rPr lang="ru-RU" sz="2400">
                <a:latin typeface="Georgia" pitchFamily="18" charset="0"/>
              </a:rPr>
              <a:t>: формирование знаний и представлений о труде, доступном пониманию дошкольников 2-3 лет,  воспитание положительного отношения к труду взрослых.</a:t>
            </a:r>
          </a:p>
          <a:p>
            <a:r>
              <a:rPr lang="ru-RU" sz="2400" b="1">
                <a:latin typeface="Georgia" pitchFamily="18" charset="0"/>
              </a:rPr>
              <a:t>Задачи</a:t>
            </a:r>
            <a:r>
              <a:rPr lang="ru-RU" sz="2400">
                <a:latin typeface="Georgia" pitchFamily="18" charset="0"/>
              </a:rPr>
              <a:t>:</a:t>
            </a:r>
          </a:p>
          <a:p>
            <a:r>
              <a:rPr lang="ru-RU" sz="2400">
                <a:latin typeface="Georgia" pitchFamily="18" charset="0"/>
              </a:rPr>
              <a:t>- познакомить детей с профессиями ближайшего окружения;</a:t>
            </a:r>
          </a:p>
          <a:p>
            <a:r>
              <a:rPr lang="ru-RU" sz="2400">
                <a:latin typeface="Georgia" pitchFamily="18" charset="0"/>
              </a:rPr>
              <a:t>- создать и поддерживать интерес малышей к деятельности взрослых;</a:t>
            </a:r>
          </a:p>
          <a:p>
            <a:r>
              <a:rPr lang="ru-RU" sz="2400">
                <a:latin typeface="Georgia" pitchFamily="18" charset="0"/>
              </a:rPr>
              <a:t>- обеспечить восприятие ребёнком простейших трудовых действий, их называния  и соотношения к профессии;</a:t>
            </a:r>
          </a:p>
          <a:p>
            <a:r>
              <a:rPr lang="ru-RU" sz="2400">
                <a:latin typeface="Georgia" pitchFamily="18" charset="0"/>
              </a:rPr>
              <a:t>- помочь увидеть значимость труда взрослых в конкретных трудовых процессах;</a:t>
            </a:r>
          </a:p>
          <a:p>
            <a:r>
              <a:rPr lang="ru-RU" sz="2400">
                <a:latin typeface="Georgia" pitchFamily="18" charset="0"/>
              </a:rPr>
              <a:t>- воспитывать положительное отношение к результатам труда взрослых;</a:t>
            </a:r>
          </a:p>
          <a:p>
            <a:r>
              <a:rPr lang="ru-RU" sz="2400">
                <a:latin typeface="Georgia" pitchFamily="18" charset="0"/>
              </a:rPr>
              <a:t>- побуждать к  отражению  полученных впечатлений в игре;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250825" y="908050"/>
            <a:ext cx="8497888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Georgia" pitchFamily="18" charset="0"/>
              </a:rPr>
              <a:t>Предварительная работа:</a:t>
            </a:r>
            <a:endParaRPr lang="ru-RU" sz="3200">
              <a:latin typeface="Georgia" pitchFamily="18" charset="0"/>
            </a:endParaRPr>
          </a:p>
          <a:p>
            <a:r>
              <a:rPr lang="ru-RU" sz="3200">
                <a:latin typeface="Georgia" pitchFamily="18" charset="0"/>
              </a:rPr>
              <a:t>• Рассматривание иллюстраций о профессиях и результатах труда людей разных профессий.</a:t>
            </a:r>
          </a:p>
          <a:p>
            <a:r>
              <a:rPr lang="ru-RU" sz="3200">
                <a:latin typeface="Georgia" pitchFamily="18" charset="0"/>
              </a:rPr>
              <a:t>• Разучивание стихов и чтение художественной литературы о профессиях.</a:t>
            </a:r>
          </a:p>
          <a:p>
            <a:r>
              <a:rPr lang="ru-RU" sz="3200">
                <a:latin typeface="Georgia" pitchFamily="18" charset="0"/>
              </a:rPr>
              <a:t>• Дидактические и сюжетно-ролевые игры по теме.</a:t>
            </a:r>
          </a:p>
          <a:p>
            <a:endParaRPr lang="ru-RU">
              <a:latin typeface="Georgia" pitchFamily="18" charset="0"/>
            </a:endParaRPr>
          </a:p>
          <a:p>
            <a:r>
              <a:rPr lang="ru-RU">
                <a:latin typeface="Georgia" pitchFamily="18" charset="0"/>
              </a:rPr>
              <a:t/>
            </a:r>
            <a:br>
              <a:rPr lang="ru-RU">
                <a:latin typeface="Georgia" pitchFamily="18" charset="0"/>
              </a:rPr>
            </a:b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323850" y="692150"/>
            <a:ext cx="8351838" cy="654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этап: Подготовительный.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Пополнить уголок «Кухня» следующими атрибутами: фартуки,  посуда, овощи, фрукты.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Пополнить игру «Больница» атрибутами: шприцы, градусники, фонендоскоп, медицинские халаты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Внести дидактические  игры: «Профессии», «У кого что?»,  «Что в мешочке лежит?», «Суп или компот» 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Пополнить библиотечку книгами Б. Заходер «Все работы хороши»; В. Маяковский «Кем быть?»; К. Чуковский «Федорино горе», К.Чуковский «Айболит».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Оформить  папку со стихами «Профессии».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Внести в группу картины «Врач», «Повар», «Строитель», «Шофер».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Добавить в уголок мальчиков транспорт: грузовые машины, легковые машины, трактор, т.д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подборка иллюстраций, стихотворений, загадок о профессиях.</a:t>
            </a:r>
          </a:p>
          <a:p>
            <a:endParaRPr lang="ru-RU" b="1">
              <a:latin typeface="Georgia" pitchFamily="18" charset="0"/>
            </a:endParaRPr>
          </a:p>
          <a:p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323850" y="404813"/>
            <a:ext cx="85693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«Профессия Повар»</a:t>
            </a:r>
          </a:p>
          <a:p>
            <a:endParaRPr lang="ru-RU">
              <a:latin typeface="Georgia" pitchFamily="18" charset="0"/>
            </a:endParaRP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555875" y="1052513"/>
            <a:ext cx="37084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А у нас сегодня в группе</a:t>
            </a:r>
          </a:p>
          <a:p>
            <a:r>
              <a:rPr lang="ru-RU" b="1">
                <a:latin typeface="Georgia" pitchFamily="18" charset="0"/>
              </a:rPr>
              <a:t>Будет нова</a:t>
            </a:r>
            <a:r>
              <a:rPr lang="ru-RU" b="1"/>
              <a:t>я</a:t>
            </a:r>
            <a:r>
              <a:rPr lang="ru-RU" b="1">
                <a:latin typeface="Georgia" pitchFamily="18" charset="0"/>
              </a:rPr>
              <a:t> игра:</a:t>
            </a:r>
          </a:p>
          <a:p>
            <a:r>
              <a:rPr lang="ru-RU" b="1">
                <a:latin typeface="Georgia" pitchFamily="18" charset="0"/>
              </a:rPr>
              <a:t>Все девчонки – поварихи,</a:t>
            </a:r>
          </a:p>
          <a:p>
            <a:r>
              <a:rPr lang="ru-RU" b="1">
                <a:latin typeface="Georgia" pitchFamily="18" charset="0"/>
              </a:rPr>
              <a:t>А мальчишки – повара.</a:t>
            </a:r>
          </a:p>
          <a:p>
            <a:r>
              <a:rPr lang="ru-RU" b="1">
                <a:latin typeface="Georgia" pitchFamily="18" charset="0"/>
              </a:rPr>
              <a:t>Мы халатики надели,</a:t>
            </a:r>
          </a:p>
          <a:p>
            <a:r>
              <a:rPr lang="ru-RU" b="1">
                <a:latin typeface="Georgia" pitchFamily="18" charset="0"/>
              </a:rPr>
              <a:t>Колпаки на головах.</a:t>
            </a:r>
          </a:p>
          <a:p>
            <a:r>
              <a:rPr lang="ru-RU" b="1">
                <a:latin typeface="Georgia" pitchFamily="18" charset="0"/>
              </a:rPr>
              <a:t>И кастрюльки с черпаками</a:t>
            </a:r>
          </a:p>
          <a:p>
            <a:r>
              <a:rPr lang="ru-RU" b="1">
                <a:latin typeface="Georgia" pitchFamily="18" charset="0"/>
              </a:rPr>
              <a:t>Разложили на столах.</a:t>
            </a:r>
          </a:p>
          <a:p>
            <a:r>
              <a:rPr lang="ru-RU" b="1">
                <a:latin typeface="Georgia" pitchFamily="18" charset="0"/>
              </a:rPr>
              <a:t>Наши кубики – картошка,</a:t>
            </a:r>
          </a:p>
          <a:p>
            <a:r>
              <a:rPr lang="ru-RU" b="1">
                <a:latin typeface="Georgia" pitchFamily="18" charset="0"/>
              </a:rPr>
              <a:t>А морковка – карандаш.</a:t>
            </a:r>
          </a:p>
          <a:p>
            <a:r>
              <a:rPr lang="ru-RU" b="1">
                <a:latin typeface="Georgia" pitchFamily="18" charset="0"/>
              </a:rPr>
              <a:t>Даже мячик станет луком –</a:t>
            </a:r>
          </a:p>
          <a:p>
            <a:r>
              <a:rPr lang="ru-RU" b="1">
                <a:latin typeface="Georgia" pitchFamily="18" charset="0"/>
              </a:rPr>
              <a:t>Будет вкусным супчик наш</a:t>
            </a:r>
            <a:r>
              <a:rPr lang="ru-RU">
                <a:latin typeface="Georgia" pitchFamily="18" charset="0"/>
              </a:rPr>
              <a:t>.</a:t>
            </a:r>
          </a:p>
        </p:txBody>
      </p:sp>
      <p:pic>
        <p:nvPicPr>
          <p:cNvPr id="22531" name="Рисунок 5" descr="qj3J-jo0WO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9813" y="1125538"/>
            <a:ext cx="30241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8lA51lZi35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4388"/>
            <a:ext cx="2627313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0668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</a:rPr>
              <a:t>Экскурсия на кухню</a:t>
            </a:r>
          </a:p>
        </p:txBody>
      </p:sp>
      <p:pic>
        <p:nvPicPr>
          <p:cNvPr id="23554" name="Рисунок 3" descr="LxHnQ7bl4p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12875"/>
            <a:ext cx="6948488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392</TotalTime>
  <Words>445</Words>
  <Application>Microsoft Office PowerPoint</Application>
  <PresentationFormat>Экран (4:3)</PresentationFormat>
  <Paragraphs>73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Georgia</vt:lpstr>
      <vt:lpstr>Arial</vt:lpstr>
      <vt:lpstr>Trebuchet MS</vt:lpstr>
      <vt:lpstr>Wingdings 2</vt:lpstr>
      <vt:lpstr>Calibri</vt:lpstr>
      <vt:lpstr>Times New Roman</vt:lpstr>
      <vt:lpstr>Городская</vt:lpstr>
      <vt:lpstr>Городская</vt:lpstr>
      <vt:lpstr>Городская</vt:lpstr>
      <vt:lpstr>Городская</vt:lpstr>
      <vt:lpstr>Проект первой младшей группы.  Знакомство детей с миром профессий.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Экскурсия на кухню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Натусик</dc:creator>
  <cp:lastModifiedBy>Пользователь Windows</cp:lastModifiedBy>
  <cp:revision>38</cp:revision>
  <dcterms:created xsi:type="dcterms:W3CDTF">2016-11-13T16:05:56Z</dcterms:created>
  <dcterms:modified xsi:type="dcterms:W3CDTF">2019-02-24T08:01:28Z</dcterms:modified>
</cp:coreProperties>
</file>