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9" r:id="rId4"/>
    <p:sldId id="262" r:id="rId5"/>
    <p:sldId id="258" r:id="rId6"/>
    <p:sldId id="264" r:id="rId7"/>
    <p:sldId id="263" r:id="rId8"/>
    <p:sldId id="276" r:id="rId9"/>
    <p:sldId id="265" r:id="rId10"/>
    <p:sldId id="270" r:id="rId11"/>
    <p:sldId id="266" r:id="rId12"/>
    <p:sldId id="271" r:id="rId13"/>
    <p:sldId id="272" r:id="rId14"/>
    <p:sldId id="273" r:id="rId15"/>
    <p:sldId id="260" r:id="rId16"/>
    <p:sldId id="274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48" autoAdjust="0"/>
  </p:normalViewPr>
  <p:slideViewPr>
    <p:cSldViewPr>
      <p:cViewPr>
        <p:scale>
          <a:sx n="107" d="100"/>
          <a:sy n="107" d="100"/>
        </p:scale>
        <p:origin x="-8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C6C39-7EEE-4F09-BB67-CC87AA8FEBD9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9A817-0A1E-4211-A045-D80A2A7044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60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9A817-0A1E-4211-A045-D80A2A7044B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541d46a5900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ecb4031e37c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2914650"/>
            <a:ext cx="33147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0_89604_568ac41e_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1844675"/>
            <a:ext cx="130016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F72B5-5C36-4454-85A6-B719DCB6E237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3D703-E27A-4115-94E5-8363234B7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0_a1a93_57fe433b_orig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2636838"/>
            <a:ext cx="2309812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4db66d823c0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2813" y="4219575"/>
            <a:ext cx="3151187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1835150" y="5661025"/>
            <a:ext cx="7308850" cy="1196975"/>
            <a:chOff x="0" y="4793739"/>
            <a:chExt cx="9144000" cy="2064261"/>
          </a:xfrm>
        </p:grpSpPr>
        <p:pic>
          <p:nvPicPr>
            <p:cNvPr id="7" name="Рисунок 9" descr="0_fe7f9_3e19977b_ori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0" descr="0_fe7f9_3e19977b_orig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14"/>
          <p:cNvGrpSpPr>
            <a:grpSpLocks/>
          </p:cNvGrpSpPr>
          <p:nvPr/>
        </p:nvGrpSpPr>
        <p:grpSpPr bwMode="auto">
          <a:xfrm>
            <a:off x="0" y="5661025"/>
            <a:ext cx="7308850" cy="1196975"/>
            <a:chOff x="0" y="4793739"/>
            <a:chExt cx="9144000" cy="2064261"/>
          </a:xfrm>
        </p:grpSpPr>
        <p:pic>
          <p:nvPicPr>
            <p:cNvPr id="10" name="Рисунок 12" descr="0_fe7f9_3e19977b_ori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3" descr="0_fe7f9_3e19977b_orig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Рисунок 14" descr="Рисунок1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52963"/>
            <a:ext cx="14763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502D4-E36A-431A-BB6F-D48C9CBC8F3D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E8039-6719-4026-B0E4-A5433EAB8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baby3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1163"/>
            <a:ext cx="2646363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551f743ee18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8550" y="4221163"/>
            <a:ext cx="296545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1258888" y="6092825"/>
            <a:ext cx="7885112" cy="765175"/>
            <a:chOff x="1" y="5770398"/>
            <a:chExt cx="9143999" cy="1087602"/>
          </a:xfrm>
        </p:grpSpPr>
        <p:pic>
          <p:nvPicPr>
            <p:cNvPr id="6" name="Рисунок 9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1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12"/>
          <p:cNvGrpSpPr>
            <a:grpSpLocks/>
          </p:cNvGrpSpPr>
          <p:nvPr/>
        </p:nvGrpSpPr>
        <p:grpSpPr bwMode="auto">
          <a:xfrm>
            <a:off x="0" y="6092825"/>
            <a:ext cx="7885113" cy="765175"/>
            <a:chOff x="1" y="5770398"/>
            <a:chExt cx="9143999" cy="1087602"/>
          </a:xfrm>
        </p:grpSpPr>
        <p:pic>
          <p:nvPicPr>
            <p:cNvPr id="10" name="Рисунок 13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4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5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F60E4-AF2B-4845-8A4B-670F6818463E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6AEA-19BF-41C5-B5E9-1A25B0FCA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b9c0b6dd666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4005263"/>
            <a:ext cx="212566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0" y="5778500"/>
            <a:ext cx="9144000" cy="1079500"/>
            <a:chOff x="0" y="5777880"/>
            <a:chExt cx="9144000" cy="1080120"/>
          </a:xfrm>
        </p:grpSpPr>
        <p:pic>
          <p:nvPicPr>
            <p:cNvPr id="4" name="Рисунок 8" descr="0_a01d9_415b13cb_M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3511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9" descr="0_a01d9_415b13cb_M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10" descr="0_a01d9_415b13cb_M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Рисунок 11" descr="386da46faaeb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1313" y="3619500"/>
            <a:ext cx="25558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7315C-0285-4F6B-B3C3-B626B353F398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BB2D4-9398-4CAD-8D5B-AF69CD135A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42373f9d298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3860800"/>
            <a:ext cx="298767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ec75d3390f5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83088"/>
            <a:ext cx="216693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1835150" y="5876925"/>
            <a:ext cx="7308850" cy="981075"/>
            <a:chOff x="0" y="4793739"/>
            <a:chExt cx="9144000" cy="2064261"/>
          </a:xfrm>
        </p:grpSpPr>
        <p:pic>
          <p:nvPicPr>
            <p:cNvPr id="6" name="Рисунок 9" descr="0_fe7f9_3e19977b_ori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0_fe7f9_3e19977b_orig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11"/>
          <p:cNvGrpSpPr>
            <a:grpSpLocks/>
          </p:cNvGrpSpPr>
          <p:nvPr/>
        </p:nvGrpSpPr>
        <p:grpSpPr bwMode="auto">
          <a:xfrm>
            <a:off x="0" y="5876925"/>
            <a:ext cx="7308850" cy="981075"/>
            <a:chOff x="0" y="4793739"/>
            <a:chExt cx="9144000" cy="2064261"/>
          </a:xfrm>
        </p:grpSpPr>
        <p:pic>
          <p:nvPicPr>
            <p:cNvPr id="9" name="Рисунок 12" descr="0_fe7f9_3e19977b_ori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13" descr="0_fe7f9_3e19977b_orig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F07E2-C52D-4E2E-AFD1-9E3B4A96E9CE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DC78C-5195-4D1F-985C-0D9C6391D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81473A-7CB8-4AD3-A0D0-C54C6C710754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EE7BD7-4260-4B19-BD3C-24284EE14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764704"/>
            <a:ext cx="5328592" cy="42780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latin typeface="+mn-lt"/>
                <a:cs typeface="+mn-cs"/>
              </a:rPr>
              <a:t>Проект</a:t>
            </a:r>
            <a:endParaRPr lang="ru-RU" sz="4400" b="1" dirty="0" smtClean="0">
              <a:ln w="10541" cmpd="sng">
                <a:solidFill>
                  <a:schemeClr val="accent5"/>
                </a:solidFill>
                <a:prstDash val="solid"/>
              </a:ln>
              <a:solidFill>
                <a:schemeClr val="accent5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latin typeface="Monotype Corsiva" pitchFamily="66" charset="0"/>
                <a:cs typeface="+mn-cs"/>
              </a:rPr>
              <a:t>Игра </a:t>
            </a:r>
            <a:r>
              <a:rPr lang="ru-RU" sz="6000" b="1" i="1" dirty="0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latin typeface="Monotype Corsiva" pitchFamily="66" charset="0"/>
                <a:cs typeface="+mn-cs"/>
              </a:rPr>
              <a:t>в жизни ребёнка </a:t>
            </a:r>
            <a:r>
              <a:rPr lang="ru-RU" sz="6000" b="1" i="1" dirty="0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latin typeface="Monotype Corsiva" pitchFamily="66" charset="0"/>
                <a:cs typeface="+mn-cs"/>
              </a:rPr>
              <a:t>дошкольника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latin typeface="Monotype Corsiva" pitchFamily="66" charset="0"/>
                <a:cs typeface="+mn-cs"/>
              </a:rPr>
              <a:t>Выполнили : Холодова О.Н.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latin typeface="Monotype Corsiva" pitchFamily="66" charset="0"/>
                <a:cs typeface="+mn-cs"/>
              </a:rPr>
              <a:t>                   Нагиева </a:t>
            </a:r>
            <a:r>
              <a:rPr lang="ru-RU" sz="2400" b="1" i="1" dirty="0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latin typeface="Monotype Corsiva" pitchFamily="66" charset="0"/>
                <a:cs typeface="+mn-cs"/>
              </a:rPr>
              <a:t>О.В.</a:t>
            </a:r>
            <a:endParaRPr lang="ru-RU" sz="2400" b="1" i="1" dirty="0">
              <a:ln w="10541" cmpd="sng">
                <a:solidFill>
                  <a:schemeClr val="accent5"/>
                </a:solidFill>
                <a:prstDash val="solid"/>
              </a:ln>
              <a:solidFill>
                <a:schemeClr val="accent5"/>
              </a:solidFill>
              <a:latin typeface="Monotype Corsiva" pitchFamily="66" charset="0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948307" y="4725144"/>
            <a:ext cx="5689228" cy="8640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Строительные игры </a:t>
            </a:r>
            <a:r>
              <a:rPr lang="ru-RU" sz="2000" b="1" dirty="0" smtClean="0"/>
              <a:t>— интереснейшая форма детского технического творчества, открывающая возможности для активной двигательной и интеллектуальной деятельности ребят.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sz="2000" dirty="0"/>
          </a:p>
        </p:txBody>
      </p:sp>
      <p:pic>
        <p:nvPicPr>
          <p:cNvPr id="2051" name="Picture 3" descr="C:\Users\WWW\Desktop\IMG_20181218_0947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2937864" cy="3357586"/>
          </a:xfrm>
          <a:prstGeom prst="rect">
            <a:avLst/>
          </a:prstGeom>
          <a:noFill/>
        </p:spPr>
      </p:pic>
      <p:pic>
        <p:nvPicPr>
          <p:cNvPr id="2052" name="Picture 4" descr="C:\Users\WWW\Desktop\IMG_20181218_093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512420"/>
            <a:ext cx="2357454" cy="3143272"/>
          </a:xfrm>
          <a:prstGeom prst="rect">
            <a:avLst/>
          </a:prstGeom>
          <a:noFill/>
        </p:spPr>
      </p:pic>
      <p:pic>
        <p:nvPicPr>
          <p:cNvPr id="8" name="Picture 3" descr="C:\Users\WWW\Desktop\IMG_20180425_165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1643050"/>
            <a:ext cx="3010945" cy="401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40466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.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332656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Дидактическая игра.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052736"/>
            <a:ext cx="86056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Игры этого типа привлекают детей своей особой занимательностью.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Они очень важны для детей. Ребенку кажется, что он просто развлекается, но на самом деле он тренирует воображение, мышление, развивает свои творческие способности.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4" descr="C:\Users\WWW\Desktop\IMG-20180422-WA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1928802"/>
            <a:ext cx="2890650" cy="359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WWW\Desktop\IMG-20180422-WA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286124"/>
            <a:ext cx="3008682" cy="345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Игры с предметами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G:\фото 2017\IMG_20170915_100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470" y="3714752"/>
            <a:ext cx="4000530" cy="300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WWW\Desktop\IMG_20180420_1024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1571612"/>
            <a:ext cx="3000378" cy="400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1834" cy="4095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Настольно- печатные игры</a:t>
            </a:r>
            <a:endParaRPr lang="ru-RU" dirty="0"/>
          </a:p>
        </p:txBody>
      </p:sp>
      <p:pic>
        <p:nvPicPr>
          <p:cNvPr id="4" name="Picture 3" descr="G:\фото 2017\IMG_20170915_100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2728" y="2571744"/>
            <a:ext cx="3091272" cy="4121696"/>
          </a:xfrm>
          <a:prstGeom prst="rect">
            <a:avLst/>
          </a:prstGeom>
          <a:noFill/>
        </p:spPr>
      </p:pic>
      <p:pic>
        <p:nvPicPr>
          <p:cNvPr id="5" name="Picture 2" descr="C:\Users\WWW\Desktop\IMG-20180422-WA00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4620"/>
            <a:ext cx="3000396" cy="378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WWW\Desktop\IMG_20180420_1021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1643050"/>
            <a:ext cx="3528392" cy="444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3297238"/>
          </a:xfrm>
        </p:spPr>
        <p:txBody>
          <a:bodyPr/>
          <a:lstStyle/>
          <a:p>
            <a:r>
              <a:rPr lang="ru-RU" sz="3600" dirty="0" smtClean="0"/>
              <a:t>Словесные игры</a:t>
            </a:r>
            <a:r>
              <a:rPr lang="ru-RU" sz="1600" dirty="0" smtClean="0"/>
              <a:t>:                                                                               </a:t>
            </a:r>
            <a:r>
              <a:rPr lang="ru-RU" sz="2400" dirty="0" smtClean="0"/>
              <a:t>Компот какой? Животные и их детеныши. Один – много. Назови ласково. Чей хвост?</a:t>
            </a:r>
            <a:endParaRPr lang="ru-RU" sz="2400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8" y="3786190"/>
            <a:ext cx="1870075" cy="2693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46" y="3786190"/>
            <a:ext cx="1959682" cy="2756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50" y="3786190"/>
            <a:ext cx="2113085" cy="2649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786190"/>
            <a:ext cx="1949099" cy="2584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260648"/>
            <a:ext cx="51663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/>
              <a:t>Подвижная игра</a:t>
            </a:r>
            <a:endParaRPr lang="ru-RU" sz="44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980728"/>
            <a:ext cx="74168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10000"/>
                  </a:schemeClr>
                </a:solidFill>
              </a:rPr>
              <a:t>В этих играх дети сосредоточивают свое внимание на игровом объекте. Это улучшает устойчивость их внимания, помогают преодолеть рассеянность и быструю отвлекаемость. Дети накапливают двигательный опыт и постепенной у них формируется более высокий уровень развития произвольных движений.  Коллективная подвижная игра ставит ребенка в такое положение, когда ум начинает работать живо и энергично, действия становятся точными, движения четкими. </a:t>
            </a:r>
            <a:endParaRPr lang="ru-RU" b="1" i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imag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WWW\Desktop\IMG-20181218-WA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857232"/>
            <a:ext cx="4286279" cy="3214710"/>
          </a:xfrm>
          <a:prstGeom prst="rect">
            <a:avLst/>
          </a:prstGeom>
          <a:noFill/>
        </p:spPr>
      </p:pic>
      <p:pic>
        <p:nvPicPr>
          <p:cNvPr id="7" name="Picture 6" descr="C:\Users\WWW\Desktop\IMG-20181218-WA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7224" y="1857364"/>
            <a:ext cx="2886776" cy="3849034"/>
          </a:xfrm>
          <a:prstGeom prst="rect">
            <a:avLst/>
          </a:prstGeom>
          <a:noFill/>
        </p:spPr>
      </p:pic>
      <p:pic>
        <p:nvPicPr>
          <p:cNvPr id="1031" name="Picture 7" descr="D:\подвижные игры\image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96998"/>
            <a:ext cx="3548002" cy="2661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D:\подвижные игры\img13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6684"/>
            <a:ext cx="8786874" cy="6360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одвижные игры\slide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подвижные игры\img_user_file_547f6b838b8aa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Содержимое 2"/>
          <p:cNvSpPr>
            <a:spLocks noGrp="1"/>
          </p:cNvSpPr>
          <p:nvPr>
            <p:ph idx="4294967295"/>
          </p:nvPr>
        </p:nvSpPr>
        <p:spPr>
          <a:xfrm>
            <a:off x="914400" y="908050"/>
            <a:ext cx="8229600" cy="5175250"/>
          </a:xfrm>
        </p:spPr>
        <p:txBody>
          <a:bodyPr/>
          <a:lstStyle/>
          <a:p>
            <a:r>
              <a:rPr lang="ru-RU" b="1" dirty="0" smtClean="0"/>
              <a:t>Игра</a:t>
            </a:r>
            <a:r>
              <a:rPr lang="ru-RU" dirty="0" smtClean="0"/>
              <a:t> — это огромное светлое окно, через которое в духовный мир ребенка вливается живительный поток представлений, понятий об окружающем мире. Игра — это искра, зажигающая огонек пытливости и любознательности. </a:t>
            </a:r>
            <a:br>
              <a:rPr lang="ru-RU" dirty="0" smtClean="0"/>
            </a:br>
            <a:r>
              <a:rPr lang="ru-RU" dirty="0" smtClean="0"/>
              <a:t>Сухомлинский В. А.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60350"/>
            <a:ext cx="8229600" cy="5822950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Игра – отражение жизни. Здесь все «как будто», «понарошку», но в этой условной обстановке, которая создается воображением ребенка , много настоящего: действия играющих всегда реальны, их чувства, переживания подлинны, искренни. Ребенок знает, что кукла и мишка – только игрушки, но любит их как живых, понимает, что он не «</a:t>
            </a:r>
            <a:r>
              <a:rPr lang="ru-RU" dirty="0" err="1" smtClean="0">
                <a:solidFill>
                  <a:schemeClr val="accent4">
                    <a:lumMod val="10000"/>
                  </a:schemeClr>
                </a:solidFill>
              </a:rPr>
              <a:t>поправдашний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»  доктор, но чувствует ответственность за здоровье своих «пациентов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».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 smtClean="0">
                <a:latin typeface="+mn-lt"/>
              </a:rPr>
              <a:t>Актуальность</a:t>
            </a:r>
            <a:endParaRPr lang="ru-RU" sz="66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988840"/>
            <a:ext cx="79928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+mn-lt"/>
              </a:rPr>
              <a:t>В совместной с детьми игре учить детей действовать с предметами и игрушками, объединять их сюжетом.</a:t>
            </a:r>
            <a:endParaRPr lang="ru-RU" sz="4400"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288" y="692150"/>
            <a:ext cx="842486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Возможности игры огромны, они: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268761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endParaRPr lang="ru-RU" b="1" dirty="0" smtClean="0"/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+mn-lt"/>
              </a:rPr>
              <a:t>Развивают познавательные процессы личности – внимание, </a:t>
            </a:r>
          </a:p>
          <a:p>
            <a:r>
              <a:rPr lang="ru-RU" b="1" dirty="0" smtClean="0">
                <a:latin typeface="+mn-lt"/>
              </a:rPr>
              <a:t>    память, восприятие, мышление, воображение;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+mn-lt"/>
              </a:rPr>
              <a:t>Тренируют наблюдательность и ум;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+mn-lt"/>
              </a:rPr>
              <a:t>Развивают творческие способности у детей;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+mn-lt"/>
              </a:rPr>
              <a:t>Формируют эмоционально-чувственную сферу личности </a:t>
            </a:r>
          </a:p>
          <a:p>
            <a:r>
              <a:rPr lang="ru-RU" b="1" dirty="0" smtClean="0">
                <a:latin typeface="+mn-lt"/>
              </a:rPr>
              <a:t>    дошкольника;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+mn-lt"/>
              </a:rPr>
              <a:t>Способствуют познанию ребенком самого себя и побуждают</a:t>
            </a:r>
          </a:p>
          <a:p>
            <a:r>
              <a:rPr lang="ru-RU" b="1" dirty="0" smtClean="0">
                <a:latin typeface="+mn-lt"/>
              </a:rPr>
              <a:t>     его к самосовершенствованию;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+mn-lt"/>
              </a:rPr>
              <a:t>Учат самодисциплине, настойчивости, выдержке –</a:t>
            </a:r>
          </a:p>
          <a:p>
            <a:r>
              <a:rPr lang="ru-RU" b="1" dirty="0" smtClean="0">
                <a:latin typeface="+mn-lt"/>
              </a:rPr>
              <a:t>     всем тем качествам, без которых трудно жить и достигать </a:t>
            </a:r>
          </a:p>
          <a:p>
            <a:r>
              <a:rPr lang="ru-RU" b="1" dirty="0" smtClean="0">
                <a:latin typeface="+mn-lt"/>
              </a:rPr>
              <a:t>     поставленных целей и задач</a:t>
            </a:r>
            <a:endParaRPr lang="ru-RU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+mn-lt"/>
              </a:rPr>
              <a:t>Игровая деятельность включает в себя:</a:t>
            </a:r>
            <a:endParaRPr lang="ru-RU" b="1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 </a:t>
            </a:r>
            <a:r>
              <a:rPr lang="ru-RU" sz="3600" b="1" i="1" dirty="0" smtClean="0"/>
              <a:t>- Творческие игры</a:t>
            </a:r>
            <a:r>
              <a:rPr lang="ru-RU" b="1" i="1" dirty="0" smtClean="0"/>
              <a:t>( сюжетно - ролевые, театрализованные, игры драматизации , строительные);</a:t>
            </a:r>
          </a:p>
          <a:p>
            <a:pPr>
              <a:buNone/>
            </a:pPr>
            <a:r>
              <a:rPr lang="ru-RU" b="1" i="1" dirty="0" smtClean="0"/>
              <a:t>- </a:t>
            </a:r>
            <a:r>
              <a:rPr lang="ru-RU" sz="3600" b="1" i="1" dirty="0" smtClean="0"/>
              <a:t>Дидактические игры </a:t>
            </a:r>
            <a:r>
              <a:rPr lang="ru-RU" b="1" i="1" dirty="0" smtClean="0"/>
              <a:t>( </a:t>
            </a:r>
            <a:r>
              <a:rPr lang="ru-RU" b="1" i="1" dirty="0" err="1" smtClean="0"/>
              <a:t>игры</a:t>
            </a:r>
            <a:r>
              <a:rPr lang="ru-RU" b="1" i="1" dirty="0" smtClean="0"/>
              <a:t> с предметами, настольно-печатные, словесные)</a:t>
            </a:r>
          </a:p>
          <a:p>
            <a:pPr>
              <a:buNone/>
            </a:pPr>
            <a:r>
              <a:rPr lang="ru-RU" b="1" i="1" dirty="0" smtClean="0"/>
              <a:t>- </a:t>
            </a:r>
            <a:r>
              <a:rPr lang="ru-RU" sz="3600" b="1" i="1" dirty="0" smtClean="0"/>
              <a:t>Подвижные игры</a:t>
            </a:r>
            <a:endParaRPr lang="ru-RU" sz="3600" b="1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+mn-lt"/>
              </a:rPr>
              <a:t>Сюжетно- ролевая игра.</a:t>
            </a:r>
            <a:endParaRPr lang="ru-RU" b="1" i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24744"/>
            <a:ext cx="853418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Большинство игр посвящено изображению труда людей разных профессий. Ребята возят грузовики, лечат «больных пациентов», играют в «семью», парикмахерскую и т.д.</a:t>
            </a: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Через игру закрепляется и углубляется интерес детей к разным профессиям, воспитывается уважение к труду.</a:t>
            </a:r>
          </a:p>
        </p:txBody>
      </p:sp>
      <p:pic>
        <p:nvPicPr>
          <p:cNvPr id="13" name="Picture 3" descr="C:\Users\WWW\Desktop\IMG_20181212_1005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9065351" y="37862116"/>
            <a:ext cx="3064527" cy="4086036"/>
          </a:xfrm>
          <a:prstGeom prst="rect">
            <a:avLst/>
          </a:prstGeom>
          <a:noFill/>
        </p:spPr>
      </p:pic>
      <p:pic>
        <p:nvPicPr>
          <p:cNvPr id="1029" name="Picture 5" descr="C:\Users\WWW\Desktop\IMG_20181212_100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024138"/>
            <a:ext cx="2875397" cy="3833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:\Users\WWW\Desktop\IMG_20181219_1554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071810"/>
            <a:ext cx="2839643" cy="3786190"/>
          </a:xfrm>
          <a:prstGeom prst="rect">
            <a:avLst/>
          </a:prstGeom>
          <a:noFill/>
        </p:spPr>
      </p:pic>
      <p:pic>
        <p:nvPicPr>
          <p:cNvPr id="1027" name="Picture 3" descr="C:\Users\WWW\Desktop\IMG_20181219_1656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143248"/>
            <a:ext cx="2786063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65833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C:\Users\WWW\Desktop\IMG_20180914_155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2500330" cy="3333773"/>
          </a:xfrm>
          <a:prstGeom prst="rect">
            <a:avLst/>
          </a:prstGeom>
          <a:noFill/>
        </p:spPr>
      </p:pic>
      <p:pic>
        <p:nvPicPr>
          <p:cNvPr id="8" name="Picture 3" descr="C:\Users\WWW\Desktop\IMG_20181212_110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66" y="0"/>
            <a:ext cx="3071834" cy="4095778"/>
          </a:xfrm>
          <a:prstGeom prst="rect">
            <a:avLst/>
          </a:prstGeom>
          <a:noFill/>
        </p:spPr>
      </p:pic>
      <p:pic>
        <p:nvPicPr>
          <p:cNvPr id="2051" name="Picture 3" descr="C:\Users\WWW\Desktop\IMG_20181219_1555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571744"/>
            <a:ext cx="3071834" cy="4095779"/>
          </a:xfrm>
          <a:prstGeom prst="rect">
            <a:avLst/>
          </a:prstGeom>
          <a:noFill/>
        </p:spPr>
      </p:pic>
      <p:pic>
        <p:nvPicPr>
          <p:cNvPr id="10" name="Picture 2" descr="C:\Users\WWW\Desktop\IMG_20181212_1057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2714620"/>
            <a:ext cx="3000414" cy="4000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Театрализованная игра.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40768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Способствует развитию речи - обогащает  образными сравнениями, литературными оборотами, делает более эмоциональной и выразительной. </a:t>
            </a:r>
          </a:p>
        </p:txBody>
      </p:sp>
      <p:pic>
        <p:nvPicPr>
          <p:cNvPr id="4" name="Picture 4" descr="C:\Users\WWW\Desktop\IMG_20180420_1048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415023"/>
            <a:ext cx="3024336" cy="344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WWW\Desktop\IMG_20180424_1544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8868"/>
            <a:ext cx="269979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WWW\Desktop\IMG-20180422-WA0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2714620"/>
            <a:ext cx="3096344" cy="375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43335_shk-2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43335_shk-2</Template>
  <TotalTime>1146</TotalTime>
  <Words>479</Words>
  <Application>Microsoft Office PowerPoint</Application>
  <PresentationFormat>Экран (4:3)</PresentationFormat>
  <Paragraphs>40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43335_shk-2</vt:lpstr>
      <vt:lpstr>Презентация PowerPoint</vt:lpstr>
      <vt:lpstr>Презентация PowerPoint</vt:lpstr>
      <vt:lpstr>Презентация PowerPoint</vt:lpstr>
      <vt:lpstr>Актуальность</vt:lpstr>
      <vt:lpstr>Презентация PowerPoint</vt:lpstr>
      <vt:lpstr>Игровая деятельность включает в себя:</vt:lpstr>
      <vt:lpstr>Сюжетно- ролевая игра.</vt:lpstr>
      <vt:lpstr>Презентация PowerPoint</vt:lpstr>
      <vt:lpstr>Театрализованная игра.</vt:lpstr>
      <vt:lpstr>Строительные игры — интереснейшая форма детского технического творчества, открывающая возможности для активной двигательной и интеллектуальной деятельности ребят..</vt:lpstr>
      <vt:lpstr>Презентация PowerPoint</vt:lpstr>
      <vt:lpstr>Игры с предметами</vt:lpstr>
      <vt:lpstr>Настольно- печатные игры</vt:lpstr>
      <vt:lpstr>Словесные игры:                                                                               Компот какой? Животные и их детеныши. Один – много. Назови ласково. Чей хвост?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Олеся</cp:lastModifiedBy>
  <cp:revision>38</cp:revision>
  <dcterms:created xsi:type="dcterms:W3CDTF">2015-12-16T12:55:08Z</dcterms:created>
  <dcterms:modified xsi:type="dcterms:W3CDTF">2022-06-14T07:01:09Z</dcterms:modified>
</cp:coreProperties>
</file>