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78" r:id="rId8"/>
    <p:sldId id="276" r:id="rId9"/>
    <p:sldId id="262" r:id="rId10"/>
    <p:sldId id="277" r:id="rId11"/>
    <p:sldId id="279" r:id="rId12"/>
    <p:sldId id="280" r:id="rId13"/>
    <p:sldId id="281" r:id="rId14"/>
    <p:sldId id="282" r:id="rId15"/>
    <p:sldId id="283" r:id="rId16"/>
    <p:sldId id="284" r:id="rId17"/>
    <p:sldId id="285" r:id="rId18"/>
    <p:sldId id="292" r:id="rId19"/>
    <p:sldId id="286" r:id="rId20"/>
    <p:sldId id="287" r:id="rId21"/>
    <p:sldId id="288" r:id="rId22"/>
    <p:sldId id="289" r:id="rId23"/>
    <p:sldId id="290" r:id="rId24"/>
    <p:sldId id="291" r:id="rId25"/>
    <p:sldId id="293" r:id="rId26"/>
    <p:sldId id="263" r:id="rId27"/>
    <p:sldId id="264" r:id="rId28"/>
    <p:sldId id="265" r:id="rId29"/>
    <p:sldId id="267" r:id="rId3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7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Прямоугольник 11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ик 13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Прямоугольник 18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Прямая соединительная линия 10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1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Прямая соединительная линия 19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3" name="Прямая соединительная линия 15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4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5" name="Прямая соединительная линия 21"/>
          <p:cNvSpPr>
            <a:spLocks noChangeShapeType="1"/>
          </p:cNvSpPr>
          <p:nvPr/>
        </p:nvSpPr>
        <p:spPr bwMode="auto">
          <a:xfrm>
            <a:off x="911383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6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7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8" name="Овал 22"/>
          <p:cNvSpPr/>
          <p:nvPr/>
        </p:nvSpPr>
        <p:spPr bwMode="auto">
          <a:xfrm>
            <a:off x="1309688" y="4867275"/>
            <a:ext cx="641350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9" name="Овал 23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0" name="Овал 25"/>
          <p:cNvSpPr/>
          <p:nvPr/>
        </p:nvSpPr>
        <p:spPr bwMode="auto">
          <a:xfrm>
            <a:off x="1663700" y="5788025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1" name="Овал 24"/>
          <p:cNvSpPr/>
          <p:nvPr/>
        </p:nvSpPr>
        <p:spPr>
          <a:xfrm>
            <a:off x="1905000" y="4495800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22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463" y="1174750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C53B45-84CA-4F27-9C65-5A99DCD8A6EF}" type="datetimeFigureOut">
              <a:rPr lang="ru-RU"/>
              <a:pPr>
                <a:defRPr/>
              </a:pPr>
              <a:t>19.05.2016</a:t>
            </a:fld>
            <a:endParaRPr lang="ru-RU"/>
          </a:p>
        </p:txBody>
      </p:sp>
      <p:sp>
        <p:nvSpPr>
          <p:cNvPr id="23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81475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4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63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34BDF3-2778-4451-8360-A69349B083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395E46-476B-4D1A-A9AB-600DF4342F35}" type="datetimeFigureOut">
              <a:rPr lang="ru-RU"/>
              <a:pPr>
                <a:defRPr/>
              </a:pPr>
              <a:t>19.05.2016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C2C21F-375E-4CF6-934F-B0F755ADA3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A543FA-2041-48AB-A75C-FF08A5DB2C50}" type="datetimeFigureOut">
              <a:rPr lang="ru-RU"/>
              <a:pPr>
                <a:defRPr/>
              </a:pPr>
              <a:t>19.05.2016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B21CAA-78FF-45F8-B66D-9045CC2385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1F04C125-B03D-4198-919E-90298141C9F0}" type="datetimeFigureOut">
              <a:rPr lang="ru-RU"/>
              <a:pPr>
                <a:defRPr/>
              </a:pPr>
              <a:t>19.05.2016</a:t>
            </a:fld>
            <a:endParaRPr lang="ru-RU"/>
          </a:p>
        </p:txBody>
      </p:sp>
      <p:sp>
        <p:nvSpPr>
          <p:cNvPr id="5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DFD11DBD-54EE-459F-B510-4D97F228A1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Прямоугольник 9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ик 10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Прямоугольник 11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Прямая соединительная линия 12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9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" name="Прямая соединительная линия 14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1" name="Прямая соединительная линия 15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3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5" name="Овал 19"/>
          <p:cNvSpPr/>
          <p:nvPr/>
        </p:nvSpPr>
        <p:spPr bwMode="auto">
          <a:xfrm>
            <a:off x="1323975" y="4867275"/>
            <a:ext cx="642938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" name="Овал 20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7" name="Овал 21"/>
          <p:cNvSpPr/>
          <p:nvPr/>
        </p:nvSpPr>
        <p:spPr bwMode="auto">
          <a:xfrm>
            <a:off x="1663700" y="5791200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8" name="Овал 22"/>
          <p:cNvSpPr/>
          <p:nvPr/>
        </p:nvSpPr>
        <p:spPr bwMode="auto">
          <a:xfrm>
            <a:off x="1879600" y="4479925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9" name="Прямая соединительная линия 25"/>
          <p:cNvSpPr>
            <a:spLocks noChangeShapeType="1"/>
          </p:cNvSpPr>
          <p:nvPr/>
        </p:nvSpPr>
        <p:spPr bwMode="auto">
          <a:xfrm>
            <a:off x="9097963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2875" y="1169988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30A36E-CAFB-4B61-BA12-6B761477795F}" type="datetimeFigureOut">
              <a:rPr lang="ru-RU"/>
              <a:pPr>
                <a:defRPr/>
              </a:pPr>
              <a:t>19.05.2016</a:t>
            </a:fld>
            <a:endParaRPr lang="ru-RU"/>
          </a:p>
        </p:txBody>
      </p:sp>
      <p:sp>
        <p:nvSpPr>
          <p:cNvPr id="21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78300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39850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DDB45F-FBA8-428E-B724-77BB15B274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52796B-966B-436F-BA42-2479C3210C16}" type="datetimeFigureOut">
              <a:rPr lang="ru-RU"/>
              <a:pPr>
                <a:defRPr/>
              </a:pPr>
              <a:t>19.05.2016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479E95-C5B1-4ADE-A878-E0EB29F23F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B36681-5362-47C0-871F-43C7D379541B}" type="datetimeFigureOut">
              <a:rPr lang="ru-RU"/>
              <a:pPr>
                <a:defRPr/>
              </a:pPr>
              <a:t>19.05.2016</a:t>
            </a:fld>
            <a:endParaRPr lang="ru-RU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FABF20-FE00-4819-9365-7C3195B25B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3C4DE937-E73A-42E5-B7A4-9CE87C3E941F}" type="datetimeFigureOut">
              <a:rPr lang="ru-RU"/>
              <a:pPr>
                <a:defRPr/>
              </a:pPr>
              <a:t>19.05.2016</a:t>
            </a:fld>
            <a:endParaRPr lang="ru-RU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670463B8-8334-4732-B08E-2237273F2C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8E13C7-EF6D-46D6-8ED9-5D6604DF056C}" type="datetimeFigureOut">
              <a:rPr lang="ru-RU"/>
              <a:pPr>
                <a:defRPr/>
              </a:pPr>
              <a:t>19.05.2016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B1C39F-0BC2-4BE9-899A-99D5C656A8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6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7" name="Прямая соединительная линия 8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8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9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1" name="Овал 13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/>
          <a:lstStyle>
            <a:lvl1pPr algn="l">
              <a:buNone/>
              <a:defRPr sz="2000" b="1" cap="small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2" name="Дата 20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14F0C1F7-AFB4-4616-AF84-A5439A688538}" type="datetimeFigureOut">
              <a:rPr lang="ru-RU"/>
              <a:pPr>
                <a:defRPr/>
              </a:pPr>
              <a:t>19.05.2016</a:t>
            </a:fld>
            <a:endParaRPr lang="ru-RU"/>
          </a:p>
        </p:txBody>
      </p:sp>
      <p:sp>
        <p:nvSpPr>
          <p:cNvPr id="13" name="Номер слайда 2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B9D9B6E2-9C14-4525-965B-8A543735DF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4" name="Нижний колонтитул 22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Овал 12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1" name="Прямая соединительная линия 19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spcCol="274320" rtlCol="0" fromWordArt="0" forceAA="0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3D377D6D-FB99-4F78-A668-F3C1172EE7A5}" type="datetimeFigureOut">
              <a:rPr lang="ru-RU"/>
              <a:pPr>
                <a:defRPr/>
              </a:pPr>
              <a:t>19.05.2016</a:t>
            </a:fld>
            <a:endParaRPr lang="ru-RU"/>
          </a:p>
        </p:txBody>
      </p:sp>
      <p:sp>
        <p:nvSpPr>
          <p:cNvPr id="13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6EE51705-DFA8-4FA9-91F9-B50A32620B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4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28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87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045" y="1081881"/>
            <a:ext cx="2011362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F5A0786-489E-466D-83D6-AE355B1158B0}" type="datetimeFigureOut">
              <a:rPr lang="ru-RU"/>
              <a:pPr>
                <a:defRPr/>
              </a:pPr>
              <a:t>19.05.2016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anchor="ctr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b="1" smtClean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2F87223-1DBB-4C4A-B05C-C525362CF9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1" r:id="rId4"/>
    <p:sldLayoutId id="2147483670" r:id="rId5"/>
    <p:sldLayoutId id="2147483675" r:id="rId6"/>
    <p:sldLayoutId id="2147483669" r:id="rId7"/>
    <p:sldLayoutId id="2147483676" r:id="rId8"/>
    <p:sldLayoutId id="2147483677" r:id="rId9"/>
    <p:sldLayoutId id="2147483668" r:id="rId10"/>
    <p:sldLayoutId id="2147483667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000" kern="1200" cap="small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9pPr>
    </p:titleStyle>
    <p:bodyStyle>
      <a:lvl1pPr marL="273050" indent="-273050" algn="l" rtl="0" fontAlgn="base">
        <a:spcBef>
          <a:spcPts val="6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563" algn="l" rtl="0" fontAlgn="base">
        <a:spcBef>
          <a:spcPct val="20000"/>
        </a:spcBef>
        <a:spcAft>
          <a:spcPct val="0"/>
        </a:spcAft>
        <a:buClr>
          <a:srgbClr val="E0752F"/>
        </a:buClr>
        <a:buSzPct val="60000"/>
        <a:buFont typeface="Wingdings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182563" algn="l" rtl="0" fontAlgn="base">
        <a:spcBef>
          <a:spcPct val="20000"/>
        </a:spcBef>
        <a:spcAft>
          <a:spcPct val="0"/>
        </a:spcAft>
        <a:buClr>
          <a:srgbClr val="FEC3AE"/>
        </a:buClr>
        <a:buSzPct val="60000"/>
        <a:buFont typeface="Wingdings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182563" algn="l" rtl="0" fontAlgn="base">
        <a:spcBef>
          <a:spcPct val="20000"/>
        </a:spcBef>
        <a:spcAft>
          <a:spcPct val="0"/>
        </a:spcAft>
        <a:buClr>
          <a:srgbClr val="BDCAE9"/>
        </a:buClr>
        <a:buSzPct val="68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66211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ОТЧЕТ</a:t>
            </a:r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86000" y="5003800"/>
            <a:ext cx="6643688" cy="137160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buFont typeface="Wingdings"/>
              <a:buNone/>
              <a:defRPr/>
            </a:pP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о работе воспитателей старшей группы №7 </a:t>
            </a:r>
          </a:p>
          <a:p>
            <a:pPr fontAlgn="auto">
              <a:spcAft>
                <a:spcPts val="0"/>
              </a:spcAft>
              <a:buFont typeface="Wingdings"/>
              <a:buNone/>
              <a:defRPr/>
            </a:pP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за 2015-2016 учебный год</a:t>
            </a:r>
            <a:endParaRPr lang="ru-RU" sz="20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3263276" y="345356"/>
            <a:ext cx="4864104" cy="38157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Был подготовлен Новогодний </a:t>
            </a:r>
            <a:r>
              <a:rPr lang="ru-RU" dirty="0"/>
              <a:t>У</a:t>
            </a:r>
            <a:r>
              <a:rPr lang="ru-RU" dirty="0" smtClean="0"/>
              <a:t>тренник . </a:t>
            </a:r>
            <a:endParaRPr lang="ru-RU" dirty="0"/>
          </a:p>
        </p:txBody>
      </p:sp>
      <p:pic>
        <p:nvPicPr>
          <p:cNvPr id="22530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700338" y="4005263"/>
            <a:ext cx="3586162" cy="2390775"/>
          </a:xfrm>
        </p:spPr>
      </p:pic>
      <p:pic>
        <p:nvPicPr>
          <p:cNvPr id="22531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8263" y="1700213"/>
            <a:ext cx="3140075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Рисунок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1682750"/>
            <a:ext cx="3168650" cy="210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Провели мероприятие «Январь- спортивный» </a:t>
            </a:r>
            <a:endParaRPr lang="ru-RU" dirty="0"/>
          </a:p>
        </p:txBody>
      </p:sp>
      <p:pic>
        <p:nvPicPr>
          <p:cNvPr id="2355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95288" y="1495425"/>
            <a:ext cx="2808287" cy="2105025"/>
          </a:xfrm>
        </p:spPr>
      </p:pic>
      <p:pic>
        <p:nvPicPr>
          <p:cNvPr id="23555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1447800"/>
            <a:ext cx="2879725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Рисунок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68538" y="3860800"/>
            <a:ext cx="3598862" cy="270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Совместно с родителями была сделана газета «Наши папы-лучшие»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24578" name="Объект 5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66700" y="1116013"/>
            <a:ext cx="2087563" cy="2784475"/>
          </a:xfrm>
        </p:spPr>
      </p:pic>
      <p:pic>
        <p:nvPicPr>
          <p:cNvPr id="24579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95988" y="765175"/>
            <a:ext cx="2376487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Рисунок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55875" y="1966913"/>
            <a:ext cx="3219450" cy="429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Совместно с папами был проведен утренник посвященный дню защитника отечества. </a:t>
            </a:r>
            <a:endParaRPr lang="ru-RU" dirty="0"/>
          </a:p>
        </p:txBody>
      </p:sp>
      <p:pic>
        <p:nvPicPr>
          <p:cNvPr id="25602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771775" y="1123950"/>
            <a:ext cx="2520950" cy="1890713"/>
          </a:xfrm>
        </p:spPr>
      </p:pic>
      <p:pic>
        <p:nvPicPr>
          <p:cNvPr id="25603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51500" y="1123950"/>
            <a:ext cx="2520950" cy="18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Рисунок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7088" y="3141663"/>
            <a:ext cx="4176712" cy="313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Рисунок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64163" y="3284538"/>
            <a:ext cx="3168650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Отметили праздник Масленица .</a:t>
            </a:r>
            <a:endParaRPr lang="ru-RU" dirty="0"/>
          </a:p>
        </p:txBody>
      </p:sp>
      <p:pic>
        <p:nvPicPr>
          <p:cNvPr id="26626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435600" y="3740150"/>
            <a:ext cx="2665413" cy="1997075"/>
          </a:xfrm>
        </p:spPr>
      </p:pic>
      <p:pic>
        <p:nvPicPr>
          <p:cNvPr id="26627" name="Рисунок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35600" y="1633538"/>
            <a:ext cx="2665413" cy="199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Рисунок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71550" y="1501775"/>
            <a:ext cx="3455988" cy="460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Приняли участие в конкурсе «День театра» </a:t>
            </a:r>
            <a:endParaRPr lang="ru-RU" dirty="0"/>
          </a:p>
        </p:txBody>
      </p:sp>
      <p:pic>
        <p:nvPicPr>
          <p:cNvPr id="27650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50825" y="1557338"/>
            <a:ext cx="3360738" cy="2519362"/>
          </a:xfrm>
        </p:spPr>
      </p:pic>
      <p:pic>
        <p:nvPicPr>
          <p:cNvPr id="27651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3" y="1268413"/>
            <a:ext cx="3455987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Рисунок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4176713"/>
            <a:ext cx="3384550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Был проведен весенний утренник и сделана газета «</a:t>
            </a:r>
            <a:r>
              <a:rPr lang="ru-RU" dirty="0" err="1" smtClean="0"/>
              <a:t>Мамулечки</a:t>
            </a:r>
            <a:r>
              <a:rPr lang="ru-RU" dirty="0" smtClean="0"/>
              <a:t>-наши </a:t>
            </a:r>
            <a:r>
              <a:rPr lang="ru-RU" dirty="0" err="1" smtClean="0"/>
              <a:t>красотулечки</a:t>
            </a:r>
            <a:r>
              <a:rPr lang="ru-RU" dirty="0" smtClean="0"/>
              <a:t>»  </a:t>
            </a:r>
            <a:endParaRPr lang="ru-RU" dirty="0"/>
          </a:p>
        </p:txBody>
      </p:sp>
      <p:pic>
        <p:nvPicPr>
          <p:cNvPr id="2867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427538" y="1616075"/>
            <a:ext cx="3983037" cy="2986088"/>
          </a:xfrm>
        </p:spPr>
      </p:pic>
      <p:pic>
        <p:nvPicPr>
          <p:cNvPr id="28675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7538" y="1484313"/>
            <a:ext cx="3186112" cy="239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Рисунок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7850" y="4076700"/>
            <a:ext cx="3265488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Приняли участие в конкурсе «Огород на окне» </a:t>
            </a:r>
            <a:endParaRPr lang="ru-RU" dirty="0"/>
          </a:p>
        </p:txBody>
      </p:sp>
      <p:pic>
        <p:nvPicPr>
          <p:cNvPr id="29698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87450" y="4292600"/>
            <a:ext cx="6121400" cy="2520950"/>
          </a:xfrm>
        </p:spPr>
      </p:pic>
      <p:pic>
        <p:nvPicPr>
          <p:cNvPr id="29699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9488" y="1376363"/>
            <a:ext cx="3648075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Рисунок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71550" y="1412875"/>
            <a:ext cx="3600450" cy="270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Принимали участие в акции птичий дом .</a:t>
            </a:r>
            <a:endParaRPr lang="ru-RU" dirty="0"/>
          </a:p>
        </p:txBody>
      </p:sp>
      <p:pic>
        <p:nvPicPr>
          <p:cNvPr id="30722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09588" y="1412875"/>
            <a:ext cx="3270250" cy="2452688"/>
          </a:xfrm>
        </p:spPr>
      </p:pic>
      <p:pic>
        <p:nvPicPr>
          <p:cNvPr id="30723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3914775"/>
            <a:ext cx="3240088" cy="243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Рисунок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4663" y="1412875"/>
            <a:ext cx="3321050" cy="443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Была организованна детская выставка рисунков к дню космонавтики .</a:t>
            </a:r>
            <a:endParaRPr lang="ru-RU" dirty="0"/>
          </a:p>
        </p:txBody>
      </p:sp>
      <p:pic>
        <p:nvPicPr>
          <p:cNvPr id="31746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41388" y="1600200"/>
            <a:ext cx="6499225" cy="4873625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4" descr="Детство. Примерная основная общеобразовательная программа дошкольного образования. Переработано в соответствии с федеральными государственными требованиями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15063" y="357188"/>
            <a:ext cx="2547937" cy="254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программа дошкольного образования "Детство"</a:t>
            </a:r>
            <a:endParaRPr lang="ru-RU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339" name="Содержимое 2"/>
          <p:cNvSpPr>
            <a:spLocks noGrp="1"/>
          </p:cNvSpPr>
          <p:nvPr>
            <p:ph sz="quarter" idx="1"/>
          </p:nvPr>
        </p:nvSpPr>
        <p:spPr>
          <a:xfrm>
            <a:off x="214313" y="1600200"/>
            <a:ext cx="7710487" cy="4873625"/>
          </a:xfrm>
        </p:spPr>
        <p:txBody>
          <a:bodyPr/>
          <a:lstStyle/>
          <a:p>
            <a:r>
              <a:rPr lang="ru-RU" smtClean="0"/>
              <a:t>Воспитатели  старшей  группы №7</a:t>
            </a:r>
            <a:br>
              <a:rPr lang="ru-RU" smtClean="0"/>
            </a:br>
            <a:r>
              <a:rPr lang="ru-RU" smtClean="0"/>
              <a:t> организовывали свою работу согласно образовательной программе дошкольного образования "Детство". </a:t>
            </a:r>
          </a:p>
          <a:p>
            <a:r>
              <a:rPr lang="ru-RU" smtClean="0"/>
              <a:t>Данная программа предусматривает решение как образовательных, так и воспитательных задач в совместной деятельности взрослых и детей, а также самостоятельной деятельности детей не только в рамках непосредственно образовательной деятельности, но и при проведении режимных моментов в соответствии со спецификой дошкольного образования.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Подготовили и провели праздник «День победы» </a:t>
            </a:r>
            <a:endParaRPr lang="ru-RU" dirty="0"/>
          </a:p>
        </p:txBody>
      </p:sp>
      <p:pic>
        <p:nvPicPr>
          <p:cNvPr id="32770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643438" y="1703388"/>
            <a:ext cx="3838575" cy="2878137"/>
          </a:xfrm>
        </p:spPr>
      </p:pic>
      <p:pic>
        <p:nvPicPr>
          <p:cNvPr id="32771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2492375"/>
            <a:ext cx="4224337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Воспитатели принимали участие в городских конкурсах .                        Костюм   Поволжья. </a:t>
            </a:r>
            <a:endParaRPr lang="ru-RU" dirty="0"/>
          </a:p>
        </p:txBody>
      </p:sp>
      <p:pic>
        <p:nvPicPr>
          <p:cNvPr id="3379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95288" y="1700213"/>
            <a:ext cx="3386137" cy="4514850"/>
          </a:xfrm>
        </p:spPr>
      </p:pic>
      <p:pic>
        <p:nvPicPr>
          <p:cNvPr id="33795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95738" y="1676400"/>
            <a:ext cx="3421062" cy="456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Составили сценарий «Вербное кушанье»</a:t>
            </a:r>
            <a:endParaRPr lang="ru-RU" dirty="0"/>
          </a:p>
        </p:txBody>
      </p:sp>
      <p:pic>
        <p:nvPicPr>
          <p:cNvPr id="34818" name="Объект 5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555875" y="981075"/>
            <a:ext cx="4140200" cy="5519738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Изготовили методическое пособие Журнал для родителей «Хозяева неба»</a:t>
            </a:r>
            <a:endParaRPr lang="ru-RU" dirty="0"/>
          </a:p>
        </p:txBody>
      </p:sp>
      <p:pic>
        <p:nvPicPr>
          <p:cNvPr id="35842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41388" y="1600200"/>
            <a:ext cx="6499225" cy="4873625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Изготовили Пасхальную поделку </a:t>
            </a:r>
            <a:endParaRPr lang="ru-RU" dirty="0"/>
          </a:p>
        </p:txBody>
      </p:sp>
      <p:pic>
        <p:nvPicPr>
          <p:cNvPr id="36866" name="Объект 9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00113" y="1484313"/>
            <a:ext cx="6497637" cy="4873625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Работы детей в течении года</a:t>
            </a:r>
            <a:endParaRPr lang="ru-RU" dirty="0"/>
          </a:p>
        </p:txBody>
      </p:sp>
      <p:pic>
        <p:nvPicPr>
          <p:cNvPr id="37890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68313" y="1579563"/>
            <a:ext cx="1943100" cy="1457325"/>
          </a:xfrm>
        </p:spPr>
      </p:pic>
      <p:pic>
        <p:nvPicPr>
          <p:cNvPr id="37891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76600" y="1628775"/>
            <a:ext cx="1943100" cy="145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Рисунок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40425" y="1628775"/>
            <a:ext cx="1944688" cy="145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Рисунок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4213" y="3600450"/>
            <a:ext cx="3168650" cy="237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Рисунок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56100" y="3573463"/>
            <a:ext cx="3168650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Воспитатели группы регулярно проводили тематические родительские собрания:</a:t>
            </a:r>
            <a:endParaRPr lang="ru-RU" i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625"/>
          </a:xfrm>
        </p:spPr>
        <p:txBody>
          <a:bodyPr>
            <a:normAutofit/>
          </a:bodyPr>
          <a:lstStyle/>
          <a:p>
            <a:pPr marL="274320" indent="-274320" fontAlgn="auto">
              <a:spcAft>
                <a:spcPts val="0"/>
              </a:spcAft>
              <a:buFont typeface="Wingdings"/>
              <a:buChar char=""/>
              <a:defRPr/>
            </a:pPr>
            <a:r>
              <a:rPr lang="ru-RU" dirty="0" smtClean="0"/>
              <a:t>«Особенности детей 5-6 лет";</a:t>
            </a:r>
          </a:p>
          <a:p>
            <a:pPr marL="274320" indent="-274320" fontAlgn="auto">
              <a:spcAft>
                <a:spcPts val="0"/>
              </a:spcAft>
              <a:buFont typeface="Wingdings"/>
              <a:buChar char=""/>
              <a:defRPr/>
            </a:pPr>
            <a:r>
              <a:rPr lang="ru-RU" dirty="0" smtClean="0"/>
              <a:t>"Роль игры в жизни ребенка";</a:t>
            </a:r>
          </a:p>
          <a:p>
            <a:pPr marL="274320" indent="-274320" fontAlgn="auto">
              <a:spcAft>
                <a:spcPts val="0"/>
              </a:spcAft>
              <a:buFont typeface="Wingdings"/>
              <a:buChar char=""/>
              <a:defRPr/>
            </a:pPr>
            <a:r>
              <a:rPr lang="ru-RU" dirty="0" smtClean="0"/>
              <a:t>"Разноцветный мир".</a:t>
            </a:r>
          </a:p>
          <a:p>
            <a:pPr marL="274320" indent="-274320" fontAlgn="auto">
              <a:spcAft>
                <a:spcPts val="0"/>
              </a:spcAft>
              <a:buFont typeface="Wingdings"/>
              <a:buNone/>
              <a:defRPr/>
            </a:pPr>
            <a:r>
              <a:rPr lang="ru-RU" sz="3200" b="1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консультации:</a:t>
            </a:r>
          </a:p>
          <a:p>
            <a:pPr marL="274320" indent="-274320" fontAlgn="auto">
              <a:spcAft>
                <a:spcPts val="0"/>
              </a:spcAft>
              <a:buFont typeface="Wingdings"/>
              <a:buChar char=""/>
              <a:defRPr/>
            </a:pPr>
            <a:r>
              <a:rPr lang="ru-RU" dirty="0" smtClean="0"/>
              <a:t>Что нужно знать о своем ребенке?</a:t>
            </a:r>
          </a:p>
          <a:p>
            <a:pPr marL="274320" indent="-274320" fontAlgn="auto">
              <a:spcAft>
                <a:spcPts val="0"/>
              </a:spcAft>
              <a:buFont typeface="Wingdings"/>
              <a:buChar char=""/>
              <a:defRPr/>
            </a:pPr>
            <a:r>
              <a:rPr lang="ru-RU" dirty="0" smtClean="0"/>
              <a:t>Детский сад и семья: как воспитать у детей уверенность в себе?</a:t>
            </a:r>
          </a:p>
          <a:p>
            <a:pPr marL="274320" indent="-274320" fontAlgn="auto">
              <a:spcAft>
                <a:spcPts val="0"/>
              </a:spcAft>
              <a:buFont typeface="Wingdings"/>
              <a:buChar char=""/>
              <a:defRPr/>
            </a:pPr>
            <a:r>
              <a:rPr lang="ru-RU" dirty="0" smtClean="0"/>
              <a:t>Правильная организация жизни ребенка - залог воспитания здорового человека!</a:t>
            </a:r>
          </a:p>
          <a:p>
            <a:pPr marL="274320" indent="-274320" fontAlgn="auto">
              <a:spcAft>
                <a:spcPts val="0"/>
              </a:spcAft>
              <a:buFont typeface="Wingdings"/>
              <a:buChar char=""/>
              <a:defRPr/>
            </a:pPr>
            <a:r>
              <a:rPr lang="ru-RU" dirty="0" smtClean="0"/>
              <a:t>Роль родителей в воспитании детей.</a:t>
            </a:r>
          </a:p>
          <a:p>
            <a:pPr marL="274320" indent="-274320" fontAlgn="auto">
              <a:spcAft>
                <a:spcPts val="0"/>
              </a:spcAft>
              <a:buFont typeface="Wingdings"/>
              <a:buChar char=""/>
              <a:defRPr/>
            </a:pPr>
            <a:endParaRPr lang="ru-RU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accent3">
                    <a:lumMod val="75000"/>
                  </a:schemeClr>
                </a:solidFill>
              </a:rPr>
              <a:t>При организации своей работы воспитатели старшей группы во главу угла ставили следующие </a:t>
            </a:r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</a:rPr>
              <a:t>принципы</a:t>
            </a:r>
            <a:r>
              <a:rPr lang="ru-RU" sz="2400" dirty="0" smtClean="0">
                <a:solidFill>
                  <a:schemeClr val="accent3">
                    <a:lumMod val="75000"/>
                  </a:schemeClr>
                </a:solidFill>
              </a:rPr>
              <a:t>:</a:t>
            </a:r>
            <a:endParaRPr lang="ru-RU" sz="24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9938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r>
              <a:rPr lang="ru-RU" smtClean="0"/>
              <a:t>забота о здоровье каждого ребенка;</a:t>
            </a:r>
          </a:p>
          <a:p>
            <a:r>
              <a:rPr lang="ru-RU" smtClean="0"/>
              <a:t>благополучие и всесторонне развитие каждого ребенка;</a:t>
            </a:r>
          </a:p>
          <a:p>
            <a:r>
              <a:rPr lang="ru-RU" smtClean="0"/>
              <a:t>создание в группе доброжелательного отношения ко всем воспитанникам;</a:t>
            </a:r>
          </a:p>
          <a:p>
            <a:r>
              <a:rPr lang="ru-RU" smtClean="0"/>
              <a:t>максимальное использование разнообразных видов детской деятельности и их интеграции;</a:t>
            </a:r>
          </a:p>
          <a:p>
            <a:r>
              <a:rPr lang="ru-RU" smtClean="0"/>
              <a:t>игровая креативность воспитательно-образовательного процесса;</a:t>
            </a:r>
          </a:p>
          <a:p>
            <a:r>
              <a:rPr lang="ru-RU" smtClean="0"/>
              <a:t>единство подходов к воспитанию детей в условиях детского образовательного учреждения и семьи.</a:t>
            </a:r>
          </a:p>
          <a:p>
            <a:endParaRPr lang="ru-RU" smtClean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439737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выводы</a:t>
            </a:r>
            <a:endParaRPr lang="ru-RU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785813"/>
            <a:ext cx="7829550" cy="5688012"/>
          </a:xfrm>
        </p:spPr>
        <p:txBody>
          <a:bodyPr>
            <a:normAutofit/>
          </a:bodyPr>
          <a:lstStyle/>
          <a:p>
            <a:pPr marL="274320" indent="-274320" fontAlgn="auto">
              <a:spcAft>
                <a:spcPts val="0"/>
              </a:spcAft>
              <a:buFont typeface="Wingdings"/>
              <a:buChar char=""/>
              <a:defRPr/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Анализ выполнения требований к содержанию и методам воспитания и обучения, а также анализ усвоения детьми программного материала показывают стабильность и познавательную динамику по всем направлениям развития.</a:t>
            </a:r>
          </a:p>
          <a:p>
            <a:pPr marL="274320" indent="-274320" fontAlgn="auto">
              <a:spcAft>
                <a:spcPts val="0"/>
              </a:spcAft>
              <a:buFont typeface="Wingdings"/>
              <a:buChar char=""/>
              <a:defRPr/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Особенно положительное влияние на познавательный процесс оказывают тесное сотрудничество в работе воспитателей, специалистов, руководителей дошкольного учреждения и родителей; и использование приемов развивающего обучения и индивидуального подхода к детям.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71813" y="4286250"/>
            <a:ext cx="5386387" cy="150018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Спасибо за внимание !</a:t>
            </a: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2123728" y="188640"/>
            <a:ext cx="6300192" cy="4725143"/>
          </a:xfrm>
          <a:prstGeom prst="ellipse">
            <a:avLst/>
          </a:prstGeom>
          <a:ln w="63500" cap="rnd">
            <a:solidFill>
              <a:schemeClr val="accent1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Главными задачами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образования по программе "Детство" являются:</a:t>
            </a:r>
            <a:endParaRPr lang="ru-RU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85750" y="1428750"/>
            <a:ext cx="8501063" cy="2000250"/>
          </a:xfrm>
        </p:spPr>
        <p:txBody>
          <a:bodyPr>
            <a:normAutofit fontScale="92500"/>
          </a:bodyPr>
          <a:lstStyle/>
          <a:p>
            <a:pPr marL="274320" indent="-274320" fontAlgn="auto">
              <a:spcAft>
                <a:spcPts val="0"/>
              </a:spcAft>
              <a:buFont typeface="Wingdings"/>
              <a:buChar char=""/>
              <a:defRPr/>
            </a:pPr>
            <a:r>
              <a:rPr lang="ru-RU" i="1" dirty="0" smtClean="0"/>
              <a:t>создание благоприятных условий для развития ребенка;</a:t>
            </a:r>
            <a:endParaRPr lang="ru-RU" dirty="0" smtClean="0"/>
          </a:p>
          <a:p>
            <a:pPr marL="274320" indent="-274320" fontAlgn="auto">
              <a:spcAft>
                <a:spcPts val="0"/>
              </a:spcAft>
              <a:buFont typeface="Wingdings"/>
              <a:buChar char=""/>
              <a:defRPr/>
            </a:pPr>
            <a:r>
              <a:rPr lang="ru-RU" i="1" dirty="0" smtClean="0"/>
              <a:t>формирование основ базовой культуры личности;</a:t>
            </a:r>
            <a:endParaRPr lang="ru-RU" dirty="0" smtClean="0"/>
          </a:p>
          <a:p>
            <a:pPr marL="274320" indent="-274320" fontAlgn="auto">
              <a:spcAft>
                <a:spcPts val="0"/>
              </a:spcAft>
              <a:buFont typeface="Wingdings"/>
              <a:buChar char=""/>
              <a:defRPr/>
            </a:pPr>
            <a:r>
              <a:rPr lang="ru-RU" i="1" dirty="0" smtClean="0"/>
              <a:t>всесторонне развитие психических и физических качеств ребенка в соответствии с возрастными и индивидуальными особенностями;</a:t>
            </a:r>
            <a:endParaRPr lang="ru-RU" dirty="0" smtClean="0"/>
          </a:p>
          <a:p>
            <a:pPr marL="274320" indent="-274320" fontAlgn="auto">
              <a:spcAft>
                <a:spcPts val="0"/>
              </a:spcAft>
              <a:buFont typeface="Wingdings"/>
              <a:buChar char=""/>
              <a:defRPr/>
            </a:pPr>
            <a:endParaRPr lang="ru-RU" dirty="0"/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4643438" y="3357563"/>
            <a:ext cx="4071937" cy="142875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274320" indent="-274320" fontAlgn="auto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defRPr/>
            </a:pPr>
            <a:r>
              <a:rPr lang="ru-RU" sz="2400" i="1" dirty="0">
                <a:latin typeface="+mn-lt"/>
                <a:cs typeface="+mn-cs"/>
              </a:rPr>
              <a:t>обеспечение безопасности жизнедеятельности дошкольников.</a:t>
            </a:r>
            <a:endParaRPr lang="ru-RU" sz="2400" dirty="0">
              <a:latin typeface="+mn-lt"/>
              <a:cs typeface="+mn-cs"/>
            </a:endParaRPr>
          </a:p>
          <a:p>
            <a:pPr marL="274320" indent="-274320" fontAlgn="auto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defRPr/>
            </a:pPr>
            <a:endParaRPr lang="ru-RU" sz="2400" dirty="0">
              <a:latin typeface="+mn-lt"/>
              <a:cs typeface="+mn-cs"/>
            </a:endParaRPr>
          </a:p>
        </p:txBody>
      </p:sp>
      <p:pic>
        <p:nvPicPr>
          <p:cNvPr id="15364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3573463"/>
            <a:ext cx="3816350" cy="28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25487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Реализация целей задач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57188" y="4429125"/>
            <a:ext cx="8001000" cy="2116138"/>
          </a:xfrm>
        </p:spPr>
        <p:txBody>
          <a:bodyPr>
            <a:normAutofit fontScale="92500" lnSpcReduction="20000"/>
          </a:bodyPr>
          <a:lstStyle/>
          <a:p>
            <a:pPr marL="274320" indent="-274320" fontAlgn="auto">
              <a:spcAft>
                <a:spcPts val="0"/>
              </a:spcAft>
              <a:buFont typeface="Wingdings"/>
              <a:buChar char=""/>
              <a:defRPr/>
            </a:pPr>
            <a:r>
              <a:rPr lang="ru-RU" dirty="0" smtClean="0"/>
              <a:t>Перечисленные виды деятельности входят основные </a:t>
            </a:r>
            <a:r>
              <a:rPr lang="ru-RU" b="1" i="1" dirty="0" smtClean="0"/>
              <a:t>направления развития детей</a:t>
            </a:r>
            <a:r>
              <a:rPr lang="ru-RU" dirty="0" smtClean="0"/>
              <a:t>:</a:t>
            </a:r>
          </a:p>
          <a:p>
            <a:pPr marL="274320" indent="-274320" fontAlgn="auto">
              <a:spcAft>
                <a:spcPts val="0"/>
              </a:spcAft>
              <a:buFont typeface="Wingdings"/>
              <a:buChar char=""/>
              <a:defRPr/>
            </a:pPr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</a:rPr>
              <a:t>физическое;</a:t>
            </a:r>
          </a:p>
          <a:p>
            <a:pPr marL="274320" indent="-274320" fontAlgn="auto">
              <a:spcAft>
                <a:spcPts val="0"/>
              </a:spcAft>
              <a:buFont typeface="Wingdings"/>
              <a:buChar char=""/>
              <a:defRPr/>
            </a:pPr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</a:rPr>
              <a:t>познавательно-речевое;</a:t>
            </a:r>
          </a:p>
          <a:p>
            <a:pPr marL="274320" indent="-274320" fontAlgn="auto">
              <a:spcAft>
                <a:spcPts val="0"/>
              </a:spcAft>
              <a:buFont typeface="Wingdings"/>
              <a:buChar char=""/>
              <a:defRPr/>
            </a:pPr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</a:rPr>
              <a:t>художественно-эстетическое;</a:t>
            </a:r>
          </a:p>
          <a:p>
            <a:pPr marL="274320" indent="-274320" fontAlgn="auto">
              <a:spcAft>
                <a:spcPts val="0"/>
              </a:spcAft>
              <a:buFont typeface="Wingdings"/>
              <a:buChar char=""/>
              <a:defRPr/>
            </a:pPr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</a:rPr>
              <a:t>социально-личностное.</a:t>
            </a:r>
            <a:endParaRPr lang="ru-RU" b="1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285750" y="1000125"/>
            <a:ext cx="4429125" cy="3214688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274320" indent="-274320" fontAlgn="auto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defRPr/>
            </a:pPr>
            <a:r>
              <a:rPr lang="ru-RU" sz="2400" dirty="0">
                <a:latin typeface="+mn-lt"/>
                <a:cs typeface="+mn-cs"/>
              </a:rPr>
              <a:t>Все цели и задачи реализованы в процессе разнообразных видов деятельности: игровой, коммуникативной, трудовой, познавательно-исследовательской, продуктивной, музыкально-художественной.</a:t>
            </a:r>
          </a:p>
        </p:txBody>
      </p:sp>
      <p:pic>
        <p:nvPicPr>
          <p:cNvPr id="16388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4875" y="1209675"/>
            <a:ext cx="3729038" cy="279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Результаты уровня развития детей старшей группы  №7 </a:t>
            </a:r>
            <a:endParaRPr lang="ru-RU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714375" y="1714500"/>
          <a:ext cx="7500938" cy="2500313"/>
        </p:xfrm>
        <a:graphic>
          <a:graphicData uri="http://schemas.openxmlformats.org/drawingml/2006/table">
            <a:tbl>
              <a:tblPr/>
              <a:tblGrid>
                <a:gridCol w="1874838"/>
                <a:gridCol w="1874837"/>
                <a:gridCol w="1876425"/>
                <a:gridCol w="1874838"/>
              </a:tblGrid>
              <a:tr h="625475">
                <a:tc gridSpan="2">
                  <a:txBody>
                    <a:bodyPr/>
                    <a:lstStyle/>
                    <a:p>
                      <a:pPr marL="0" marR="0" lvl="0" indent="449263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A160B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Начало года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5A160B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449263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A160B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Конец года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5A160B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25475">
                <a:tc>
                  <a:txBody>
                    <a:bodyPr/>
                    <a:lstStyle/>
                    <a:p>
                      <a:pPr marL="0" marR="0" lvl="0" indent="449263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высокий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449263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15 %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449263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высокий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449263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25 %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5475">
                <a:tc>
                  <a:txBody>
                    <a:bodyPr/>
                    <a:lstStyle/>
                    <a:p>
                      <a:pPr marL="0" marR="0" lvl="0" indent="449263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средний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449263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60 %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449263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средний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449263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70 %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5475">
                <a:tc>
                  <a:txBody>
                    <a:bodyPr/>
                    <a:lstStyle/>
                    <a:p>
                      <a:pPr marL="0" marR="0" lvl="0" indent="449263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низкий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449263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30 %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449263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низкий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449263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5 %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4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Воспитанники и родители группы №7 принимали участие во всех мероприятиях и конкурсах проходивших в детском саду. </a:t>
            </a:r>
            <a:endParaRPr lang="ru-RU" sz="2400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434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428750"/>
            <a:ext cx="5554663" cy="2928938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endParaRPr lang="ru-RU" smtClean="0"/>
          </a:p>
          <a:p>
            <a:r>
              <a:rPr lang="ru-RU" smtClean="0"/>
              <a:t>Дети принимали участие в всероссийском конкурсе «Росток» </a:t>
            </a:r>
          </a:p>
        </p:txBody>
      </p:sp>
      <p:sp>
        <p:nvSpPr>
          <p:cNvPr id="18435" name="Содержимое 2"/>
          <p:cNvSpPr txBox="1">
            <a:spLocks/>
          </p:cNvSpPr>
          <p:nvPr/>
        </p:nvSpPr>
        <p:spPr bwMode="auto">
          <a:xfrm>
            <a:off x="4143375" y="4572000"/>
            <a:ext cx="440055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</a:pPr>
            <a:endParaRPr lang="ru-RU" sz="2400">
              <a:latin typeface="Century Schoolbook" pitchFamily="18" charset="0"/>
            </a:endParaRPr>
          </a:p>
        </p:txBody>
      </p:sp>
      <p:pic>
        <p:nvPicPr>
          <p:cNvPr id="18436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43213" y="4164013"/>
            <a:ext cx="2952750" cy="221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2924175"/>
            <a:ext cx="2232025" cy="297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Рисунок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11863" y="2565400"/>
            <a:ext cx="2178050" cy="290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Был подготовлен праздник для наших мам. </a:t>
            </a:r>
            <a:endParaRPr lang="ru-RU" dirty="0"/>
          </a:p>
        </p:txBody>
      </p:sp>
      <p:pic>
        <p:nvPicPr>
          <p:cNvPr id="19458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41388" y="1600200"/>
            <a:ext cx="6499225" cy="4873625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2800" dirty="0" smtClean="0">
                <a:solidFill>
                  <a:schemeClr val="tx1"/>
                </a:solidFill>
              </a:rPr>
              <a:t>Родители принимали участие в конкурсе «добрые мамины руки» 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20482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95963" y="1557338"/>
            <a:ext cx="2471737" cy="185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11413" y="3573463"/>
            <a:ext cx="3960812" cy="297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Объект 7"/>
          <p:cNvPicPr>
            <a:picLocks noGrp="1" noChangeAspect="1"/>
          </p:cNvPicPr>
          <p:nvPr>
            <p:ph sz="quarter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323850" y="1536700"/>
            <a:ext cx="2622550" cy="1966913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Родители совместно с детьми принимали участие в конкурсе «Фабрика </a:t>
            </a:r>
            <a:r>
              <a:rPr lang="ru-RU" i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</a:t>
            </a:r>
            <a:r>
              <a:rPr lang="ru-RU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еда Мороза»</a:t>
            </a:r>
            <a:endParaRPr lang="ru-RU" i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506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endParaRPr lang="ru-RU" smtClean="0"/>
          </a:p>
        </p:txBody>
      </p:sp>
      <p:pic>
        <p:nvPicPr>
          <p:cNvPr id="21507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1536700"/>
            <a:ext cx="5786438" cy="434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Эркер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226</TotalTime>
  <Words>470</Words>
  <Application>Microsoft Office PowerPoint</Application>
  <PresentationFormat>Экран (4:3)</PresentationFormat>
  <Paragraphs>76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Шаблон оформления</vt:lpstr>
      </vt:variant>
      <vt:variant>
        <vt:i4>7</vt:i4>
      </vt:variant>
      <vt:variant>
        <vt:lpstr>Заголовки слайдов</vt:lpstr>
      </vt:variant>
      <vt:variant>
        <vt:i4>29</vt:i4>
      </vt:variant>
    </vt:vector>
  </HeadingPairs>
  <TitlesOfParts>
    <vt:vector size="42" baseType="lpstr">
      <vt:lpstr>Century Schoolbook</vt:lpstr>
      <vt:lpstr>Arial</vt:lpstr>
      <vt:lpstr>Wingdings</vt:lpstr>
      <vt:lpstr>Wingdings 2</vt:lpstr>
      <vt:lpstr>Calibri</vt:lpstr>
      <vt:lpstr>Times New Roman</vt:lpstr>
      <vt:lpstr>Эркер</vt:lpstr>
      <vt:lpstr>Эркер</vt:lpstr>
      <vt:lpstr>Эркер</vt:lpstr>
      <vt:lpstr>Эркер</vt:lpstr>
      <vt:lpstr>Эркер</vt:lpstr>
      <vt:lpstr>Эркер</vt:lpstr>
      <vt:lpstr>Эркер</vt:lpstr>
      <vt:lpstr>ОТЧЕТ</vt:lpstr>
      <vt:lpstr>ПРОГРАММА ДОШКОЛЬНОГО ОБРАЗОВАНИЯ "ДЕТСТВО"</vt:lpstr>
      <vt:lpstr>ГЛАВНЫМИ ЗАДАЧАМИ ОБРАЗОВАНИЯ ПО ПРОГРАММЕ "ДЕТСТВО" ЯВЛЯЮТСЯ:</vt:lpstr>
      <vt:lpstr>РЕАЛИЗАЦИЯ ЦЕЛЕЙ ЗАДАЧ</vt:lpstr>
      <vt:lpstr>РЕЗУЛЬТАТЫ УРОВНЯ РАЗВИТИЯ ДЕТЕЙ СТАРШЕЙ ГРУППЫ  №7 </vt:lpstr>
      <vt:lpstr>ВОСПИТАННИКИ И РОДИТЕЛИ ГРУППЫ №7 ПРИНИМАЛИ УЧАСТИЕ ВО ВСЕХ МЕРОПРИЯТИЯХ И КОНКУРСАХ ПРОХОДИВШИХ В ДЕТСКОМ САДУ. </vt:lpstr>
      <vt:lpstr>БЫЛ ПОДГОТОВЛЕН ПРАЗДНИК ДЛЯ НАШИХ МАМ. </vt:lpstr>
      <vt:lpstr>РОДИТЕЛИ ПРИНИМАЛИ УЧАСТИЕ В КОНКУРСЕ «ДОБРЫЕ МАМИНЫ РУКИ» </vt:lpstr>
      <vt:lpstr>РОДИТЕЛИ СОВМЕСТНО С ДЕТЬМИ ПРИНИМАЛИ УЧАСТИЕ В КОНКУРСЕ «ФАБРИКА ДЕДА МОРОЗА»</vt:lpstr>
      <vt:lpstr>БЫЛ ПОДГОТОВЛЕН НОВОГОДНИЙ УТРЕННИК . </vt:lpstr>
      <vt:lpstr>ПРОВЕЛИ МЕРОПРИЯТИЕ «ЯНВАРЬ- СПОРТИВНЫЙ» </vt:lpstr>
      <vt:lpstr>СОВМЕСТНО С РОДИТЕЛЯМИ БЫЛА СДЕЛАНА ГАЗЕТА «НАШИ ПАПЫ-ЛУЧШИЕ» </vt:lpstr>
      <vt:lpstr>СОВМЕСТНО С ПАПАМИ БЫЛ ПРОВЕДЕН УТРЕННИК ПОСВЯЩЕННЫЙ ДНЮ ЗАЩИТНИКА ОТЕЧЕСТВА. </vt:lpstr>
      <vt:lpstr>ОТМЕТИЛИ ПРАЗДНИК МАСЛЕНИЦА .</vt:lpstr>
      <vt:lpstr>ПРИНЯЛИ УЧАСТИЕ В КОНКУРСЕ «ДЕНЬ ТЕАТРА» </vt:lpstr>
      <vt:lpstr>БЫЛ ПРОВЕДЕН ВЕСЕННИЙ УТРЕННИК И СДЕЛАНА ГАЗЕТА «МАМУЛЕЧКИ-НАШИ КРАСОТУЛЕЧКИ»  </vt:lpstr>
      <vt:lpstr>ПРИНЯЛИ УЧАСТИЕ В КОНКУРСЕ «ОГОРОД НА ОКНЕ» </vt:lpstr>
      <vt:lpstr>ПРИНИМАЛИ УЧАСТИЕ В АКЦИИ ПТИЧИЙ ДОМ .</vt:lpstr>
      <vt:lpstr>БЫЛА ОРГАНИЗОВАННА ДЕТСКАЯ ВЫСТАВКА РИСУНКОВ К ДНЮ КОСМОНАВТИКИ .</vt:lpstr>
      <vt:lpstr>ПОДГОТОВИЛИ И ПРОВЕЛИ ПРАЗДНИК «ДЕНЬ ПОБЕДЫ» </vt:lpstr>
      <vt:lpstr>ВОСПИТАТЕЛИ ПРИНИМАЛИ УЧАСТИЕ В ГОРОДСКИХ КОНКУРСАХ .                        КОСТЮМ   ПОВОЛЖЬЯ. </vt:lpstr>
      <vt:lpstr>СОСТАВИЛИ СЦЕНАРИЙ «ВЕРБНОЕ КУШАНЬЕ»</vt:lpstr>
      <vt:lpstr>ИЗГОТОВИЛИ МЕТОДИЧЕСКОЕ ПОСОБИЕ ЖУРНАЛ ДЛЯ РОДИТЕЛЕЙ «ХОЗЯЕВА НЕБА»</vt:lpstr>
      <vt:lpstr>ИЗГОТОВИЛИ ПАСХАЛЬНУЮ ПОДЕЛКУ </vt:lpstr>
      <vt:lpstr>РАБОТЫ ДЕТЕЙ В ТЕЧЕНИИ ГОДА</vt:lpstr>
      <vt:lpstr>ВОСПИТАТЕЛИ ГРУППЫ РЕГУЛЯРНО ПРОВОДИЛИ ТЕМАТИЧЕСКИЕ РОДИТЕЛЬСКИЕ СОБРАНИЯ:</vt:lpstr>
      <vt:lpstr>ПРИ ОРГАНИЗАЦИИ СВОЕЙ РАБОТЫ ВОСПИТАТЕЛИ СТАРШЕЙ ГРУППЫ ВО ГЛАВУ УГЛА СТАВИЛИ СЛЕДУЮЩИЕ ПРИНЦИПЫ:</vt:lpstr>
      <vt:lpstr>ВЫВОДЫ</vt:lpstr>
      <vt:lpstr>СПАСИБО ЗА ВНИМАНИЕ 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</dc:title>
  <dc:creator>Андрей</dc:creator>
  <cp:lastModifiedBy>Pro</cp:lastModifiedBy>
  <cp:revision>25</cp:revision>
  <dcterms:created xsi:type="dcterms:W3CDTF">2014-05-28T19:59:53Z</dcterms:created>
  <dcterms:modified xsi:type="dcterms:W3CDTF">2016-05-19T06:30:58Z</dcterms:modified>
</cp:coreProperties>
</file>