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24"/>
  </p:notesMasterIdLst>
  <p:sldIdLst>
    <p:sldId id="256" r:id="rId2"/>
    <p:sldId id="30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8" r:id="rId18"/>
    <p:sldId id="284" r:id="rId19"/>
    <p:sldId id="292" r:id="rId20"/>
    <p:sldId id="297" r:id="rId21"/>
    <p:sldId id="301" r:id="rId22"/>
    <p:sldId id="30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B9CB"/>
    <a:srgbClr val="FFCCFF"/>
    <a:srgbClr val="ECE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-2514" y="-13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453B9-79E5-4B81-8EC9-6285CC94AB79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3B123-0BA8-4217-AA1C-D093DEDE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5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3B123-0BA8-4217-AA1C-D093DEDEB8C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15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9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56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64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6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7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7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9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7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FF"/>
            </a:gs>
            <a:gs pos="10000">
              <a:srgbClr val="DBB9CB"/>
            </a:gs>
            <a:gs pos="6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  <a:alpha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4F579-A1C5-40F0-9096-E93BF7CDD382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94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946484" y="4892842"/>
            <a:ext cx="12721389" cy="2700090"/>
          </a:xfrm>
        </p:spPr>
        <p:txBody>
          <a:bodyPr>
            <a:normAutofit/>
          </a:bodyPr>
          <a:lstStyle/>
          <a:p>
            <a:endParaRPr lang="ru-RU" i="1" dirty="0" smtClean="0">
              <a:solidFill>
                <a:schemeClr val="tx1">
                  <a:lumMod val="95000"/>
                  <a:lumOff val="5000"/>
                </a:schemeClr>
              </a:solidFill>
              <a:latin typeface="AA Futured" pitchFamily="2" charset="-52"/>
            </a:endParaRPr>
          </a:p>
          <a:p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>ПРЕПОДАВАТЕЛЯ по классу фортепиано</a:t>
            </a:r>
          </a:p>
          <a:p>
            <a:r>
              <a:rPr lang="ru-RU" sz="36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>Клементьевой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> Анжелики Александровны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Futured" pitchFamily="2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9433" y="1976738"/>
            <a:ext cx="11782567" cy="1665027"/>
          </a:xfrm>
        </p:spPr>
        <p:txBody>
          <a:bodyPr>
            <a:normAutofit fontScale="90000"/>
          </a:bodyPr>
          <a:lstStyle/>
          <a:p>
            <a: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7200" i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7200" i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27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КУЛЬТУРЫ ДЕПАРТАМЕНТА ПО СОЦИАЛЬНОЙ ПОЛИТИКЕ АДМИНИСТРАЦИИ ГОРОДСКОГО ОКРУГА САРАНСК</a:t>
            </a:r>
            <a:br>
              <a:rPr lang="ru-RU" sz="27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дополнительного образования</a:t>
            </a:r>
            <a:br>
              <a:rPr lang="ru-RU" sz="27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музыкальная школа № 4 имени Л. </a:t>
            </a:r>
            <a:r>
              <a:rPr lang="ru-RU" sz="27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Воинова</a:t>
            </a:r>
            <a:r>
              <a:rPr lang="ru-RU" sz="27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7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27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27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27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27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27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4900" b="1" i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  <a:cs typeface="Times New Roman" panose="02020603050405020304" pitchFamily="18" charset="0"/>
              </a:rPr>
              <a:t>ПОРТФОЛИО</a:t>
            </a:r>
            <a:r>
              <a:rPr lang="ru-RU" sz="14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14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endParaRPr lang="ru-RU" sz="7200" b="1" i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Futured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1588168"/>
            <a:ext cx="3834065" cy="359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" y="0"/>
            <a:ext cx="11600543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Позитивная динамика доли учащихся, успевающих на </a:t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«4» и «5» за предшествующий учебный год (%)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1" b="22221"/>
          <a:stretch/>
        </p:blipFill>
        <p:spPr>
          <a:xfrm>
            <a:off x="3396202" y="1155031"/>
            <a:ext cx="4854166" cy="54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2898"/>
            <a:ext cx="11876315" cy="92664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Результаты участия обучающихся в профессиональных конкурсах, проводимых под патронатом Министерств культуры</a:t>
            </a:r>
            <a:endParaRPr lang="ru-RU" sz="2800" b="1" i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91" y="1443790"/>
            <a:ext cx="4047335" cy="5101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57" y="1443790"/>
            <a:ext cx="4106779" cy="50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75" y="256674"/>
            <a:ext cx="4737146" cy="6240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412" y="256674"/>
            <a:ext cx="4854166" cy="62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9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30" y="260684"/>
            <a:ext cx="4736826" cy="61521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0" t="3021" r="-29728" b="-8761"/>
          <a:stretch/>
        </p:blipFill>
        <p:spPr>
          <a:xfrm>
            <a:off x="6192252" y="336884"/>
            <a:ext cx="7999664" cy="599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" y="336878"/>
            <a:ext cx="4219073" cy="61496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15" y="288755"/>
            <a:ext cx="4620174" cy="616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4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86" y="103868"/>
            <a:ext cx="11625943" cy="1325563"/>
          </a:xfrm>
        </p:spPr>
        <p:txBody>
          <a:bodyPr>
            <a:normAutofit/>
          </a:bodyPr>
          <a:lstStyle/>
          <a:p>
            <a:r>
              <a:rPr lang="ru-RU" sz="28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Результаты участия обучающихся в мероприятиях различных уровней по учебной деятельности: предметные олимпиады, конкурсы, фестивали и т. д.</a:t>
            </a:r>
            <a:endParaRPr lang="ru-RU" sz="2800" b="1" i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4090737" cy="50051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6" y="1524000"/>
            <a:ext cx="4074695" cy="50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0" y="288759"/>
            <a:ext cx="4851639" cy="6208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570" y="288759"/>
            <a:ext cx="4850256" cy="638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0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487" y="159657"/>
            <a:ext cx="1110705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Количество учащихся (коллективов), принимающих участие в конкурсах, фестивалях различного уровня за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межаттестационный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период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42" y="1732547"/>
            <a:ext cx="4047337" cy="479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7412"/>
            <a:ext cx="12046857" cy="708932"/>
          </a:xfrm>
        </p:spPr>
        <p:txBody>
          <a:bodyPr>
            <a:noAutofit/>
          </a:bodyPr>
          <a:lstStyle/>
          <a:p>
            <a:pPr algn="ctr"/>
            <a:r>
              <a:rPr lang="ru-RU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Участие преподавателя или учащихся в мероприятиях концертно-просветительского, художественно-творческого характера</a:t>
            </a:r>
            <a:endParaRPr lang="ru-RU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636"/>
          <a:stretch/>
        </p:blipFill>
        <p:spPr>
          <a:xfrm>
            <a:off x="3444327" y="994610"/>
            <a:ext cx="4854166" cy="556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50044" y="0"/>
            <a:ext cx="11364685" cy="129177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Поступление учащихся </a:t>
            </a:r>
            <a:r>
              <a:rPr lang="ru-RU" sz="3200" b="1" i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ССУЗы</a:t>
            </a:r>
            <a:r>
              <a:rPr lang="ru-RU" sz="32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ВУЗы за </a:t>
            </a:r>
            <a:r>
              <a:rPr lang="ru-RU" sz="3200" b="1" i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межаттестационный</a:t>
            </a:r>
            <a:r>
              <a:rPr lang="ru-RU" sz="32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период</a:t>
            </a:r>
            <a:endParaRPr lang="ru-RU" sz="3200" b="1" i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7"/>
          <a:stretch/>
        </p:blipFill>
        <p:spPr>
          <a:xfrm>
            <a:off x="396327" y="1732547"/>
            <a:ext cx="4988666" cy="4028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5013" r="-6869" b="18148"/>
          <a:stretch/>
        </p:blipFill>
        <p:spPr>
          <a:xfrm>
            <a:off x="6797128" y="914400"/>
            <a:ext cx="515424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69" y="545432"/>
            <a:ext cx="6047874" cy="5582652"/>
          </a:xfrm>
        </p:spPr>
      </p:pic>
    </p:spTree>
    <p:extLst>
      <p:ext uri="{BB962C8B-B14F-4D97-AF65-F5344CB8AC3E}">
        <p14:creationId xmlns:p14="http://schemas.microsoft.com/office/powerpoint/2010/main" val="19707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843189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Признание высокого профессионализма, в т. ч.: наличие грамот, благодарственных писем, полученных за работу преподавателя (за </a:t>
            </a:r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период)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2" y="1640303"/>
            <a:ext cx="3818021" cy="494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37" y="1640302"/>
            <a:ext cx="3649580" cy="477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7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6525"/>
            <a:ext cx="11936186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i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Наличие наград (грамот, благодарственных писем), полученных за работу в области культуры и искусства (независимо от года получения)</a:t>
            </a:r>
            <a:endParaRPr lang="ru-RU" sz="3200" b="1" i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42" y="1700464"/>
            <a:ext cx="4121653" cy="4957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44" y="1700465"/>
            <a:ext cx="4251162" cy="495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37014"/>
            <a:ext cx="10983686" cy="353037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26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4880" y="-401053"/>
            <a:ext cx="3718560" cy="1166951"/>
          </a:xfrm>
        </p:spPr>
        <p:txBody>
          <a:bodyPr>
            <a:noAutofit/>
          </a:bodyPr>
          <a:lstStyle/>
          <a:p>
            <a:r>
              <a:rPr lang="ru-RU" sz="3600" b="1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себе</a:t>
            </a:r>
            <a:endParaRPr lang="ru-RU" sz="3600" b="1" i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505" y="753979"/>
            <a:ext cx="11476331" cy="672164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Клементьева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Анжелика Александровна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21.10.1978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МГПИ им. М.Е.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2003, диплом ИВС 0384239, учитель музыки по специальности «Музыкальное образование»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среднее-специальное, СГМУ им. Л.П.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Кирюкова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1997, диплом УТ-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148948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преподаватель по классу фортепиано,  концертмейстер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преподаватель по классу фортепиано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21 лет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21 лет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Соответствие занимаемой должности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21.03.2017, пр.№77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26" y="208548"/>
            <a:ext cx="4828674" cy="24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1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9063" y="-960317"/>
            <a:ext cx="4652619" cy="65732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9044" y="1661651"/>
            <a:ext cx="4307302" cy="608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3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6" y="0"/>
            <a:ext cx="4618259" cy="685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68" y="0"/>
            <a:ext cx="4854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17" y="288758"/>
            <a:ext cx="4854166" cy="62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5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971" y="350612"/>
            <a:ext cx="11771086" cy="1028246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chemeClr val="accent6">
                    <a:lumMod val="50000"/>
                  </a:schemeClr>
                </a:solidFill>
              </a:rPr>
              <a:t>1. Повышение квалификации, профессиональная переподготовка</a:t>
            </a:r>
            <a:endParaRPr lang="ru-RU" b="1" i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0239" y="387019"/>
            <a:ext cx="4555953" cy="70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8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rot="16200000">
            <a:off x="213806" y="1282058"/>
            <a:ext cx="6091503" cy="4305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4" r="-1908"/>
          <a:stretch/>
        </p:blipFill>
        <p:spPr>
          <a:xfrm rot="16200000">
            <a:off x="5927836" y="1130693"/>
            <a:ext cx="6207743" cy="449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4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0456" y="219982"/>
            <a:ext cx="6749142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Участие преподавателя в научно-методической, экспериментальной деятельности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5" y="0"/>
            <a:ext cx="4854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</TotalTime>
  <Words>259</Words>
  <Application>Microsoft Office PowerPoint</Application>
  <PresentationFormat>Произвольный</PresentationFormat>
  <Paragraphs>25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    УПРАВЛЕНИЕ КУЛЬТУРЫ ДЕПАРТАМЕНТА ПО СОЦИАЛЬНОЙ ПОЛИТИКЕ АДМИНИСТРАЦИИ ГОРОДСКОГО ОКРУГА САРАНСК Муниципальное бюджетное учреждение дополнительного образования «Детская музыкальная школа № 4 имени Л. Воинова»   ПОРТФОЛИО </vt:lpstr>
      <vt:lpstr>Презентация PowerPoint</vt:lpstr>
      <vt:lpstr>Сведения о себе</vt:lpstr>
      <vt:lpstr>Презентация PowerPoint</vt:lpstr>
      <vt:lpstr>Презентация PowerPoint</vt:lpstr>
      <vt:lpstr>Презентация PowerPoint</vt:lpstr>
      <vt:lpstr>1. Повышение квалификации, профессиональная переподготовка</vt:lpstr>
      <vt:lpstr>Презентация PowerPoint</vt:lpstr>
      <vt:lpstr>2. Участие преподавателя в научно-методической, экспериментальной деятельности</vt:lpstr>
      <vt:lpstr>3. Позитивная динамика доли учащихся, успевающих на  «4» и «5» за предшествующий учебный год (%)</vt:lpstr>
      <vt:lpstr>4. Результаты участия обучающихся в профессиональных конкурсах, проводимых под патронатом Министерств культуры</vt:lpstr>
      <vt:lpstr>Презентация PowerPoint</vt:lpstr>
      <vt:lpstr>Презентация PowerPoint</vt:lpstr>
      <vt:lpstr>Презентация PowerPoint</vt:lpstr>
      <vt:lpstr>5. Результаты участия обучающихся в мероприятиях различных уровней по учебной деятельности: предметные олимпиады, конкурсы, фестивали и т. д.</vt:lpstr>
      <vt:lpstr>Презентация PowerPoint</vt:lpstr>
      <vt:lpstr>6. Количество учащихся (коллективов), принимающих участие в конкурсах, фестивалях различного уровня за межаттестационный период</vt:lpstr>
      <vt:lpstr>7. Участие преподавателя или учащихся в мероприятиях концертно-просветительского, художественно-творческого характера</vt:lpstr>
      <vt:lpstr>8. Поступление учащихся ССУЗы и ВУЗы за межаттестационный период</vt:lpstr>
      <vt:lpstr>10. Признание высокого профессионализма, в т. ч.: наличие грамот, благодарственных писем, полученных за работу преподавателя (за межаттестационный период)</vt:lpstr>
      <vt:lpstr>11. Наличие наград (грамот, благодарственных писем), полученных за работу в области культуры и искусства (независимо от года получения)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user</dc:creator>
  <cp:lastModifiedBy>Anton</cp:lastModifiedBy>
  <cp:revision>80</cp:revision>
  <dcterms:created xsi:type="dcterms:W3CDTF">2018-02-08T14:22:59Z</dcterms:created>
  <dcterms:modified xsi:type="dcterms:W3CDTF">2020-02-06T07:47:36Z</dcterms:modified>
</cp:coreProperties>
</file>