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5"/>
  </p:notesMasterIdLst>
  <p:sldIdLst>
    <p:sldId id="256" r:id="rId2"/>
    <p:sldId id="297" r:id="rId3"/>
    <p:sldId id="267" r:id="rId4"/>
    <p:sldId id="329" r:id="rId5"/>
    <p:sldId id="268" r:id="rId6"/>
    <p:sldId id="318" r:id="rId7"/>
    <p:sldId id="311" r:id="rId8"/>
    <p:sldId id="363" r:id="rId9"/>
    <p:sldId id="365" r:id="rId10"/>
    <p:sldId id="364" r:id="rId11"/>
    <p:sldId id="366" r:id="rId12"/>
    <p:sldId id="372" r:id="rId13"/>
    <p:sldId id="367" r:id="rId14"/>
    <p:sldId id="368" r:id="rId15"/>
    <p:sldId id="373" r:id="rId16"/>
    <p:sldId id="374" r:id="rId17"/>
    <p:sldId id="272" r:id="rId18"/>
    <p:sldId id="328" r:id="rId19"/>
    <p:sldId id="306" r:id="rId20"/>
    <p:sldId id="305" r:id="rId21"/>
    <p:sldId id="313" r:id="rId22"/>
    <p:sldId id="351" r:id="rId23"/>
    <p:sldId id="322" r:id="rId24"/>
    <p:sldId id="312" r:id="rId25"/>
    <p:sldId id="270" r:id="rId26"/>
    <p:sldId id="307" r:id="rId27"/>
    <p:sldId id="343" r:id="rId28"/>
    <p:sldId id="347" r:id="rId29"/>
    <p:sldId id="345" r:id="rId30"/>
    <p:sldId id="362" r:id="rId31"/>
    <p:sldId id="275" r:id="rId32"/>
    <p:sldId id="326" r:id="rId33"/>
    <p:sldId id="323" r:id="rId34"/>
    <p:sldId id="355" r:id="rId35"/>
    <p:sldId id="302" r:id="rId36"/>
    <p:sldId id="304" r:id="rId37"/>
    <p:sldId id="277" r:id="rId38"/>
    <p:sldId id="296" r:id="rId39"/>
    <p:sldId id="299" r:id="rId40"/>
    <p:sldId id="282" r:id="rId41"/>
    <p:sldId id="349" r:id="rId42"/>
    <p:sldId id="279" r:id="rId43"/>
    <p:sldId id="375" r:id="rId44"/>
    <p:sldId id="283" r:id="rId45"/>
    <p:sldId id="357" r:id="rId46"/>
    <p:sldId id="369" r:id="rId47"/>
    <p:sldId id="281" r:id="rId48"/>
    <p:sldId id="327" r:id="rId49"/>
    <p:sldId id="291" r:id="rId50"/>
    <p:sldId id="293" r:id="rId51"/>
    <p:sldId id="333" r:id="rId52"/>
    <p:sldId id="334" r:id="rId53"/>
    <p:sldId id="289" r:id="rId54"/>
    <p:sldId id="331" r:id="rId55"/>
    <p:sldId id="284" r:id="rId56"/>
    <p:sldId id="332" r:id="rId57"/>
    <p:sldId id="285" r:id="rId58"/>
    <p:sldId id="358" r:id="rId59"/>
    <p:sldId id="286" r:id="rId60"/>
    <p:sldId id="371" r:id="rId61"/>
    <p:sldId id="288" r:id="rId62"/>
    <p:sldId id="361" r:id="rId63"/>
    <p:sldId id="360" r:id="rId64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Lucida Sans Unicode" pitchFamily="32" charset="0"/>
        <a:cs typeface="Lucida Sans Unicode" pitchFamily="32" charset="0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Lucida Sans Unicode" pitchFamily="32" charset="0"/>
        <a:cs typeface="Lucida Sans Unicode" pitchFamily="32" charset="0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Lucida Sans Unicode" pitchFamily="32" charset="0"/>
        <a:cs typeface="Lucida Sans Unicode" pitchFamily="32" charset="0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Lucida Sans Unicode" pitchFamily="32" charset="0"/>
        <a:cs typeface="Lucida Sans Unicode" pitchFamily="32" charset="0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Lucida Sans Unicode" pitchFamily="32" charset="0"/>
        <a:cs typeface="Lucida Sans Unicode" pitchFamily="32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Lucida Sans Unicode" pitchFamily="32" charset="0"/>
        <a:cs typeface="Lucida Sans Unicode" pitchFamily="32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Lucida Sans Unicode" pitchFamily="32" charset="0"/>
        <a:cs typeface="Lucida Sans Unicode" pitchFamily="32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Lucida Sans Unicode" pitchFamily="32" charset="0"/>
        <a:cs typeface="Lucida Sans Unicode" pitchFamily="32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Lucida Sans Unicode" pitchFamily="32" charset="0"/>
        <a:cs typeface="Lucida Sans Unicode" pitchFamily="32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0033"/>
    <a:srgbClr val="CC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94660"/>
  </p:normalViewPr>
  <p:slideViewPr>
    <p:cSldViewPr>
      <p:cViewPr varScale="1">
        <p:scale>
          <a:sx n="83" d="100"/>
          <a:sy n="83" d="100"/>
        </p:scale>
        <p:origin x="-1440" y="-77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 altLang="ru-RU"/>
          </a:p>
        </p:txBody>
      </p:sp>
      <p:sp>
        <p:nvSpPr>
          <p:cNvPr id="66563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 altLang="ru-RU"/>
          </a:p>
        </p:txBody>
      </p:sp>
      <p:sp>
        <p:nvSpPr>
          <p:cNvPr id="66564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 altLang="ru-RU"/>
          </a:p>
        </p:txBody>
      </p:sp>
      <p:sp>
        <p:nvSpPr>
          <p:cNvPr id="66565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 altLang="ru-RU"/>
          </a:p>
        </p:txBody>
      </p:sp>
      <p:sp>
        <p:nvSpPr>
          <p:cNvPr id="66566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 altLang="ru-RU"/>
          </a:p>
        </p:txBody>
      </p:sp>
      <p:sp>
        <p:nvSpPr>
          <p:cNvPr id="66567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 altLang="ru-RU"/>
          </a:p>
        </p:txBody>
      </p:sp>
      <p:sp>
        <p:nvSpPr>
          <p:cNvPr id="66568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 altLang="ru-RU"/>
          </a:p>
        </p:txBody>
      </p:sp>
      <p:sp>
        <p:nvSpPr>
          <p:cNvPr id="66569" name="AutoShape 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 altLang="ru-RU"/>
          </a:p>
        </p:txBody>
      </p:sp>
      <p:sp>
        <p:nvSpPr>
          <p:cNvPr id="66570" name="AutoShape 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 altLang="ru-RU"/>
          </a:p>
        </p:txBody>
      </p:sp>
      <p:sp>
        <p:nvSpPr>
          <p:cNvPr id="66571" name="AutoShape 1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 altLang="ru-RU"/>
          </a:p>
        </p:txBody>
      </p:sp>
      <p:sp>
        <p:nvSpPr>
          <p:cNvPr id="66572" name="AutoShape 1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 altLang="ru-RU"/>
          </a:p>
        </p:txBody>
      </p:sp>
      <p:sp>
        <p:nvSpPr>
          <p:cNvPr id="66573" name="Rectangle 12"/>
          <p:cNvSpPr>
            <a:spLocks noGrp="1" noChangeArrowheads="1"/>
          </p:cNvSpPr>
          <p:nvPr>
            <p:ph type="sldImg"/>
          </p:nvPr>
        </p:nvSpPr>
        <p:spPr bwMode="auto">
          <a:xfrm>
            <a:off x="1155700" y="933450"/>
            <a:ext cx="4335463" cy="334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" name="Rectangle 13"/>
          <p:cNvSpPr>
            <a:spLocks noGrp="1" noChangeArrowheads="1"/>
          </p:cNvSpPr>
          <p:nvPr>
            <p:ph type="body"/>
          </p:nvPr>
        </p:nvSpPr>
        <p:spPr bwMode="auto">
          <a:xfrm>
            <a:off x="1031875" y="4624388"/>
            <a:ext cx="4589463" cy="37163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noProof="0" smtClean="0"/>
          </a:p>
        </p:txBody>
      </p:sp>
    </p:spTree>
    <p:extLst>
      <p:ext uri="{BB962C8B-B14F-4D97-AF65-F5344CB8AC3E}">
        <p14:creationId xmlns:p14="http://schemas.microsoft.com/office/powerpoint/2010/main" val="28381863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 altLang="ru-RU"/>
          </a:p>
        </p:txBody>
      </p:sp>
      <p:sp>
        <p:nvSpPr>
          <p:cNvPr id="67587" name="Rectangle 2"/>
          <p:cNvSpPr>
            <a:spLocks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093788" y="933450"/>
            <a:ext cx="4462462" cy="3348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Rectangle 2"/>
          <p:cNvSpPr>
            <a:spLocks noChangeArrowheads="1"/>
          </p:cNvSpPr>
          <p:nvPr>
            <p:ph type="body" idx="1"/>
          </p:nvPr>
        </p:nvSpPr>
        <p:spPr>
          <a:xfrm>
            <a:off x="1031875" y="4624388"/>
            <a:ext cx="4592638" cy="3719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093788" y="933450"/>
            <a:ext cx="4462462" cy="3348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Rectangle 2"/>
          <p:cNvSpPr>
            <a:spLocks noChangeArrowheads="1"/>
          </p:cNvSpPr>
          <p:nvPr>
            <p:ph type="body" idx="1"/>
          </p:nvPr>
        </p:nvSpPr>
        <p:spPr>
          <a:xfrm>
            <a:off x="1031875" y="4624388"/>
            <a:ext cx="4592638" cy="3719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Rectangle 2"/>
          <p:cNvSpPr>
            <a:spLocks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Rectangle 2"/>
          <p:cNvSpPr>
            <a:spLocks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093788" y="933450"/>
            <a:ext cx="4464050" cy="33496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Rectangle 2"/>
          <p:cNvSpPr>
            <a:spLocks noChangeArrowheads="1"/>
          </p:cNvSpPr>
          <p:nvPr>
            <p:ph type="body" idx="1"/>
          </p:nvPr>
        </p:nvSpPr>
        <p:spPr>
          <a:xfrm>
            <a:off x="1031875" y="4624388"/>
            <a:ext cx="4594225" cy="3721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093788" y="933450"/>
            <a:ext cx="4464050" cy="33496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Rectangle 2"/>
          <p:cNvSpPr>
            <a:spLocks noChangeArrowheads="1"/>
          </p:cNvSpPr>
          <p:nvPr>
            <p:ph type="body" idx="1"/>
          </p:nvPr>
        </p:nvSpPr>
        <p:spPr>
          <a:xfrm>
            <a:off x="1031875" y="4624388"/>
            <a:ext cx="4594225" cy="3721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Rectangle 2"/>
          <p:cNvSpPr>
            <a:spLocks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093788" y="933450"/>
            <a:ext cx="4464050" cy="33496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Rectangle 2"/>
          <p:cNvSpPr>
            <a:spLocks noChangeArrowheads="1"/>
          </p:cNvSpPr>
          <p:nvPr>
            <p:ph type="body" idx="1"/>
          </p:nvPr>
        </p:nvSpPr>
        <p:spPr>
          <a:xfrm>
            <a:off x="1031875" y="4624388"/>
            <a:ext cx="4594225" cy="3721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Rectangle 2"/>
          <p:cNvSpPr>
            <a:spLocks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093788" y="933450"/>
            <a:ext cx="4462462" cy="3348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Rectangle 2"/>
          <p:cNvSpPr>
            <a:spLocks noChangeArrowheads="1"/>
          </p:cNvSpPr>
          <p:nvPr>
            <p:ph type="body" idx="1"/>
          </p:nvPr>
        </p:nvSpPr>
        <p:spPr>
          <a:xfrm>
            <a:off x="1031875" y="4624388"/>
            <a:ext cx="4592638" cy="3719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090613" y="933450"/>
            <a:ext cx="4484687" cy="33639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Rectangle 2"/>
          <p:cNvSpPr>
            <a:spLocks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093788" y="933450"/>
            <a:ext cx="4465637" cy="33512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Rectangle 2"/>
          <p:cNvSpPr>
            <a:spLocks noChangeArrowheads="1"/>
          </p:cNvSpPr>
          <p:nvPr>
            <p:ph type="body" idx="1"/>
          </p:nvPr>
        </p:nvSpPr>
        <p:spPr>
          <a:xfrm>
            <a:off x="1031875" y="4624388"/>
            <a:ext cx="4595813" cy="37226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Rectangle 2"/>
          <p:cNvSpPr>
            <a:spLocks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093788" y="933450"/>
            <a:ext cx="4464050" cy="33496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Rectangle 2"/>
          <p:cNvSpPr>
            <a:spLocks noChangeArrowheads="1"/>
          </p:cNvSpPr>
          <p:nvPr>
            <p:ph type="body" idx="1"/>
          </p:nvPr>
        </p:nvSpPr>
        <p:spPr>
          <a:xfrm>
            <a:off x="1031875" y="4624388"/>
            <a:ext cx="4594225" cy="3721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093788" y="933450"/>
            <a:ext cx="4464050" cy="33496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Rectangle 2"/>
          <p:cNvSpPr>
            <a:spLocks noChangeArrowheads="1"/>
          </p:cNvSpPr>
          <p:nvPr>
            <p:ph type="body" idx="1"/>
          </p:nvPr>
        </p:nvSpPr>
        <p:spPr>
          <a:xfrm>
            <a:off x="1031875" y="4624388"/>
            <a:ext cx="4594225" cy="3721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Rectangle 2"/>
          <p:cNvSpPr>
            <a:spLocks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920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17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0338" y="139700"/>
            <a:ext cx="1944687" cy="62674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86425" cy="6267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952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3512" cy="18684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4762" cy="45005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38675" y="1906588"/>
            <a:ext cx="3816350" cy="21732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38675" y="4232275"/>
            <a:ext cx="3816350" cy="21748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640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71513" y="139700"/>
            <a:ext cx="7783512" cy="62674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2908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845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73054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4762" cy="4500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38675" y="1906588"/>
            <a:ext cx="3816350" cy="4500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642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022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477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086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7145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83391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 cap="sq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 altLang="ru-RU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83512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83512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1029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 altLang="ru-RU"/>
          </a:p>
        </p:txBody>
      </p:sp>
      <p:sp>
        <p:nvSpPr>
          <p:cNvPr id="1030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 altLang="ru-RU"/>
          </a:p>
        </p:txBody>
      </p:sp>
      <p:sp>
        <p:nvSpPr>
          <p:cNvPr id="1031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4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4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4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4" charset="0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4" charset="0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4" charset="0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4" charset="0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4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3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271463" y="4581525"/>
            <a:ext cx="8459787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algn="just" eaLnBrk="1" hangingPunct="1">
              <a:lnSpc>
                <a:spcPct val="80000"/>
              </a:lnSpc>
              <a:buSzPct val="100000"/>
              <a:buFont typeface="Times New Roman" pitchFamily="16" charset="0"/>
              <a:buNone/>
            </a:pPr>
            <a:r>
              <a:rPr lang="ru-RU" altLang="ru-RU" sz="1400" b="1">
                <a:solidFill>
                  <a:schemeClr val="tx1"/>
                </a:solidFill>
                <a:latin typeface="Times New Roman" pitchFamily="16" charset="0"/>
              </a:rPr>
              <a:t>Дата рождения: </a:t>
            </a:r>
            <a:r>
              <a:rPr lang="ru-RU" altLang="ru-RU" sz="1400" b="1" u="sng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20.01.1972 г.</a:t>
            </a:r>
          </a:p>
          <a:p>
            <a:pPr algn="just" eaLnBrk="1" hangingPunct="1">
              <a:lnSpc>
                <a:spcPct val="80000"/>
              </a:lnSpc>
              <a:buSzPct val="100000"/>
              <a:buFont typeface="Times New Roman" pitchFamily="16" charset="0"/>
              <a:buNone/>
            </a:pPr>
            <a:r>
              <a:rPr lang="ru-RU" altLang="ru-RU" sz="1400" b="1">
                <a:solidFill>
                  <a:schemeClr val="tx1"/>
                </a:solidFill>
                <a:latin typeface="Times New Roman" pitchFamily="16" charset="0"/>
              </a:rPr>
              <a:t>Профессиональное образование: </a:t>
            </a:r>
            <a:r>
              <a:rPr lang="ru-RU" altLang="ru-RU" sz="1400" u="sng">
                <a:solidFill>
                  <a:schemeClr val="tx1"/>
                </a:solidFill>
                <a:latin typeface="Times New Roman" pitchFamily="16" charset="0"/>
              </a:rPr>
              <a:t>высшее</a:t>
            </a:r>
            <a:r>
              <a:rPr lang="ru-RU" altLang="ru-RU" sz="1400" i="1" u="sng">
                <a:solidFill>
                  <a:schemeClr val="tx1"/>
                </a:solidFill>
                <a:latin typeface="Times New Roman" pitchFamily="16" charset="0"/>
              </a:rPr>
              <a:t>,</a:t>
            </a:r>
            <a:r>
              <a:rPr lang="ru-RU" altLang="ru-RU" sz="1400" b="1" i="1" u="sng">
                <a:solidFill>
                  <a:schemeClr val="tx1"/>
                </a:solidFill>
                <a:latin typeface="Times New Roman" pitchFamily="16" charset="0"/>
              </a:rPr>
              <a:t> </a:t>
            </a:r>
            <a:r>
              <a:rPr lang="ru-RU" altLang="ru-RU" sz="1400" u="sng">
                <a:solidFill>
                  <a:schemeClr val="tx1"/>
                </a:solidFill>
                <a:latin typeface="Times New Roman" pitchFamily="16" charset="0"/>
                <a:cs typeface="Calibri" pitchFamily="34" charset="0"/>
              </a:rPr>
              <a:t>МГУ им. Н.П.Огарева, специальность «Русский язык и литература», квалификация: филолог, преподаватель русского языка и литературы </a:t>
            </a:r>
          </a:p>
          <a:p>
            <a:pPr algn="just" eaLnBrk="1" hangingPunct="1">
              <a:lnSpc>
                <a:spcPct val="80000"/>
              </a:lnSpc>
              <a:buSzPct val="100000"/>
              <a:buFont typeface="Times New Roman" pitchFamily="16" charset="0"/>
              <a:buNone/>
            </a:pPr>
            <a:r>
              <a:rPr lang="ru-RU" altLang="ru-RU" sz="1400" b="1">
                <a:solidFill>
                  <a:schemeClr val="tx1"/>
                </a:solidFill>
                <a:latin typeface="Times New Roman" pitchFamily="16" charset="0"/>
              </a:rPr>
              <a:t>Переподготовка:</a:t>
            </a:r>
            <a:r>
              <a:rPr lang="ru-RU" altLang="ru-RU" sz="1400" b="1" u="sng">
                <a:solidFill>
                  <a:schemeClr val="tx1"/>
                </a:solidFill>
                <a:latin typeface="Times New Roman" pitchFamily="16" charset="0"/>
              </a:rPr>
              <a:t> </a:t>
            </a:r>
            <a:r>
              <a:rPr lang="ru-RU" altLang="ru-RU" sz="1400" u="sng">
                <a:solidFill>
                  <a:schemeClr val="tx1"/>
                </a:solidFill>
                <a:latin typeface="Times New Roman" pitchFamily="16" charset="0"/>
              </a:rPr>
              <a:t>2015 год, ГБУ ДПО «Мордовский республиканский институт образования» по программе «Педагогика и методика дошкольного образования», квалификация: воспитатель</a:t>
            </a:r>
            <a:r>
              <a:rPr lang="ru-RU" altLang="ru-RU" sz="1400" b="1" u="sng">
                <a:solidFill>
                  <a:schemeClr val="tx1"/>
                </a:solidFill>
                <a:latin typeface="Times New Roman" pitchFamily="16" charset="0"/>
              </a:rPr>
              <a:t>. </a:t>
            </a:r>
            <a:endParaRPr lang="ru-RU" altLang="ru-RU" sz="1400">
              <a:solidFill>
                <a:schemeClr val="tx1"/>
              </a:solidFill>
            </a:endParaRPr>
          </a:p>
          <a:p>
            <a:pPr algn="just" eaLnBrk="1" hangingPunct="1">
              <a:lnSpc>
                <a:spcPct val="80000"/>
              </a:lnSpc>
              <a:buSzPct val="100000"/>
            </a:pPr>
            <a:r>
              <a:rPr lang="ru-RU" altLang="ru-RU" sz="1400" b="1">
                <a:solidFill>
                  <a:schemeClr val="tx1"/>
                </a:solidFill>
                <a:latin typeface="Times New Roman" pitchFamily="16" charset="0"/>
              </a:rPr>
              <a:t>Общий трудовой стаж: </a:t>
            </a:r>
            <a:r>
              <a:rPr lang="ru-RU" altLang="ru-RU" sz="1400" u="sng">
                <a:solidFill>
                  <a:schemeClr val="tx1"/>
                </a:solidFill>
                <a:latin typeface="Times New Roman" pitchFamily="16" charset="0"/>
              </a:rPr>
              <a:t>23 </a:t>
            </a:r>
            <a:r>
              <a:rPr lang="ru-RU" altLang="ru-RU" sz="1400" u="sng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года</a:t>
            </a:r>
            <a:endParaRPr lang="ru-RU" altLang="ru-RU" sz="1400">
              <a:solidFill>
                <a:schemeClr val="tx1"/>
              </a:solidFill>
              <a:latin typeface="Times New Roman" pitchFamily="16" charset="0"/>
              <a:cs typeface="Times New Roman" pitchFamily="16" charset="0"/>
            </a:endParaRPr>
          </a:p>
          <a:p>
            <a:pPr algn="just" eaLnBrk="1" hangingPunct="1">
              <a:lnSpc>
                <a:spcPct val="80000"/>
              </a:lnSpc>
              <a:buSzPct val="100000"/>
              <a:buFont typeface="Times New Roman" pitchFamily="16" charset="0"/>
              <a:buNone/>
            </a:pPr>
            <a:r>
              <a:rPr lang="ru-RU" altLang="ru-RU" sz="1400" b="1">
                <a:solidFill>
                  <a:schemeClr val="tx1"/>
                </a:solidFill>
                <a:latin typeface="Times New Roman" pitchFamily="16" charset="0"/>
              </a:rPr>
              <a:t>Педагогической стаж работ: </a:t>
            </a:r>
            <a:r>
              <a:rPr lang="ru-RU" altLang="ru-RU" sz="1400" u="sng">
                <a:solidFill>
                  <a:schemeClr val="tx1"/>
                </a:solidFill>
                <a:latin typeface="Times New Roman" pitchFamily="16" charset="0"/>
              </a:rPr>
              <a:t>23 года </a:t>
            </a:r>
            <a:endParaRPr lang="ru-RU" altLang="ru-RU" sz="1400" u="sng">
              <a:solidFill>
                <a:srgbClr val="595D5F"/>
              </a:solidFill>
            </a:endParaRPr>
          </a:p>
          <a:p>
            <a:pPr algn="just" eaLnBrk="1" hangingPunct="1">
              <a:lnSpc>
                <a:spcPct val="80000"/>
              </a:lnSpc>
              <a:buSzPct val="100000"/>
              <a:buFont typeface="Times New Roman" pitchFamily="16" charset="0"/>
              <a:buNone/>
            </a:pPr>
            <a:r>
              <a:rPr lang="ru-RU" altLang="ru-RU" sz="1400" b="1">
                <a:solidFill>
                  <a:schemeClr val="tx1"/>
                </a:solidFill>
                <a:latin typeface="Times New Roman" pitchFamily="16" charset="0"/>
              </a:rPr>
              <a:t>Стаж работы по специальности (лет): </a:t>
            </a:r>
            <a:r>
              <a:rPr lang="ru-RU" altLang="ru-RU" sz="1400" u="sng">
                <a:solidFill>
                  <a:schemeClr val="tx1"/>
                </a:solidFill>
                <a:latin typeface="Times New Roman" pitchFamily="16" charset="0"/>
              </a:rPr>
              <a:t>21год</a:t>
            </a:r>
          </a:p>
          <a:p>
            <a:pPr algn="just" eaLnBrk="1" hangingPunct="1">
              <a:lnSpc>
                <a:spcPct val="80000"/>
              </a:lnSpc>
              <a:buSzPct val="100000"/>
              <a:buFont typeface="Times New Roman" pitchFamily="16" charset="0"/>
              <a:buNone/>
            </a:pPr>
            <a:r>
              <a:rPr lang="ru-RU" altLang="ru-RU" sz="1400" b="1">
                <a:solidFill>
                  <a:schemeClr val="tx1"/>
                </a:solidFill>
                <a:latin typeface="Times New Roman" pitchFamily="16" charset="0"/>
              </a:rPr>
              <a:t>Стаж работы в данной организации (лет): </a:t>
            </a:r>
            <a:r>
              <a:rPr lang="ru-RU" altLang="ru-RU" sz="1400" u="sng">
                <a:solidFill>
                  <a:schemeClr val="tx1"/>
                </a:solidFill>
                <a:latin typeface="Times New Roman" pitchFamily="16" charset="0"/>
              </a:rPr>
              <a:t>21 год</a:t>
            </a:r>
          </a:p>
          <a:p>
            <a:pPr algn="just" eaLnBrk="1" hangingPunct="1">
              <a:lnSpc>
                <a:spcPct val="80000"/>
              </a:lnSpc>
              <a:buSzPct val="100000"/>
              <a:buFont typeface="Times New Roman" pitchFamily="16" charset="0"/>
              <a:buNone/>
            </a:pPr>
            <a:r>
              <a:rPr lang="ru-RU" altLang="ru-RU" sz="1400" b="1">
                <a:solidFill>
                  <a:schemeClr val="tx1"/>
                </a:solidFill>
                <a:latin typeface="Times New Roman" pitchFamily="16" charset="0"/>
              </a:rPr>
              <a:t>Наличие квалификационной категории: </a:t>
            </a:r>
            <a:r>
              <a:rPr lang="ru-RU" altLang="ru-RU" sz="1400">
                <a:solidFill>
                  <a:schemeClr val="tx1"/>
                </a:solidFill>
                <a:latin typeface="Times New Roman" pitchFamily="16" charset="0"/>
              </a:rPr>
              <a:t>высшая</a:t>
            </a:r>
          </a:p>
          <a:p>
            <a:pPr algn="just" eaLnBrk="1" hangingPunct="1">
              <a:lnSpc>
                <a:spcPct val="80000"/>
              </a:lnSpc>
              <a:buSzPct val="100000"/>
              <a:buFont typeface="Times New Roman" pitchFamily="16" charset="0"/>
              <a:buNone/>
            </a:pPr>
            <a:r>
              <a:rPr lang="ru-RU" altLang="ru-RU" sz="1400" b="1">
                <a:solidFill>
                  <a:schemeClr val="tx1"/>
                </a:solidFill>
                <a:latin typeface="Times New Roman" pitchFamily="16" charset="0"/>
              </a:rPr>
              <a:t>Дата последней аттестации: </a:t>
            </a:r>
            <a:r>
              <a:rPr lang="ru-RU" altLang="ru-RU" sz="1400" u="sng">
                <a:solidFill>
                  <a:schemeClr val="tx1"/>
                </a:solidFill>
                <a:latin typeface="Times New Roman" pitchFamily="16" charset="0"/>
              </a:rPr>
              <a:t>22.03.2018 </a:t>
            </a:r>
            <a:endParaRPr lang="ru-RU" altLang="ru-RU" sz="1400" b="1">
              <a:solidFill>
                <a:schemeClr val="tx1"/>
              </a:solidFill>
              <a:latin typeface="Times New Roman" pitchFamily="16" charset="0"/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250825" y="188913"/>
            <a:ext cx="7850188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ctr" eaLnBrk="1" hangingPunct="1">
              <a:lnSpc>
                <a:spcPct val="93000"/>
              </a:lnSpc>
              <a:buSzPct val="100000"/>
            </a:pPr>
            <a:r>
              <a:rPr lang="ru-RU" altLang="ru-RU" sz="3200" b="1" i="1">
                <a:solidFill>
                  <a:srgbClr val="CC0000"/>
                </a:solidFill>
              </a:rPr>
              <a:t>Министерство образования РМ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323850" y="1779588"/>
            <a:ext cx="583247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1" hangingPunct="1">
              <a:buSzPct val="100000"/>
            </a:pPr>
            <a:r>
              <a:rPr lang="ru-RU" altLang="ru-RU" sz="2400" b="1">
                <a:solidFill>
                  <a:srgbClr val="CC0000"/>
                </a:solidFill>
              </a:rPr>
              <a:t>Портфолио</a:t>
            </a:r>
            <a:endParaRPr lang="en-US" altLang="ru-RU" sz="2400" b="1">
              <a:solidFill>
                <a:srgbClr val="000099"/>
              </a:solidFill>
            </a:endParaRPr>
          </a:p>
          <a:p>
            <a:pPr eaLnBrk="1" hangingPunct="1">
              <a:buSzPct val="100000"/>
            </a:pPr>
            <a:r>
              <a:rPr lang="ru-RU" altLang="ru-RU" sz="2400" b="1" i="1" u="sng">
                <a:solidFill>
                  <a:srgbClr val="000099"/>
                </a:solidFill>
              </a:rPr>
              <a:t>Шекеуровой Светланы Ивановны</a:t>
            </a:r>
            <a:r>
              <a:rPr lang="ru-RU" altLang="ru-RU" sz="2400" b="1" u="sng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,</a:t>
            </a:r>
            <a:br>
              <a:rPr lang="ru-RU" altLang="ru-RU" sz="2400" b="1" u="sng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</a:br>
            <a:r>
              <a:rPr lang="ru-RU" altLang="ru-RU" sz="2400" b="1" u="sng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воспитателя МДОУ «Детский сад №44»     г.о. Саранск</a:t>
            </a:r>
          </a:p>
        </p:txBody>
      </p:sp>
      <p:pic>
        <p:nvPicPr>
          <p:cNvPr id="2053" name="Picture 6" descr="E:\АТТЕСТАЦИЯ 22\на почту по работе\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388" y="974725"/>
            <a:ext cx="2422525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115888"/>
            <a:ext cx="4446587" cy="657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88" y="115888"/>
            <a:ext cx="4437062" cy="657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C:\Users\Андрей\Desktop\на 1 категорию\Пуб. в журнале\36806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115888"/>
            <a:ext cx="4449762" cy="661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5" descr="C:\Users\Андрей\Desktop\zurnal.tif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58750"/>
            <a:ext cx="443230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https://sun9-north.userapi.com/sun9-86/s/v1/ig2/Km_pUrDWBMqXMt3JfClvHLAM94FOcZDl_j0_cfXm0mr3Y5xxiG0s050y_xLkeaDVsDdxNKpvEy0SHzSdyJK2y-46.jpg?size=1016x1440&amp;quality=96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79400"/>
            <a:ext cx="4392613" cy="638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6" descr="https://sun9-north.userapi.com/sun9-86/s/v1/ig2/yglf9Jqk8MLNOxpoeua1aKFRpS6Uz7Iv27ftR2VkADNcoAjF66cq7ky-5EawGO66xW5TYYcmes1y4RBnsylKLzri.jpg?size=1011x1428&amp;quality=96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9400"/>
            <a:ext cx="4495800" cy="638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E:\Аттестация Цыбизова Н.А\1 критерий\Юднекова Диплом Академия_page-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4150"/>
            <a:ext cx="4367212" cy="643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5" descr="C:\Users\Андрей\Desktop\Раудиной Марине Юрьевне (1).ti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88913"/>
            <a:ext cx="4405312" cy="633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33375"/>
            <a:ext cx="4324350" cy="638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3538"/>
            <a:ext cx="4435475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14313"/>
            <a:ext cx="4505325" cy="636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66688"/>
            <a:ext cx="4465638" cy="650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84150"/>
            <a:ext cx="4414837" cy="646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684213" y="1989138"/>
            <a:ext cx="7759700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ctr" eaLnBrk="1" hangingPunct="1">
              <a:lnSpc>
                <a:spcPct val="101000"/>
              </a:lnSpc>
              <a:buSzPct val="100000"/>
            </a:pPr>
            <a:r>
              <a:rPr lang="ru-RU" altLang="ru-RU" sz="2800" b="1" i="1">
                <a:solidFill>
                  <a:srgbClr val="990033"/>
                </a:solidFill>
              </a:rPr>
              <a:t>3. Наличие публикаций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K:\Сканирование\Изображение (1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863" y="0"/>
            <a:ext cx="4994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15888"/>
            <a:ext cx="4491038" cy="641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рямоугольник 1"/>
          <p:cNvSpPr>
            <a:spLocks noChangeArrowheads="1"/>
          </p:cNvSpPr>
          <p:nvPr/>
        </p:nvSpPr>
        <p:spPr bwMode="auto">
          <a:xfrm>
            <a:off x="1331913" y="1755775"/>
            <a:ext cx="648017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1pPr>
            <a:lvl2pPr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2pPr>
            <a:lvl3pPr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3pPr>
            <a:lvl4pPr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4pPr>
            <a:lvl5pPr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ctr" defTabSz="914400"/>
            <a:r>
              <a:rPr lang="ru-RU" altLang="ru-RU" sz="2000" b="1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Представление педагогического опыта воспитателя</a:t>
            </a:r>
            <a:endParaRPr lang="ru-RU" altLang="ru-RU" sz="2000">
              <a:solidFill>
                <a:srgbClr val="C00000"/>
              </a:solidFill>
            </a:endParaRPr>
          </a:p>
          <a:p>
            <a:pPr algn="ctr" defTabSz="914400"/>
            <a:r>
              <a:rPr lang="ru-RU" altLang="ru-RU" sz="2000">
                <a:solidFill>
                  <a:srgbClr val="000000"/>
                </a:solidFill>
                <a:latin typeface="Times New Roman" pitchFamily="16" charset="0"/>
              </a:rPr>
              <a:t>Шекуровой Светланы Ивановны</a:t>
            </a:r>
          </a:p>
          <a:p>
            <a:pPr algn="ctr" defTabSz="914400"/>
            <a:r>
              <a:rPr lang="ru-RU" altLang="ru-RU" sz="2000">
                <a:solidFill>
                  <a:srgbClr val="000000"/>
                </a:solidFill>
                <a:latin typeface="Times New Roman" pitchFamily="16" charset="0"/>
              </a:rPr>
              <a:t>«Дидактическая игра как средство познавательной активности и развития речи детей дошкольного возраста». </a:t>
            </a:r>
            <a:endParaRPr lang="ru-RU" altLang="ru-RU" sz="2000" b="1" i="1">
              <a:solidFill>
                <a:srgbClr val="C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3075" name="Прямоугольник 4"/>
          <p:cNvSpPr>
            <a:spLocks noChangeArrowheads="1"/>
          </p:cNvSpPr>
          <p:nvPr/>
        </p:nvSpPr>
        <p:spPr bwMode="auto">
          <a:xfrm>
            <a:off x="1476375" y="3284538"/>
            <a:ext cx="65516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1pPr>
            <a:lvl2pPr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2pPr>
            <a:lvl3pPr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3pPr>
            <a:lvl4pPr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4pPr>
            <a:lvl5pPr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ctr" defTabSz="914400" eaLnBrk="1" hangingPunct="1">
              <a:buFont typeface="Times New Roman" pitchFamily="16" charset="0"/>
              <a:buNone/>
            </a:pPr>
            <a:r>
              <a:rPr lang="ru-RU" altLang="ru-RU" b="1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САЙТ    МДОУ «Детский сад №44»</a:t>
            </a:r>
          </a:p>
          <a:p>
            <a:pPr algn="ctr" defTabSz="914400" eaLnBrk="1" hangingPunct="1">
              <a:buFont typeface="Times New Roman" pitchFamily="16" charset="0"/>
              <a:buNone/>
            </a:pPr>
            <a:r>
              <a:rPr lang="en-US" altLang="ru-RU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https://ds44sar.schoolrm.ru/sveden/employees</a:t>
            </a:r>
            <a:endParaRPr lang="ru-RU" altLang="ru-RU">
              <a:solidFill>
                <a:srgbClr val="C00000"/>
              </a:solidFill>
              <a:latin typeface="Times New Roman" pitchFamily="16" charset="0"/>
              <a:cs typeface="Times New Roman" pitchFamily="16" charset="0"/>
            </a:endParaRPr>
          </a:p>
          <a:p>
            <a:pPr algn="just" defTabSz="914400" eaLnBrk="1" hangingPunct="1">
              <a:buFont typeface="Times New Roman" pitchFamily="16" charset="0"/>
              <a:buNone/>
            </a:pPr>
            <a:endParaRPr lang="ru-RU" altLang="ru-RU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6"/>
          <p:cNvSpPr txBox="1">
            <a:spLocks noChangeArrowheads="1"/>
          </p:cNvSpPr>
          <p:nvPr/>
        </p:nvSpPr>
        <p:spPr bwMode="auto">
          <a:xfrm>
            <a:off x="1331913" y="981075"/>
            <a:ext cx="45354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ru-RU" altLang="ru-RU" sz="1400"/>
          </a:p>
        </p:txBody>
      </p:sp>
      <p:pic>
        <p:nvPicPr>
          <p:cNvPr id="21507" name="Picture 14" descr="E:\аттесация черновик ,___)\АТТЕСТАЦИЯ 23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325" y="260350"/>
            <a:ext cx="4271963" cy="651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260350"/>
            <a:ext cx="4364037" cy="642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C:\Users\8C74~1\AppData\Local\Temp\Rar$DIa0.166\журнал алманах педагога_page-00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" t="6203" r="6291" b="7726"/>
          <a:stretch>
            <a:fillRect/>
          </a:stretch>
        </p:blipFill>
        <p:spPr bwMode="auto">
          <a:xfrm>
            <a:off x="107950" y="166688"/>
            <a:ext cx="4487863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Рисунок 3" descr="E:\АТТЕСТАЦИЯ 22\Публикация Альманах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5" y="177800"/>
            <a:ext cx="4238625" cy="656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C:\Users\8C74~1\AppData\Local\Temp\Rar$DIa0.996\журнал алманах педагога_page-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15888"/>
            <a:ext cx="4505325" cy="674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4" descr="C:\Users\D899~1\AppData\Local\Temp\Rar$DRa7184.3233\АТТЕСТАЦИЯ 23 (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160338"/>
            <a:ext cx="4416425" cy="662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C:\Users\D899~1\AppData\Local\Temp\Rar$DRa6336.36695\Автор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238" y="0"/>
            <a:ext cx="4714875" cy="666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E:\АТТЕСТАЦИЯ 22\Публикация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0"/>
            <a:ext cx="48529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"/>
          <p:cNvSpPr txBox="1">
            <a:spLocks noChangeArrowheads="1"/>
          </p:cNvSpPr>
          <p:nvPr/>
        </p:nvSpPr>
        <p:spPr bwMode="auto">
          <a:xfrm>
            <a:off x="827088" y="2276475"/>
            <a:ext cx="7789862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ctr" eaLnBrk="1" hangingPunct="1">
              <a:lnSpc>
                <a:spcPct val="93000"/>
              </a:lnSpc>
              <a:buSzPct val="100000"/>
            </a:pPr>
            <a:r>
              <a:rPr lang="ru-RU" altLang="ru-RU" sz="2800" b="1" i="1">
                <a:solidFill>
                  <a:srgbClr val="990033"/>
                </a:solidFill>
              </a:rPr>
              <a:t>4. Результаты участия воспитанников в: конкурсах, выставках, турнирах, соревнованиях, акциях, фестивалях.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K:\Сканирование\Изображение (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863" y="0"/>
            <a:ext cx="4994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C:\Users\1\Desktop\Диплом ребенка 1_page-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15888"/>
            <a:ext cx="4446587" cy="663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5" descr="C:\Users\1\Desktop\Диплом ребенка _page-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106363"/>
            <a:ext cx="4468812" cy="663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15888"/>
            <a:ext cx="4606925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C:\Users\1\Desktop\Диплом победителя Какурин. Шекурова_page-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20713"/>
            <a:ext cx="8053387" cy="569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827088" y="1773238"/>
            <a:ext cx="7748587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ctr" eaLnBrk="1" hangingPunct="1">
              <a:lnSpc>
                <a:spcPct val="93000"/>
              </a:lnSpc>
              <a:buSzPct val="100000"/>
            </a:pPr>
            <a:r>
              <a:rPr lang="ru-RU" altLang="ru-RU" sz="2800" b="1" i="1">
                <a:solidFill>
                  <a:srgbClr val="A50021"/>
                </a:solidFill>
              </a:rPr>
              <a:t>1.Участие в инновационной (экспериментальной) деятельности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C:\Users\admin\Desktop\Конкурсы, акции за 2021 -22 уч.г\ЛДПР конкурс на лучшую новогодн.игрушку\Дипломы новогодняя игрушка ЛДПР\диплом ДС  Шекурова С.И._page-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71438"/>
            <a:ext cx="4446588" cy="655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4" descr="E:\Портфолио 23 Шекурова\почта докуметы на портфолио\img017-_3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144463"/>
            <a:ext cx="4456113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827088" y="1628775"/>
            <a:ext cx="7750175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ctr" eaLnBrk="1" hangingPunct="1">
              <a:lnSpc>
                <a:spcPct val="93000"/>
              </a:lnSpc>
              <a:buSzPct val="100000"/>
            </a:pPr>
            <a:r>
              <a:rPr lang="ru-RU" altLang="ru-RU" sz="2800" b="1" i="1">
                <a:solidFill>
                  <a:srgbClr val="990033"/>
                </a:solidFill>
              </a:rPr>
              <a:t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K:\Сканирование\Изображение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838" y="115888"/>
            <a:ext cx="4502150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 descr="E:\Сканирование\Изображение (1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5" t="2448" r="4182" b="4225"/>
          <a:stretch>
            <a:fillRect/>
          </a:stretch>
        </p:blipFill>
        <p:spPr bwMode="auto">
          <a:xfrm>
            <a:off x="107950" y="260350"/>
            <a:ext cx="4395788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2" descr="E:\Сканирование\Изображение 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" t="3064" r="5067" b="14127"/>
          <a:stretch>
            <a:fillRect/>
          </a:stretch>
        </p:blipFill>
        <p:spPr bwMode="auto">
          <a:xfrm>
            <a:off x="4643438" y="260350"/>
            <a:ext cx="4321175" cy="636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E:\АТТЕСТАЦИЯ 22\Сканирование Света\CCF23072022_0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26988"/>
            <a:ext cx="434975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5" descr="E:\АТТЕСТАЦИЯ 22\Сканирование Света\CCF23072022_0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6988"/>
            <a:ext cx="4243387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Рисунок 2" descr="K:\02-10-2022_18-17-15\c6fb51fe6e1dd571601d9512fa22e8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03188"/>
            <a:ext cx="4608512" cy="673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C:\Users\D899~1\AppData\Local\Temp\Rar$DRa6696.49810\4355441_commands (3)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6443663" cy="483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94"/>
          <a:stretch>
            <a:fillRect/>
          </a:stretch>
        </p:blipFill>
        <p:spPr bwMode="auto">
          <a:xfrm>
            <a:off x="3328988" y="3289300"/>
            <a:ext cx="5651500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5"/>
          <p:cNvSpPr>
            <a:spLocks noChangeArrowheads="1"/>
          </p:cNvSpPr>
          <p:nvPr/>
        </p:nvSpPr>
        <p:spPr bwMode="auto">
          <a:xfrm>
            <a:off x="1547813" y="2133600"/>
            <a:ext cx="6751637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93000"/>
              </a:lnSpc>
              <a:buSzPct val="100000"/>
            </a:pPr>
            <a:r>
              <a:rPr lang="ru-RU" altLang="ru-RU" sz="2800" b="1" i="1">
                <a:solidFill>
                  <a:srgbClr val="990033"/>
                </a:solidFill>
              </a:rPr>
              <a:t>7.Проведение открытых занятий, </a:t>
            </a:r>
          </a:p>
          <a:p>
            <a:pPr eaLnBrk="1" hangingPunct="1">
              <a:lnSpc>
                <a:spcPct val="93000"/>
              </a:lnSpc>
              <a:buSzPct val="100000"/>
            </a:pPr>
            <a:r>
              <a:rPr lang="ru-RU" altLang="ru-RU" sz="2800" b="1" i="1">
                <a:solidFill>
                  <a:srgbClr val="990033"/>
                </a:solidFill>
              </a:rPr>
              <a:t>мастер – классов, мероприятий.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E:\АТТЕСТАЦИЯ 22\Сканирование Света\CCF23072022_0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42900"/>
            <a:ext cx="4333875" cy="619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5" descr="K:\Сканирование\Изображение (18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304800"/>
            <a:ext cx="4500562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Прямоугольник 1"/>
          <p:cNvSpPr>
            <a:spLocks noChangeArrowheads="1"/>
          </p:cNvSpPr>
          <p:nvPr/>
        </p:nvSpPr>
        <p:spPr bwMode="auto">
          <a:xfrm>
            <a:off x="1692275" y="2492375"/>
            <a:ext cx="604837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3000"/>
              </a:lnSpc>
              <a:buSzPct val="100000"/>
            </a:pPr>
            <a:r>
              <a:rPr lang="ru-RU" altLang="ru-RU" sz="2800" b="1" i="1">
                <a:solidFill>
                  <a:srgbClr val="990033"/>
                </a:solidFill>
              </a:rPr>
              <a:t>8. Экспертная  деятельность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K:\Сканирование\Изображение (1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863" y="220663"/>
            <a:ext cx="4513262" cy="644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220663"/>
            <a:ext cx="4587875" cy="64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9" descr="C:\Users\D899~1\AppData\Local\Temp\Rar$DRa2640.27485\Сведетельство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013" y="115888"/>
            <a:ext cx="4392612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C:\Users\D899~1\AppData\Local\Temp\Rar$DRa5460.43213\Сведетельство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115888"/>
            <a:ext cx="4484688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5" descr="C:\Users\D899~1\AppData\Local\Temp\Rar$DRa7396.49572\Сведетельство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5" y="115888"/>
            <a:ext cx="4291013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1"/>
          <p:cNvSpPr txBox="1">
            <a:spLocks noChangeArrowheads="1"/>
          </p:cNvSpPr>
          <p:nvPr/>
        </p:nvSpPr>
        <p:spPr bwMode="auto">
          <a:xfrm>
            <a:off x="1042988" y="2276475"/>
            <a:ext cx="7750175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ctr" eaLnBrk="1" hangingPunct="1">
              <a:lnSpc>
                <a:spcPct val="93000"/>
              </a:lnSpc>
              <a:buSzPct val="100000"/>
            </a:pPr>
            <a:r>
              <a:rPr lang="ru-RU" altLang="ru-RU" sz="2800" b="1" i="1">
                <a:solidFill>
                  <a:srgbClr val="A50021"/>
                </a:solidFill>
              </a:rPr>
              <a:t>9</a:t>
            </a:r>
            <a:r>
              <a:rPr lang="ru-RU" altLang="ru-RU" sz="3200" b="1" i="1">
                <a:solidFill>
                  <a:srgbClr val="A50021"/>
                </a:solidFill>
              </a:rPr>
              <a:t>. </a:t>
            </a:r>
            <a:r>
              <a:rPr lang="ru-RU" altLang="ru-RU" sz="2800" b="1" i="1">
                <a:solidFill>
                  <a:srgbClr val="990033"/>
                </a:solidFill>
              </a:rPr>
              <a:t>Общественно-педагогическая активность педагога: участие в комиссиях, педагогических сообществах, в жюри конкурсов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 descr="E:\АТТЕСТАЦИЯ 22\СПРАВКИ\Изображение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15888"/>
            <a:ext cx="4819650" cy="661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25" y="115888"/>
            <a:ext cx="4613275" cy="659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E:\АТТЕСТАЦИЯ 22\ЖЮРИ 02.10.22\5b720e004f08536eff6c478c98d267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0"/>
            <a:ext cx="50403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D899~1\AppData\Local\Temp\Rar$DRa6920.8952\4355375_commands (2)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8" t="4150" r="5176" b="18048"/>
          <a:stretch>
            <a:fillRect/>
          </a:stretch>
        </p:blipFill>
        <p:spPr bwMode="auto">
          <a:xfrm>
            <a:off x="107950" y="188913"/>
            <a:ext cx="6375400" cy="41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2" descr="C:\Users\D899~1\AppData\Local\Temp\Rar$DRa7852.25797\4355375_commands (2)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" r="5220" b="24710"/>
          <a:stretch>
            <a:fillRect/>
          </a:stretch>
        </p:blipFill>
        <p:spPr bwMode="auto">
          <a:xfrm>
            <a:off x="4067175" y="3644900"/>
            <a:ext cx="5016500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1"/>
          <p:cNvSpPr txBox="1">
            <a:spLocks noChangeArrowheads="1"/>
          </p:cNvSpPr>
          <p:nvPr/>
        </p:nvSpPr>
        <p:spPr bwMode="auto">
          <a:xfrm>
            <a:off x="971550" y="2038350"/>
            <a:ext cx="7750175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ctr" eaLnBrk="1" hangingPunct="1">
              <a:lnSpc>
                <a:spcPct val="93000"/>
              </a:lnSpc>
              <a:buSzPct val="100000"/>
            </a:pPr>
            <a:r>
              <a:rPr lang="ru-RU" altLang="ru-RU" sz="2800" b="1" i="1">
                <a:solidFill>
                  <a:srgbClr val="990033"/>
                </a:solidFill>
              </a:rPr>
              <a:t>10. Позитивные результаты работы с воспитанниками</a:t>
            </a:r>
          </a:p>
        </p:txBody>
      </p:sp>
      <p:sp>
        <p:nvSpPr>
          <p:cNvPr id="49155" name="Text Box 4"/>
          <p:cNvSpPr txBox="1">
            <a:spLocks noChangeArrowheads="1"/>
          </p:cNvSpPr>
          <p:nvPr/>
        </p:nvSpPr>
        <p:spPr bwMode="auto">
          <a:xfrm>
            <a:off x="7472363" y="2479675"/>
            <a:ext cx="180975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1000"/>
              </a:spcAft>
              <a:buSzPct val="100000"/>
            </a:pPr>
            <a:endParaRPr lang="ru-RU" altLang="ru-RU" sz="1400">
              <a:solidFill>
                <a:srgbClr val="000000"/>
              </a:solidFill>
            </a:endParaRPr>
          </a:p>
          <a:p>
            <a:pPr eaLnBrk="1" hangingPunct="1">
              <a:spcBef>
                <a:spcPts val="1200"/>
              </a:spcBef>
              <a:spcAft>
                <a:spcPts val="1000"/>
              </a:spcAft>
              <a:buSzPct val="100000"/>
            </a:pPr>
            <a:endParaRPr lang="ru-RU" altLang="ru-RU" sz="1400">
              <a:solidFill>
                <a:srgbClr val="000000"/>
              </a:solidFill>
            </a:endParaRPr>
          </a:p>
        </p:txBody>
      </p:sp>
      <p:sp>
        <p:nvSpPr>
          <p:cNvPr id="49156" name="Rectangle 6"/>
          <p:cNvSpPr>
            <a:spLocks noChangeArrowheads="1"/>
          </p:cNvSpPr>
          <p:nvPr/>
        </p:nvSpPr>
        <p:spPr bwMode="auto">
          <a:xfrm>
            <a:off x="-15875" y="2178050"/>
            <a:ext cx="9144000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 altLang="ru-RU"/>
          </a:p>
        </p:txBody>
      </p:sp>
      <p:sp>
        <p:nvSpPr>
          <p:cNvPr id="49157" name="Rectangle 14"/>
          <p:cNvSpPr>
            <a:spLocks noChangeArrowheads="1"/>
          </p:cNvSpPr>
          <p:nvPr/>
        </p:nvSpPr>
        <p:spPr bwMode="auto">
          <a:xfrm>
            <a:off x="0" y="1957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 altLang="ru-RU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K:\Сканирование\Изображение (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160338"/>
            <a:ext cx="4305300" cy="658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5" descr="K:\Сканирование\Изображение (9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225" y="185738"/>
            <a:ext cx="4441825" cy="65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Прямоугольник 1"/>
          <p:cNvSpPr>
            <a:spLocks noChangeArrowheads="1"/>
          </p:cNvSpPr>
          <p:nvPr/>
        </p:nvSpPr>
        <p:spPr bwMode="auto">
          <a:xfrm>
            <a:off x="1331913" y="1989138"/>
            <a:ext cx="633571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23813"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1pPr>
            <a:lvl2pPr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2pPr>
            <a:lvl3pPr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3pPr>
            <a:lvl4pPr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4pPr>
            <a:lvl5pPr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ctr"/>
            <a:r>
              <a:rPr lang="ru-RU" altLang="ru-RU" sz="2800" b="1" i="1">
                <a:solidFill>
                  <a:srgbClr val="990033"/>
                </a:solidFill>
                <a:cs typeface="Times New Roman" pitchFamily="16" charset="0"/>
              </a:rPr>
              <a:t>11.Качество взаимодействия</a:t>
            </a:r>
          </a:p>
          <a:p>
            <a:pPr algn="ctr"/>
            <a:r>
              <a:rPr lang="ru-RU" altLang="ru-RU" sz="2800" b="1" i="1">
                <a:solidFill>
                  <a:srgbClr val="990033"/>
                </a:solidFill>
                <a:cs typeface="Times New Roman" pitchFamily="16" charset="0"/>
              </a:rPr>
              <a:t>с родителями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C:\Users\admin\Desktop\приказы и планы по месячникам\приказ по инновации\IMG_0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41288"/>
            <a:ext cx="4613275" cy="648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5" descr="C:\Users\admin\Desktop\приказы и планы по месячникам\приказ по инновации\IMG_00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2" t="6644" b="16637"/>
          <a:stretch>
            <a:fillRect/>
          </a:stretch>
        </p:blipFill>
        <p:spPr bwMode="auto">
          <a:xfrm>
            <a:off x="4727575" y="141288"/>
            <a:ext cx="438785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K:\Сканирование\Изображени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263525"/>
            <a:ext cx="4352925" cy="641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4" descr="K:\Сканирование\Изображение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69863"/>
            <a:ext cx="4337050" cy="649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K:\Сканирование\Изображение (1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333375"/>
            <a:ext cx="4305300" cy="63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5" descr="K:\Сканирование\Изображение (1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33375"/>
            <a:ext cx="4241800" cy="63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K:\Сканирование\Изображение (1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260350"/>
            <a:ext cx="4371975" cy="631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5" descr="K:\Сканирование\Изображение (17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60350"/>
            <a:ext cx="4248150" cy="631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5"/>
          <p:cNvSpPr>
            <a:spLocks noChangeArrowheads="1"/>
          </p:cNvSpPr>
          <p:nvPr/>
        </p:nvSpPr>
        <p:spPr bwMode="auto">
          <a:xfrm>
            <a:off x="0" y="1957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 altLang="ru-RU"/>
          </a:p>
        </p:txBody>
      </p:sp>
      <p:sp>
        <p:nvSpPr>
          <p:cNvPr id="55299" name="Прямоугольник 1"/>
          <p:cNvSpPr>
            <a:spLocks noChangeArrowheads="1"/>
          </p:cNvSpPr>
          <p:nvPr/>
        </p:nvSpPr>
        <p:spPr bwMode="auto">
          <a:xfrm>
            <a:off x="1619250" y="2060575"/>
            <a:ext cx="63373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800" b="1" i="1">
                <a:solidFill>
                  <a:srgbClr val="990033"/>
                </a:solidFill>
                <a:cs typeface="Times New Roman" pitchFamily="16" charset="0"/>
              </a:rPr>
              <a:t>12. Работа с детьми из социально-неблагополучных семей</a:t>
            </a:r>
            <a:endParaRPr lang="ru-RU" altLang="ru-RU" sz="2800" b="1" i="1">
              <a:solidFill>
                <a:srgbClr val="9900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3" descr="K:\Сканирование\Изображение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525" y="115888"/>
            <a:ext cx="4803775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755650" y="1484313"/>
            <a:ext cx="77978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ctr" eaLnBrk="1" hangingPunct="1">
              <a:lnSpc>
                <a:spcPct val="93000"/>
              </a:lnSpc>
              <a:buSzPct val="100000"/>
            </a:pPr>
            <a:r>
              <a:rPr lang="ru-RU" altLang="ru-RU" sz="2800" b="1" i="1">
                <a:solidFill>
                  <a:srgbClr val="990033"/>
                </a:solidFill>
              </a:rPr>
              <a:t>13. Участие педагога в профессиональных конкурсах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" descr="K:\Сканирование\Изображение (1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33375"/>
            <a:ext cx="8328025" cy="606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C:\Users\D899~1\AppData\Local\Temp\Rar$DRa1180.47330\doc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66688"/>
            <a:ext cx="4418013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5" descr="C:\Users\D899~1\AppData\Local\Temp\Rar$DRa1180.5934\doc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52400"/>
            <a:ext cx="4319587" cy="656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0" y="225425"/>
            <a:ext cx="4403725" cy="635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225425"/>
            <a:ext cx="4495800" cy="635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1"/>
          <p:cNvSpPr txBox="1">
            <a:spLocks noChangeArrowheads="1"/>
          </p:cNvSpPr>
          <p:nvPr/>
        </p:nvSpPr>
        <p:spPr bwMode="auto">
          <a:xfrm>
            <a:off x="827088" y="1484313"/>
            <a:ext cx="779780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ctr" eaLnBrk="1" hangingPunct="1">
              <a:lnSpc>
                <a:spcPct val="93000"/>
              </a:lnSpc>
              <a:buSzPct val="100000"/>
            </a:pPr>
            <a:r>
              <a:rPr lang="ru-RU" altLang="ru-RU" sz="2000" b="1" i="1">
                <a:solidFill>
                  <a:srgbClr val="99284C"/>
                </a:solidFill>
              </a:rPr>
              <a:t>  </a:t>
            </a:r>
            <a:br>
              <a:rPr lang="ru-RU" altLang="ru-RU" sz="2000" b="1" i="1">
                <a:solidFill>
                  <a:srgbClr val="99284C"/>
                </a:solidFill>
              </a:rPr>
            </a:br>
            <a:r>
              <a:rPr lang="ru-RU" altLang="ru-RU" sz="2800" b="1" i="1">
                <a:solidFill>
                  <a:srgbClr val="990033"/>
                </a:solidFill>
              </a:rPr>
              <a:t>14. Награды и поощрения</a:t>
            </a:r>
            <a:br>
              <a:rPr lang="ru-RU" altLang="ru-RU" sz="2800" b="1" i="1">
                <a:solidFill>
                  <a:srgbClr val="990033"/>
                </a:solidFill>
              </a:rPr>
            </a:br>
            <a:endParaRPr lang="ru-RU" altLang="ru-RU" sz="2800" b="1" i="1">
              <a:solidFill>
                <a:srgbClr val="990033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"/>
          <a:stretch>
            <a:fillRect/>
          </a:stretch>
        </p:blipFill>
        <p:spPr bwMode="auto">
          <a:xfrm>
            <a:off x="4500563" y="44450"/>
            <a:ext cx="4613275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1"/>
          <a:stretch>
            <a:fillRect/>
          </a:stretch>
        </p:blipFill>
        <p:spPr bwMode="auto">
          <a:xfrm>
            <a:off x="22225" y="42863"/>
            <a:ext cx="4419600" cy="669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K:\Сканирование\Изображение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25" y="115888"/>
            <a:ext cx="4837113" cy="664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03188"/>
            <a:ext cx="4575175" cy="646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E:\Портфолио 23 Шекурова\благодарственное-письмо-_1_-_2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30175"/>
            <a:ext cx="4464050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5" descr="E:\Портфолио 23 Шекурова\Благодарственное-письмо-куда-поселим_.СВЕТ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23825"/>
            <a:ext cx="4392612" cy="652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3" descr="C:\Users\admin\Desktop\2022_06_28\Благодарственное письмо от крышече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31763"/>
            <a:ext cx="446405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3" descr="C:\Users\admin\Desktop\Награды  от 2022\Шекурова  почетн.гр РФ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013" y="131763"/>
            <a:ext cx="4471987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Прямоугольник 1"/>
          <p:cNvSpPr>
            <a:spLocks noChangeArrowheads="1"/>
          </p:cNvSpPr>
          <p:nvPr/>
        </p:nvSpPr>
        <p:spPr bwMode="auto">
          <a:xfrm>
            <a:off x="1403350" y="2349500"/>
            <a:ext cx="56896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800" b="1" i="1">
                <a:solidFill>
                  <a:srgbClr val="A50021"/>
                </a:solidFill>
              </a:rPr>
              <a:t>2. Наставничество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C:\Users\admin\Desktop\приказ 16_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537075" cy="657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115888"/>
            <a:ext cx="4475163" cy="657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60350"/>
            <a:ext cx="4398963" cy="630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60350"/>
            <a:ext cx="4471987" cy="630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Lucida Sans Unicode" pitchFamily="34" charset="0"/>
            <a:cs typeface="Lucida Sans Unicod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Lucida Sans Unicode" pitchFamily="34" charset="0"/>
            <a:cs typeface="Lucida Sans Unicode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7296</TotalTime>
  <Words>252</Words>
  <Application>Microsoft Office PowerPoint</Application>
  <PresentationFormat>Экран (4:3)</PresentationFormat>
  <Paragraphs>32</Paragraphs>
  <Slides>63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8" baseType="lpstr">
      <vt:lpstr>Arial</vt:lpstr>
      <vt:lpstr>Lucida Sans Unicode</vt:lpstr>
      <vt:lpstr>Times New Roman</vt:lpstr>
      <vt:lpstr>Calibri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ПНПО в развитии (модернизации) образования страны</dc:title>
  <dc:creator>User User</dc:creator>
  <cp:lastModifiedBy>1</cp:lastModifiedBy>
  <cp:revision>431</cp:revision>
  <cp:lastPrinted>1601-01-01T00:00:00Z</cp:lastPrinted>
  <dcterms:created xsi:type="dcterms:W3CDTF">2010-08-04T11:06:49Z</dcterms:created>
  <dcterms:modified xsi:type="dcterms:W3CDTF">2022-12-28T13:21:13Z</dcterms:modified>
</cp:coreProperties>
</file>