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5" r:id="rId1"/>
  </p:sldMasterIdLst>
  <p:notesMasterIdLst>
    <p:notesMasterId r:id="rId24"/>
  </p:notesMasterIdLst>
  <p:sldIdLst>
    <p:sldId id="257" r:id="rId2"/>
    <p:sldId id="278" r:id="rId3"/>
    <p:sldId id="279" r:id="rId4"/>
    <p:sldId id="280" r:id="rId5"/>
    <p:sldId id="282" r:id="rId6"/>
    <p:sldId id="286" r:id="rId7"/>
    <p:sldId id="260" r:id="rId8"/>
    <p:sldId id="299" r:id="rId9"/>
    <p:sldId id="264" r:id="rId10"/>
    <p:sldId id="287" r:id="rId11"/>
    <p:sldId id="277" r:id="rId12"/>
    <p:sldId id="288" r:id="rId13"/>
    <p:sldId id="289" r:id="rId14"/>
    <p:sldId id="291" r:id="rId15"/>
    <p:sldId id="293" r:id="rId16"/>
    <p:sldId id="294" r:id="rId17"/>
    <p:sldId id="295" r:id="rId18"/>
    <p:sldId id="296" r:id="rId19"/>
    <p:sldId id="297" r:id="rId20"/>
    <p:sldId id="298" r:id="rId21"/>
    <p:sldId id="266" r:id="rId22"/>
    <p:sldId id="300" r:id="rId23"/>
  </p:sldIdLst>
  <p:sldSz cx="9144000" cy="6858000" type="screen4x3"/>
  <p:notesSz cx="6888163" cy="100203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</p:showPr>
  <p:clrMru>
    <a:srgbClr val="006600"/>
    <a:srgbClr val="009900"/>
    <a:srgbClr val="00FF00"/>
    <a:srgbClr val="160A04"/>
    <a:srgbClr val="FA0A04"/>
    <a:srgbClr val="7E0502"/>
    <a:srgbClr val="DE6C3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951" autoAdjust="0"/>
  </p:normalViewPr>
  <p:slideViewPr>
    <p:cSldViewPr>
      <p:cViewPr varScale="1">
        <p:scale>
          <a:sx n="72" d="100"/>
          <a:sy n="72" d="100"/>
        </p:scale>
        <p:origin x="-131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1" d="100"/>
          <a:sy n="51" d="100"/>
        </p:scale>
        <p:origin x="-2604" y="-96"/>
      </p:cViewPr>
      <p:guideLst>
        <p:guide orient="horz" pos="3156"/>
        <p:guide pos="217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C756F2B1-274D-4B61-A3BE-554AECCE63DB}" type="datetimeFigureOut">
              <a:rPr lang="ru-RU"/>
              <a:pPr>
                <a:defRPr/>
              </a:pPr>
              <a:t>27.05.2019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975" y="4759325"/>
            <a:ext cx="5510213" cy="4510088"/>
          </a:xfrm>
          <a:prstGeom prst="rect">
            <a:avLst/>
          </a:prstGeom>
        </p:spPr>
        <p:txBody>
          <a:bodyPr vert="horz" lIns="96616" tIns="48308" rIns="96616" bIns="48308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063"/>
            <a:ext cx="2984500" cy="501650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2075" y="9517063"/>
            <a:ext cx="2984500" cy="501650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EDA9ECAB-4A2B-4BDE-8D3F-D2E3E2A6AE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536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C996E82-8337-4F5C-9BBF-43375C09B5D2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D4E354D-3E5B-4243-9385-5574C467C0B1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mtClean="0"/>
              <a:t>Бабочки, должно быть, одни из самых красивых живых существ на Земле! Они похожи на ожившие цветы, причудливость и яркость окраски крыльев поистине сказочная, их полет удивителен, он манит и завораживает.</a:t>
            </a:r>
          </a:p>
          <a:p>
            <a:pPr eaLnBrk="1" hangingPunct="1"/>
            <a:r>
              <a:rPr lang="ru-RU" smtClean="0"/>
              <a:t>В нашем детском саду мы постарались создать парк бабочек. У нас это получилось! Дети с интересом смотрят на это творение!</a:t>
            </a:r>
          </a:p>
          <a:p>
            <a:pPr eaLnBrk="1" hangingPunct="1"/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A2ADED3-0EE3-483D-BA21-5228B77353DC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z="1300" smtClean="0"/>
              <a:t>В средствах массовой информации продолжается дискуссия о том, что надо ли воспитывать любовь к Родине, надо ли напоминать детям о страшных годах войны. Если мы не научим ребенка любить свою страну, кому она будет нужна? Кто будет радоваться ее достижениями? Судьба Родины в руках каждого человека, каждой семьи. </a:t>
            </a:r>
          </a:p>
          <a:p>
            <a:pPr eaLnBrk="1" hangingPunct="1"/>
            <a:r>
              <a:rPr lang="ru-RU" sz="1300" smtClean="0"/>
              <a:t>Но что такое Родина? Родина – это природа, это люди, это труд людей, это окружающий нас мир.</a:t>
            </a:r>
          </a:p>
          <a:p>
            <a:pPr eaLnBrk="1" hangingPunct="1"/>
            <a:r>
              <a:rPr lang="ru-RU" sz="1300" smtClean="0"/>
              <a:t>Именно в дошкольном возрасте закладываются позитивные чувства к природе, впервые осознается роль природы в жизни человека.</a:t>
            </a:r>
          </a:p>
          <a:p>
            <a:pPr eaLnBrk="1" hangingPunct="1"/>
            <a:r>
              <a:rPr lang="ru-RU" sz="1300" smtClean="0"/>
              <a:t>Прошел День Победы. 9 мая – особая и священная дата в истории России. В 2015 году исполнилось 70 лет со дня Великой Победы над фашистскими захватчиками. Именно в этот праздник все вспоминают о наших спасителях, о пленниках концлагерей. Все поздравляют ветеранов и дарят им цветы, так же в этот день все чтут память погибших и возлагают цветы памятникам. </a:t>
            </a:r>
          </a:p>
          <a:p>
            <a:pPr eaLnBrk="1" hangingPunct="1"/>
            <a:r>
              <a:rPr lang="ru-RU" sz="1300" smtClean="0"/>
              <a:t>Прошли праздничные дни и на какое – то время все забывают о происходящем. А мы с ребятами, выходя на прогулку, будем ежедневно помнить о героях войны, о подвигах наших дедов и прадедов, работая на «Клумбе Победы», созданной на территории нашего детского сада.</a:t>
            </a:r>
          </a:p>
          <a:p>
            <a:pPr eaLnBrk="1" hangingPunct="1"/>
            <a:r>
              <a:rPr lang="ru-RU" sz="1300" b="1" smtClean="0"/>
              <a:t>МЫ ПОМНИМ! МЫ ГОРДИМСЯ!</a:t>
            </a:r>
            <a:endParaRPr lang="ru-RU" sz="1300" smtClean="0"/>
          </a:p>
          <a:p>
            <a:pPr eaLnBrk="1" hangingPunct="1"/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8EF5201-BC95-4192-A749-DEF45EC74462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z="1300" smtClean="0"/>
              <a:t>Лес очищает и увлажняет воздух, создает прохладу, некоторые –  дают вкусные и съедобные плоды. </a:t>
            </a:r>
          </a:p>
          <a:p>
            <a:pPr eaLnBrk="1" hangingPunct="1"/>
            <a:r>
              <a:rPr lang="ru-RU" sz="1300" smtClean="0"/>
              <a:t>Спиленное дерево – это строительный материал: из высушенных стволов делают доски, фанеру, мебель, игрушки и бумагу. Деревья растут медленно, поэтому их нужно беречь. </a:t>
            </a:r>
          </a:p>
          <a:p>
            <a:pPr eaLnBrk="1" hangingPunct="1"/>
            <a:r>
              <a:rPr lang="ru-RU" sz="1300" smtClean="0"/>
              <a:t>Надо охранять деревья, заботиться о них, иногда ласково с ними разговаривать, а весной вместе с родителями сажать молодые деревья. Поэтому охранять природу – и значит беречь не только животных, но и ее растительность! </a:t>
            </a:r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1D06AA6-1946-4AD0-8859-2E3C02AFD271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z="1300" smtClean="0"/>
              <a:t>Мечтатель, сказочник, чудак - так часто мы слышим эти слова… и как мало значения многие придают своим и чужим мечтам, фантазиям, идеям… увы… А ведь мечты сбываются. И именно от родителей и педагогов зависит, как в будущем ребёнок будет строить свою жизнь, найдёт ли своё место в жизни. Детские мечты безграничны, ибо пока ещё их не успели заковать в цепи правил, законов Вселенной, условностей общества. </a:t>
            </a:r>
          </a:p>
          <a:p>
            <a:pPr eaLnBrk="1" hangingPunct="1"/>
            <a:r>
              <a:rPr lang="ru-RU" sz="1300" smtClean="0"/>
              <a:t>На территории нашего детского есть «озеро желаний», каждый мечтатель может загадать свое самое сокровенное желание. Для это ему нужно взять волшебный камушек из озера, загадать желание, подуть на камень и бросить его обратно. Просто загадать желание это недостаточно. Необходимо верить в то, что, ты загадываешь, и это обязательно сбудется!</a:t>
            </a:r>
          </a:p>
          <a:p>
            <a:pPr eaLnBrk="1" hangingPunct="1"/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A27BC3F-D058-4CA0-A153-1F021732130E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F4004E5-125C-4079-84FD-757CE7DAF0D9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2127F0-2CA9-42C2-BFD6-43D2F78D2A01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BD1020-5627-4886-A50F-75F3285EF7B6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46F9F6-73C1-40B1-8A0C-ABB32C817A3E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A45292-C8DA-45BD-9A66-4599CC83E466}" type="datetimeFigureOut">
              <a:rPr lang="ru-RU"/>
              <a:pPr>
                <a:defRPr/>
              </a:pPr>
              <a:t>27.05.2019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7E27AE-C9B0-40E6-9A91-DCA40F9928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2D3F2A-BBC3-45B2-B87F-8FD027323648}" type="datetimeFigureOut">
              <a:rPr lang="ru-RU"/>
              <a:pPr>
                <a:defRPr/>
              </a:pPr>
              <a:t>27.05.2019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BD2568-C518-459B-831B-541B7D4BA7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DCCB0E-4707-466B-8945-0B40762BAE98}" type="datetimeFigureOut">
              <a:rPr lang="ru-RU"/>
              <a:pPr>
                <a:defRPr/>
              </a:pPr>
              <a:t>27.05.2019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345B69-CB4F-4966-98EA-92B381DD00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977DF5-6A35-457E-9D07-9BDCD029EEF6}" type="datetimeFigureOut">
              <a:rPr lang="ru-RU"/>
              <a:pPr>
                <a:defRPr/>
              </a:pPr>
              <a:t>27.05.2019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5EBCAF-6CF6-48E7-8FD3-C402D0AAD1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42D24C-AE92-469A-86C0-A1D5D8BD5804}" type="datetimeFigureOut">
              <a:rPr lang="ru-RU"/>
              <a:pPr>
                <a:defRPr/>
              </a:pPr>
              <a:t>27.05.2019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3C08E8-884C-486D-AADD-F48D67A1B5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B07B2B-3DCF-493E-BBB7-B6EDABA9DAB9}" type="datetimeFigureOut">
              <a:rPr lang="ru-RU"/>
              <a:pPr>
                <a:defRPr/>
              </a:pPr>
              <a:t>27.05.2019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A0E2A4-4559-4505-9599-628E216644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B0471D-A0DC-44FE-B5F7-C80402E67684}" type="datetimeFigureOut">
              <a:rPr lang="ru-RU"/>
              <a:pPr>
                <a:defRPr/>
              </a:pPr>
              <a:t>27.05.2019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9AE6C7-1DE9-4A27-97C4-040B0B5C36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4C26D4-3BC5-48FE-85EB-F628CA1D6EC0}" type="datetimeFigureOut">
              <a:rPr lang="ru-RU"/>
              <a:pPr>
                <a:defRPr/>
              </a:pPr>
              <a:t>27.05.2019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457602-C637-49FE-9DCF-44518AA3B6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A56C0A-17E8-45B4-8F1A-C6C9A676A9E7}" type="datetimeFigureOut">
              <a:rPr lang="ru-RU"/>
              <a:pPr>
                <a:defRPr/>
              </a:pPr>
              <a:t>27.05.2019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5C2D7D-FFE4-45AD-8951-5D17466478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1E9536-DB69-4117-8553-CC8AA73D28C3}" type="datetimeFigureOut">
              <a:rPr lang="ru-RU"/>
              <a:pPr>
                <a:defRPr/>
              </a:pPr>
              <a:t>27.05.2019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4CFEE-1AEC-4FC2-A6CE-49E3D7D483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62D4CE-2028-4331-919E-623A18DB7ABF}" type="datetimeFigureOut">
              <a:rPr lang="ru-RU"/>
              <a:pPr>
                <a:defRPr/>
              </a:pPr>
              <a:t>27.05.2019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067C2F-47A3-4C95-A0B7-567E2E1E41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46000" t="-57000" r="-14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97A4D22-8F08-4C3D-9E50-372AEBC6F3BB}" type="datetimeFigureOut">
              <a:rPr lang="ru-RU"/>
              <a:pPr>
                <a:defRPr/>
              </a:pPr>
              <a:t>27.05.2019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E4262FB-BE91-40B9-887B-AFC58E8F51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5" r:id="rId2"/>
    <p:sldLayoutId id="2147483744" r:id="rId3"/>
    <p:sldLayoutId id="2147483743" r:id="rId4"/>
    <p:sldLayoutId id="2147483742" r:id="rId5"/>
    <p:sldLayoutId id="2147483741" r:id="rId6"/>
    <p:sldLayoutId id="2147483740" r:id="rId7"/>
    <p:sldLayoutId id="2147483739" r:id="rId8"/>
    <p:sldLayoutId id="2147483738" r:id="rId9"/>
    <p:sldLayoutId id="2147483737" r:id="rId10"/>
    <p:sldLayoutId id="2147483736" r:id="rId11"/>
  </p:sldLayoutIdLst>
  <p:transition spd="med">
    <p:wedg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088" y="188913"/>
            <a:ext cx="7485062" cy="647700"/>
          </a:xfrm>
        </p:spPr>
        <p:txBody>
          <a:bodyPr>
            <a:normAutofit/>
          </a:bodyPr>
          <a:lstStyle/>
          <a:p>
            <a:pPr eaLnBrk="1" hangingPunct="1"/>
            <a:r>
              <a:rPr lang="ru-RU" sz="1800" b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МДОУ «Детский сад №65 комбинированного вида»</a:t>
            </a:r>
            <a:r>
              <a:rPr lang="ru-RU" sz="1800" smtClean="0">
                <a:solidFill>
                  <a:srgbClr val="1E1C11"/>
                </a:solidFill>
                <a:latin typeface="Comic Sans MS" pitchFamily="66" charset="0"/>
                <a:cs typeface="Times New Roman" pitchFamily="18" charset="0"/>
              </a:rPr>
              <a:t/>
            </a:r>
            <a:br>
              <a:rPr lang="ru-RU" sz="1800" smtClean="0">
                <a:solidFill>
                  <a:srgbClr val="1E1C11"/>
                </a:solidFill>
                <a:latin typeface="Comic Sans MS" pitchFamily="66" charset="0"/>
                <a:cs typeface="Times New Roman" pitchFamily="18" charset="0"/>
              </a:rPr>
            </a:br>
            <a:endParaRPr lang="ru-RU" sz="1800" smtClean="0">
              <a:solidFill>
                <a:srgbClr val="1E1C11"/>
              </a:solidFill>
              <a:latin typeface="Comic Sans MS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04356" y="844650"/>
            <a:ext cx="6048671" cy="156965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b="1" dirty="0">
              <a:ln/>
              <a:solidFill>
                <a:schemeClr val="accent3"/>
              </a:solidFill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b="1" dirty="0">
              <a:ln/>
              <a:solidFill>
                <a:schemeClr val="accent3"/>
              </a:solidFill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b="1" dirty="0">
              <a:ln/>
              <a:solidFill>
                <a:srgbClr val="160A0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b="1" dirty="0">
              <a:ln/>
              <a:solidFill>
                <a:srgbClr val="160A0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b="1" dirty="0">
              <a:ln/>
              <a:solidFill>
                <a:srgbClr val="160A0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b="1" dirty="0">
              <a:ln/>
              <a:solidFill>
                <a:srgbClr val="160A04"/>
              </a:solidFill>
              <a:effectLst>
                <a:outerShdw blurRad="50800" dist="50800" dir="5400000" algn="ctr" rotWithShape="0">
                  <a:schemeClr val="tx1"/>
                </a:outerShdw>
              </a:effectLst>
              <a:uFill>
                <a:solidFill>
                  <a:srgbClr val="160A04"/>
                </a:solidFill>
              </a:uFill>
              <a:latin typeface="+mn-lt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07423" y="1715262"/>
            <a:ext cx="7705725" cy="2554176"/>
          </a:xfrm>
          <a:prstGeom prst="rect">
            <a:avLst/>
          </a:prstGeom>
          <a:noFill/>
        </p:spPr>
        <p:txBody>
          <a:bodyPr>
            <a:prstTxWarp prst="textPlain">
              <a:avLst>
                <a:gd name="adj" fmla="val 49651"/>
              </a:avLst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Fill>
                  <a:solidFill>
                    <a:srgbClr val="160A04"/>
                  </a:solidFill>
                </a:uFill>
                <a:latin typeface="Times New Roman" pitchFamily="18" charset="0"/>
                <a:cs typeface="Times New Roman" pitchFamily="18" charset="0"/>
              </a:rPr>
              <a:t>«ЭКОЛОГИЧЕСКАЯ ТРОПА»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Fill>
                  <a:solidFill>
                    <a:srgbClr val="160A04"/>
                  </a:solidFill>
                </a:uFill>
                <a:latin typeface="Times New Roman" pitchFamily="18" charset="0"/>
                <a:cs typeface="Times New Roman" pitchFamily="18" charset="0"/>
              </a:rPr>
              <a:t>в детском саду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/>
                <a:solidFill>
                  <a:schemeClr val="accent2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uFill>
                  <a:solidFill>
                    <a:srgbClr val="160A04"/>
                  </a:solidFill>
                </a:u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4340" name="Рисунок 7" descr="4347c9a3cc2cd18ae948f9e5a9a0e1b0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971027">
            <a:off x="6516688" y="333375"/>
            <a:ext cx="2262187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6" descr="1885054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00113" y="3213100"/>
            <a:ext cx="7632700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1"/>
          <p:cNvSpPr>
            <a:spLocks/>
          </p:cNvSpPr>
          <p:nvPr/>
        </p:nvSpPr>
        <p:spPr bwMode="auto">
          <a:xfrm>
            <a:off x="395288" y="4724400"/>
            <a:ext cx="8277225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r>
              <a:rPr lang="ru-RU" sz="4400"/>
              <a:t/>
            </a:r>
            <a:br>
              <a:rPr lang="ru-RU" sz="4400"/>
            </a:br>
            <a:r>
              <a:rPr lang="ru-RU" sz="4400">
                <a:latin typeface="Calibri" pitchFamily="34" charset="0"/>
              </a:rPr>
              <a:t> </a:t>
            </a:r>
            <a:r>
              <a:rPr lang="ru-RU" sz="2800" b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Times New Roman" pitchFamily="18" charset="0"/>
              </a:rPr>
              <a:t>Выполнила:</a:t>
            </a:r>
            <a:r>
              <a:rPr lang="ru-RU" sz="2800" b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Times New Roman" pitchFamily="18" charset="0"/>
              </a:rPr>
              <a:t> </a:t>
            </a:r>
            <a:r>
              <a:rPr lang="ru-RU" sz="2400" b="1">
                <a:solidFill>
                  <a:srgbClr val="006600"/>
                </a:solidFill>
                <a:cs typeface="Times New Roman" pitchFamily="18" charset="0"/>
              </a:rPr>
              <a:t>старший врспитатель Василевская Е.В.</a:t>
            </a:r>
            <a:endParaRPr lang="ru-RU" sz="3200">
              <a:solidFill>
                <a:srgbClr val="1E1C1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Rectangle 5"/>
          <p:cNvSpPr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sz="4000" b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КАРТА ТРОПЫ</a:t>
            </a:r>
          </a:p>
        </p:txBody>
      </p:sp>
      <p:sp>
        <p:nvSpPr>
          <p:cNvPr id="6" name="Объект 5"/>
          <p:cNvSpPr>
            <a:spLocks/>
          </p:cNvSpPr>
          <p:nvPr/>
        </p:nvSpPr>
        <p:spPr bwMode="auto">
          <a:xfrm>
            <a:off x="1258888" y="1341438"/>
            <a:ext cx="7427912" cy="352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14350" indent="-514350">
              <a:spcBef>
                <a:spcPct val="20000"/>
              </a:spcBef>
              <a:buFont typeface="Calibri" pitchFamily="34" charset="0"/>
              <a:buAutoNum type="arabicPeriod"/>
            </a:pPr>
            <a:r>
              <a:rPr lang="ru-RU" sz="2800" b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Разноцветная поляна</a:t>
            </a:r>
          </a:p>
          <a:p>
            <a:pPr marL="514350" indent="-514350">
              <a:spcBef>
                <a:spcPct val="20000"/>
              </a:spcBef>
              <a:buFont typeface="Calibri" pitchFamily="34" charset="0"/>
              <a:buAutoNum type="arabicPeriod"/>
            </a:pPr>
            <a:r>
              <a:rPr lang="ru-RU" sz="2800" b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Во саду ли, в огороде…</a:t>
            </a:r>
          </a:p>
          <a:p>
            <a:pPr marL="514350" indent="-514350">
              <a:spcBef>
                <a:spcPct val="20000"/>
              </a:spcBef>
              <a:buFont typeface="Calibri" pitchFamily="34" charset="0"/>
              <a:buAutoNum type="arabicPeriod"/>
            </a:pPr>
            <a:r>
              <a:rPr lang="ru-RU" sz="2800" b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Зеленая аптека</a:t>
            </a:r>
          </a:p>
          <a:p>
            <a:pPr marL="514350" indent="-514350">
              <a:spcBef>
                <a:spcPct val="20000"/>
              </a:spcBef>
              <a:buFont typeface="Calibri" pitchFamily="34" charset="0"/>
              <a:buAutoNum type="arabicPeriod"/>
            </a:pPr>
            <a:r>
              <a:rPr lang="ru-RU" sz="2800" b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У лесного озера</a:t>
            </a:r>
          </a:p>
          <a:p>
            <a:pPr marL="514350" indent="-514350">
              <a:spcBef>
                <a:spcPct val="20000"/>
              </a:spcBef>
              <a:buFont typeface="Calibri" pitchFamily="34" charset="0"/>
              <a:buAutoNum type="arabicPeriod"/>
            </a:pPr>
            <a:r>
              <a:rPr lang="ru-RU" sz="2800" b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Опытно – экспериментальная площадка</a:t>
            </a:r>
          </a:p>
          <a:p>
            <a:pPr marL="514350" indent="-514350">
              <a:spcBef>
                <a:spcPct val="20000"/>
              </a:spcBef>
              <a:buFont typeface="Calibri" pitchFamily="34" charset="0"/>
              <a:buAutoNum type="arabicPeriod"/>
            </a:pPr>
            <a:r>
              <a:rPr lang="ru-RU" sz="2800" b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Метео площадка</a:t>
            </a:r>
          </a:p>
          <a:p>
            <a:pPr marL="514350" indent="-514350">
              <a:spcBef>
                <a:spcPct val="20000"/>
              </a:spcBef>
              <a:buFont typeface="Calibri" pitchFamily="34" charset="0"/>
              <a:buAutoNum type="arabicPeriod"/>
            </a:pPr>
            <a:r>
              <a:rPr lang="ru-RU" sz="2800" b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Тропа здоровья</a:t>
            </a:r>
            <a:endParaRPr lang="ru-RU" sz="2800" b="1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514350" indent="-514350">
              <a:spcBef>
                <a:spcPct val="20000"/>
              </a:spcBef>
              <a:buFont typeface="Calibri" pitchFamily="34" charset="0"/>
              <a:buAutoNum type="arabicPeriod"/>
            </a:pPr>
            <a:r>
              <a:rPr lang="ru-RU" sz="2800" b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Птичий двор</a:t>
            </a:r>
          </a:p>
          <a:p>
            <a:pPr marL="514350" indent="-514350">
              <a:spcBef>
                <a:spcPct val="20000"/>
              </a:spcBef>
              <a:buFont typeface="Calibri" pitchFamily="34" charset="0"/>
              <a:buAutoNum type="arabicPeriod"/>
            </a:pPr>
            <a:endParaRPr lang="ru-RU" sz="3200" b="1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  <a:p>
            <a:pPr marL="514350" indent="-514350">
              <a:spcBef>
                <a:spcPct val="20000"/>
              </a:spcBef>
              <a:buFont typeface="Calibri" pitchFamily="34" charset="0"/>
              <a:buAutoNum type="arabicPeriod"/>
            </a:pPr>
            <a:endParaRPr lang="ru-RU" sz="3200" b="1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24579" name="Picture 7" descr="images (2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56325" y="3789363"/>
            <a:ext cx="233997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450" y="188913"/>
            <a:ext cx="6697663" cy="1143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defRPr/>
            </a:pPr>
            <a:r>
              <a:rPr lang="ru-RU" sz="4000" b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РАЗНОЦВЕТНАЯ  ПОЛЯНА</a:t>
            </a:r>
          </a:p>
        </p:txBody>
      </p:sp>
      <p:pic>
        <p:nvPicPr>
          <p:cNvPr id="25602" name="Picture 6" descr="IMG_285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2988" y="1557338"/>
            <a:ext cx="3817937" cy="2547937"/>
          </a:xfrm>
          <a:prstGeom prst="rect">
            <a:avLst/>
          </a:prstGeom>
          <a:noFill/>
          <a:ln w="57150">
            <a:solidFill>
              <a:srgbClr val="006600"/>
            </a:solidFill>
            <a:miter lim="800000"/>
            <a:headEnd/>
            <a:tailEnd/>
          </a:ln>
        </p:spPr>
      </p:pic>
      <p:pic>
        <p:nvPicPr>
          <p:cNvPr id="24583" name="Picture 7" descr="Изображение 02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3" y="4149725"/>
            <a:ext cx="3960812" cy="2520950"/>
          </a:xfrm>
          <a:prstGeom prst="rect">
            <a:avLst/>
          </a:prstGeom>
          <a:noFill/>
          <a:ln w="57150">
            <a:solidFill>
              <a:srgbClr val="006600"/>
            </a:solidFill>
            <a:miter lim="800000"/>
            <a:headEnd/>
            <a:tailEnd/>
          </a:ln>
        </p:spPr>
      </p:pic>
      <p:pic>
        <p:nvPicPr>
          <p:cNvPr id="25604" name="Picture 13" descr="1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76825" y="1052513"/>
            <a:ext cx="3508375" cy="350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14" descr="s120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87450" y="3644900"/>
            <a:ext cx="2598738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450" y="188913"/>
            <a:ext cx="6697663" cy="1143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defRPr/>
            </a:pPr>
            <a:r>
              <a:rPr lang="ru-RU" sz="4000" b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ВО САДУ ЛИ, В ОГОРОДЕ</a:t>
            </a:r>
          </a:p>
        </p:txBody>
      </p:sp>
      <p:pic>
        <p:nvPicPr>
          <p:cNvPr id="27650" name="Picture 5" descr="20150729_11180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650" y="1484313"/>
            <a:ext cx="2447925" cy="2525712"/>
          </a:xfrm>
          <a:prstGeom prst="rect">
            <a:avLst/>
          </a:prstGeom>
          <a:noFill/>
          <a:ln w="57150">
            <a:solidFill>
              <a:srgbClr val="006600"/>
            </a:solidFill>
            <a:miter lim="800000"/>
            <a:headEnd/>
            <a:tailEnd/>
          </a:ln>
        </p:spPr>
      </p:pic>
      <p:pic>
        <p:nvPicPr>
          <p:cNvPr id="27651" name="Picture 6" descr="20170616_08521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08400" y="1484313"/>
            <a:ext cx="4895850" cy="2520950"/>
          </a:xfrm>
          <a:prstGeom prst="rect">
            <a:avLst/>
          </a:prstGeom>
          <a:noFill/>
          <a:ln w="57150">
            <a:solidFill>
              <a:srgbClr val="006600"/>
            </a:solidFill>
            <a:miter lim="800000"/>
            <a:headEnd/>
            <a:tailEnd/>
          </a:ln>
        </p:spPr>
      </p:pic>
      <p:pic>
        <p:nvPicPr>
          <p:cNvPr id="27652" name="Picture 7" descr="20170616_09015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56100" y="4149725"/>
            <a:ext cx="3673475" cy="2071688"/>
          </a:xfrm>
          <a:prstGeom prst="rect">
            <a:avLst/>
          </a:prstGeom>
          <a:noFill/>
          <a:ln w="57150">
            <a:solidFill>
              <a:srgbClr val="006600"/>
            </a:solidFill>
            <a:miter lim="800000"/>
            <a:headEnd/>
            <a:tailEnd/>
          </a:ln>
        </p:spPr>
      </p:pic>
      <p:pic>
        <p:nvPicPr>
          <p:cNvPr id="27653" name="Picture 8" descr="гном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4213" y="3068638"/>
            <a:ext cx="4032250" cy="349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450" y="188913"/>
            <a:ext cx="6697663" cy="1143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defRPr/>
            </a:pPr>
            <a:r>
              <a:rPr lang="ru-RU" b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ЗЕЛЕНАЯ АПТЕКА</a:t>
            </a:r>
          </a:p>
        </p:txBody>
      </p:sp>
      <p:pic>
        <p:nvPicPr>
          <p:cNvPr id="29698" name="Picture 7" descr="чистотел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84888" y="1412875"/>
            <a:ext cx="2736850" cy="2087563"/>
          </a:xfrm>
          <a:prstGeom prst="rect">
            <a:avLst/>
          </a:prstGeom>
          <a:noFill/>
          <a:ln w="57150">
            <a:solidFill>
              <a:srgbClr val="006600"/>
            </a:solidFill>
            <a:miter lim="800000"/>
            <a:headEnd/>
            <a:tailEnd/>
          </a:ln>
        </p:spPr>
      </p:pic>
      <p:pic>
        <p:nvPicPr>
          <p:cNvPr id="29699" name="Picture 9" descr="подорожник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288" y="1412875"/>
            <a:ext cx="2808287" cy="2087563"/>
          </a:xfrm>
          <a:prstGeom prst="rect">
            <a:avLst/>
          </a:prstGeom>
          <a:noFill/>
          <a:ln w="57150">
            <a:solidFill>
              <a:srgbClr val="006600"/>
            </a:solidFill>
            <a:miter lim="800000"/>
            <a:headEnd/>
            <a:tailEnd/>
          </a:ln>
        </p:spPr>
      </p:pic>
      <p:pic>
        <p:nvPicPr>
          <p:cNvPr id="29700" name="Picture 10" descr="календула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11863" y="4292600"/>
            <a:ext cx="2808287" cy="2089150"/>
          </a:xfrm>
          <a:prstGeom prst="rect">
            <a:avLst/>
          </a:prstGeom>
          <a:noFill/>
          <a:ln w="57150">
            <a:solidFill>
              <a:srgbClr val="006600"/>
            </a:solidFill>
            <a:miter lim="800000"/>
            <a:headEnd/>
            <a:tailEnd/>
          </a:ln>
        </p:spPr>
      </p:pic>
      <p:pic>
        <p:nvPicPr>
          <p:cNvPr id="29701" name="Picture 11" descr="одуванчик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8313" y="4437063"/>
            <a:ext cx="2903537" cy="2058987"/>
          </a:xfrm>
          <a:prstGeom prst="rect">
            <a:avLst/>
          </a:prstGeom>
          <a:noFill/>
          <a:ln w="57150">
            <a:solidFill>
              <a:srgbClr val="006600"/>
            </a:solidFill>
            <a:miter lim="800000"/>
            <a:headEnd/>
            <a:tailEnd/>
          </a:ln>
        </p:spPr>
      </p:pic>
      <p:pic>
        <p:nvPicPr>
          <p:cNvPr id="29702" name="Picture 12" descr="ромашка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348038" y="3789363"/>
            <a:ext cx="2663825" cy="2068512"/>
          </a:xfrm>
          <a:prstGeom prst="rect">
            <a:avLst/>
          </a:prstGeom>
          <a:noFill/>
          <a:ln w="57150">
            <a:solidFill>
              <a:srgbClr val="006600"/>
            </a:solidFill>
            <a:miter lim="800000"/>
            <a:headEnd/>
            <a:tailEnd/>
          </a:ln>
        </p:spPr>
      </p:pic>
      <p:pic>
        <p:nvPicPr>
          <p:cNvPr id="29703" name="Picture 14" descr="hello_html_m3a1ba9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203575" y="1052513"/>
            <a:ext cx="2808288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250" y="188913"/>
            <a:ext cx="6481763" cy="1143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defRPr/>
            </a:pPr>
            <a:r>
              <a:rPr lang="ru-RU" sz="4000" b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У ЛЕСНОГО ОЗЕРА</a:t>
            </a:r>
          </a:p>
        </p:txBody>
      </p:sp>
      <p:pic>
        <p:nvPicPr>
          <p:cNvPr id="31746" name="Picture 4" descr="озеро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1913" y="1700213"/>
            <a:ext cx="6553200" cy="4135437"/>
          </a:xfrm>
          <a:prstGeom prst="rect">
            <a:avLst/>
          </a:prstGeom>
          <a:noFill/>
          <a:ln w="57150">
            <a:solidFill>
              <a:srgbClr val="006600"/>
            </a:solidFill>
            <a:miter lim="800000"/>
            <a:headEnd/>
            <a:tailEnd/>
          </a:ln>
        </p:spPr>
      </p:pic>
      <p:pic>
        <p:nvPicPr>
          <p:cNvPr id="31747" name="Picture 6" descr="MTLnM5Lac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3213100"/>
            <a:ext cx="4392613" cy="327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88" y="188913"/>
            <a:ext cx="8713787" cy="1143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defRPr/>
            </a:pPr>
            <a:r>
              <a:rPr lang="ru-RU" sz="3200" b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ОПЫТНО – ЭКСПЕРИМЕНТАЛЬНАЯ ПЛОЩАДКА</a:t>
            </a:r>
          </a:p>
        </p:txBody>
      </p:sp>
      <p:pic>
        <p:nvPicPr>
          <p:cNvPr id="3379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725" y="1484313"/>
            <a:ext cx="3562350" cy="2449512"/>
          </a:xfrm>
          <a:prstGeom prst="rect">
            <a:avLst/>
          </a:prstGeom>
          <a:noFill/>
          <a:ln w="57150">
            <a:solidFill>
              <a:srgbClr val="006600"/>
            </a:solidFill>
            <a:miter lim="800000"/>
            <a:headEnd/>
            <a:tailEnd/>
          </a:ln>
        </p:spPr>
      </p:pic>
      <p:pic>
        <p:nvPicPr>
          <p:cNvPr id="33795" name="Picture 10" descr="эксперимент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1484313"/>
            <a:ext cx="3384550" cy="2430462"/>
          </a:xfrm>
          <a:prstGeom prst="rect">
            <a:avLst/>
          </a:prstGeom>
          <a:noFill/>
          <a:ln w="57150">
            <a:solidFill>
              <a:srgbClr val="006600"/>
            </a:solidFill>
            <a:miter lim="800000"/>
            <a:headEnd/>
            <a:tailEnd/>
          </a:ln>
        </p:spPr>
      </p:pic>
      <p:pic>
        <p:nvPicPr>
          <p:cNvPr id="33796" name="Picture 11" descr="эксперимент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35600" y="4149725"/>
            <a:ext cx="3455988" cy="2341563"/>
          </a:xfrm>
          <a:prstGeom prst="rect">
            <a:avLst/>
          </a:prstGeom>
          <a:noFill/>
          <a:ln w="57150">
            <a:solidFill>
              <a:srgbClr val="006600"/>
            </a:solidFill>
            <a:miter lim="800000"/>
            <a:headEnd/>
            <a:tailEnd/>
          </a:ln>
        </p:spPr>
      </p:pic>
      <p:pic>
        <p:nvPicPr>
          <p:cNvPr id="33797" name="Picture 12" descr="эксперимент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0825" y="4076700"/>
            <a:ext cx="3457575" cy="2378075"/>
          </a:xfrm>
          <a:prstGeom prst="rect">
            <a:avLst/>
          </a:prstGeom>
          <a:noFill/>
          <a:ln w="57150">
            <a:solidFill>
              <a:srgbClr val="006600"/>
            </a:solidFill>
            <a:miter lim="800000"/>
            <a:headEnd/>
            <a:tailEnd/>
          </a:ln>
        </p:spPr>
      </p:pic>
      <p:pic>
        <p:nvPicPr>
          <p:cNvPr id="33798" name="Picture 13" descr="экспериент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03575" y="1700213"/>
            <a:ext cx="3095625" cy="2592387"/>
          </a:xfrm>
          <a:prstGeom prst="rect">
            <a:avLst/>
          </a:prstGeom>
          <a:noFill/>
          <a:ln w="57150">
            <a:solidFill>
              <a:srgbClr val="006600"/>
            </a:solidFill>
            <a:miter lim="800000"/>
            <a:headEnd/>
            <a:tailEnd/>
          </a:ln>
        </p:spPr>
      </p:pic>
      <p:pic>
        <p:nvPicPr>
          <p:cNvPr id="33799" name="Picture 14" descr="bashfy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276600" y="3716338"/>
            <a:ext cx="2447925" cy="314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825" y="188913"/>
            <a:ext cx="8713788" cy="1143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defRPr/>
            </a:pPr>
            <a:r>
              <a:rPr lang="ru-RU" sz="4000" b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МЕТЕО - ПЛОЩАДКА</a:t>
            </a:r>
          </a:p>
        </p:txBody>
      </p:sp>
      <p:pic>
        <p:nvPicPr>
          <p:cNvPr id="35842" name="Picture 7" descr="метео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8625" y="1484313"/>
            <a:ext cx="3384550" cy="2073275"/>
          </a:xfrm>
          <a:prstGeom prst="rect">
            <a:avLst/>
          </a:prstGeom>
          <a:noFill/>
          <a:ln w="57150">
            <a:solidFill>
              <a:srgbClr val="006600"/>
            </a:solidFill>
            <a:miter lim="800000"/>
            <a:headEnd/>
            <a:tailEnd/>
          </a:ln>
        </p:spPr>
      </p:pic>
      <p:pic>
        <p:nvPicPr>
          <p:cNvPr id="35843" name="Picture 9" descr="метео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1484313"/>
            <a:ext cx="3240087" cy="2070100"/>
          </a:xfrm>
          <a:prstGeom prst="rect">
            <a:avLst/>
          </a:prstGeom>
          <a:noFill/>
          <a:ln w="57150">
            <a:solidFill>
              <a:srgbClr val="006600"/>
            </a:solidFill>
            <a:miter lim="800000"/>
            <a:headEnd/>
            <a:tailEnd/>
          </a:ln>
        </p:spPr>
      </p:pic>
      <p:pic>
        <p:nvPicPr>
          <p:cNvPr id="35844" name="Picture 10" descr="метео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71550" y="3789363"/>
            <a:ext cx="2063750" cy="2808287"/>
          </a:xfrm>
          <a:prstGeom prst="rect">
            <a:avLst/>
          </a:prstGeom>
          <a:noFill/>
          <a:ln w="57150">
            <a:solidFill>
              <a:srgbClr val="006600"/>
            </a:solidFill>
            <a:miter lim="800000"/>
            <a:headEnd/>
            <a:tailEnd/>
          </a:ln>
        </p:spPr>
      </p:pic>
      <p:pic>
        <p:nvPicPr>
          <p:cNvPr id="35845" name="Picture 11" descr="метео 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27763" y="3789363"/>
            <a:ext cx="2136775" cy="2881312"/>
          </a:xfrm>
          <a:prstGeom prst="rect">
            <a:avLst/>
          </a:prstGeom>
          <a:noFill/>
          <a:ln w="57150">
            <a:solidFill>
              <a:srgbClr val="006600"/>
            </a:solidFill>
            <a:miter lim="800000"/>
            <a:headEnd/>
            <a:tailEnd/>
          </a:ln>
        </p:spPr>
      </p:pic>
      <p:pic>
        <p:nvPicPr>
          <p:cNvPr id="35846" name="Picture 12" descr="метео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03575" y="1700213"/>
            <a:ext cx="2608263" cy="2319337"/>
          </a:xfrm>
          <a:prstGeom prst="rect">
            <a:avLst/>
          </a:prstGeom>
          <a:noFill/>
          <a:ln w="57150">
            <a:solidFill>
              <a:srgbClr val="006600"/>
            </a:solidFill>
            <a:miter lim="800000"/>
            <a:headEnd/>
            <a:tailEnd/>
          </a:ln>
        </p:spPr>
      </p:pic>
      <p:pic>
        <p:nvPicPr>
          <p:cNvPr id="35847" name="Picture 14" descr="938c6a90e7c3908900e0e27f2567e7d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203575" y="4005263"/>
            <a:ext cx="2670175" cy="285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88" y="188913"/>
            <a:ext cx="8713787" cy="1143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defRPr/>
            </a:pPr>
            <a:r>
              <a:rPr lang="ru-RU" sz="4000" b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ТРОПА ЗДОРОВЬЯ</a:t>
            </a:r>
          </a:p>
        </p:txBody>
      </p:sp>
      <p:pic>
        <p:nvPicPr>
          <p:cNvPr id="37890" name="Picture 8" descr="20170616_09022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72213" y="1557338"/>
            <a:ext cx="2247900" cy="367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9" descr="20170616_08572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288" y="1557338"/>
            <a:ext cx="2405062" cy="383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10" descr="20150729_1112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87675" y="1557338"/>
            <a:ext cx="3024188" cy="286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11" descr="happy-vector-log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55875" y="2924175"/>
            <a:ext cx="3810000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350" y="188913"/>
            <a:ext cx="6264275" cy="1143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defRPr/>
            </a:pPr>
            <a:r>
              <a:rPr lang="ru-RU" sz="4000" b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ПТИЧИЙ ДВОР</a:t>
            </a:r>
          </a:p>
        </p:txBody>
      </p:sp>
      <p:pic>
        <p:nvPicPr>
          <p:cNvPr id="8" name="Рисунок 7" descr="H:\20150729_091529.jpg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0113" y="1628775"/>
            <a:ext cx="7575550" cy="4537075"/>
          </a:xfrm>
          <a:prstGeom prst="rect">
            <a:avLst/>
          </a:prstGeom>
          <a:noFill/>
          <a:ln w="57150">
            <a:solidFill>
              <a:srgbClr val="006600"/>
            </a:solidFill>
            <a:miter lim="800000"/>
            <a:headEnd/>
            <a:tailEnd/>
          </a:ln>
        </p:spPr>
      </p:pic>
      <p:pic>
        <p:nvPicPr>
          <p:cNvPr id="39939" name="Picture 5" descr="0_650cd_a17350f9_X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852738"/>
            <a:ext cx="2903538" cy="400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88" y="188913"/>
            <a:ext cx="8713787" cy="1143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defRPr/>
            </a:pPr>
            <a:r>
              <a:rPr lang="ru-RU" sz="4000" b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ДОМИК В ДЕРЕВНЕ И ПАСЕКА</a:t>
            </a:r>
          </a:p>
        </p:txBody>
      </p:sp>
      <p:pic>
        <p:nvPicPr>
          <p:cNvPr id="41986" name="Picture 7" descr="S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1700213"/>
            <a:ext cx="3168650" cy="2160587"/>
          </a:xfrm>
          <a:prstGeom prst="rect">
            <a:avLst/>
          </a:prstGeom>
          <a:noFill/>
          <a:ln w="57150">
            <a:solidFill>
              <a:srgbClr val="006600"/>
            </a:solidFill>
            <a:miter lim="800000"/>
            <a:headEnd/>
            <a:tailEnd/>
          </a:ln>
        </p:spPr>
      </p:pic>
      <p:pic>
        <p:nvPicPr>
          <p:cNvPr id="41987" name="Picture 8" descr="982ea7835606ca72bf1d15a92930e1f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750" y="4365625"/>
            <a:ext cx="3168650" cy="2217738"/>
          </a:xfrm>
          <a:prstGeom prst="rect">
            <a:avLst/>
          </a:prstGeom>
          <a:noFill/>
          <a:ln w="57150">
            <a:solidFill>
              <a:srgbClr val="006600"/>
            </a:solidFill>
            <a:miter lim="800000"/>
            <a:headEnd/>
            <a:tailEnd/>
          </a:ln>
        </p:spPr>
      </p:pic>
      <p:pic>
        <p:nvPicPr>
          <p:cNvPr id="41988" name="Picture 9" descr="detsad-439334-149862318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76600" y="2852738"/>
            <a:ext cx="3143250" cy="2232025"/>
          </a:xfrm>
          <a:prstGeom prst="rect">
            <a:avLst/>
          </a:prstGeom>
          <a:noFill/>
          <a:ln w="57150">
            <a:solidFill>
              <a:srgbClr val="006600"/>
            </a:solidFill>
            <a:miter lim="800000"/>
            <a:headEnd/>
            <a:tailEnd/>
          </a:ln>
        </p:spPr>
      </p:pic>
      <p:pic>
        <p:nvPicPr>
          <p:cNvPr id="41989" name="Picture 10" descr="8d119bbf549763b81b25bda49a3ec75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03900" y="1916113"/>
            <a:ext cx="3340100" cy="409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550" y="1196975"/>
            <a:ext cx="7632700" cy="3816350"/>
          </a:xfrm>
        </p:spPr>
        <p:txBody>
          <a:bodyPr>
            <a:normAutofit/>
          </a:bodyPr>
          <a:lstStyle/>
          <a:p>
            <a:pPr marL="0" indent="0" algn="ctr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ru-RU" sz="2400" b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Times New Roman" pitchFamily="18" charset="0"/>
              </a:rPr>
              <a:t>Экологическая тропа</a:t>
            </a:r>
            <a:r>
              <a:rPr lang="ru-RU" sz="240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smtClean="0">
                <a:solidFill>
                  <a:srgbClr val="006600"/>
                </a:solidFill>
                <a:latin typeface="Comic Sans MS" pitchFamily="66" charset="0"/>
                <a:cs typeface="Times New Roman" pitchFamily="18" charset="0"/>
              </a:rPr>
              <a:t>– это специальный образовательный маршрут в природных условиях, где есть экологически значимые природные объекты. На этих маршрутах происходит знакомство детей с естественными биоценозами, многообразием растений и животных, связями, которые имеются между ними, представить на практике природоохранную деятельность.    Экологическая тропа играет важную роль в системе накопления каждым ребенком личного опыта.</a:t>
            </a:r>
          </a:p>
          <a:p>
            <a:pPr marL="0" indent="0" eaLnBrk="1" hangingPunct="1">
              <a:lnSpc>
                <a:spcPct val="80000"/>
              </a:lnSpc>
              <a:buClr>
                <a:srgbClr val="9BBB59"/>
              </a:buClr>
              <a:buFont typeface="Wingdings" pitchFamily="2" charset="2"/>
              <a:buChar char="v"/>
              <a:defRPr/>
            </a:pPr>
            <a:endParaRPr lang="ru-RU" sz="2400" smtClean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lnSpc>
                <a:spcPct val="80000"/>
              </a:lnSpc>
              <a:buClr>
                <a:srgbClr val="9BBB59"/>
              </a:buClr>
              <a:buFont typeface="Wingdings" pitchFamily="2" charset="2"/>
              <a:buChar char="v"/>
              <a:defRPr/>
            </a:pPr>
            <a:endParaRPr lang="ru-RU" sz="2800" smtClean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lnSpc>
                <a:spcPct val="80000"/>
              </a:lnSpc>
              <a:buClr>
                <a:srgbClr val="9BBB59"/>
              </a:buClr>
              <a:buFont typeface="Wingdings" pitchFamily="2" charset="2"/>
              <a:buChar char="v"/>
              <a:defRPr/>
            </a:pPr>
            <a:endParaRPr lang="ru-RU" sz="3000" smtClean="0">
              <a:solidFill>
                <a:srgbClr val="376092"/>
              </a:solidFill>
            </a:endParaRPr>
          </a:p>
        </p:txBody>
      </p:sp>
      <p:pic>
        <p:nvPicPr>
          <p:cNvPr id="16386" name="Picture 3" descr="4de9209aa58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54788" y="3762375"/>
            <a:ext cx="2589212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088" y="188913"/>
            <a:ext cx="7273925" cy="1143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defRPr/>
            </a:pPr>
            <a:r>
              <a:rPr lang="ru-RU" b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Работа с родителями</a:t>
            </a:r>
          </a:p>
        </p:txBody>
      </p:sp>
      <p:pic>
        <p:nvPicPr>
          <p:cNvPr id="44034" name="Picture 10" descr="kak-oformit-dachnyiy-uchastok-1024x64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1913" y="1412875"/>
            <a:ext cx="3240087" cy="2212975"/>
          </a:xfrm>
          <a:prstGeom prst="rect">
            <a:avLst/>
          </a:prstGeom>
          <a:noFill/>
          <a:ln w="57150">
            <a:solidFill>
              <a:srgbClr val="006600"/>
            </a:solidFill>
            <a:miter lim="800000"/>
            <a:headEnd/>
            <a:tailEnd/>
          </a:ln>
        </p:spPr>
      </p:pic>
      <p:pic>
        <p:nvPicPr>
          <p:cNvPr id="44035" name="Picture 11" descr="8038246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35600" y="1773238"/>
            <a:ext cx="3068638" cy="2160587"/>
          </a:xfrm>
          <a:prstGeom prst="rect">
            <a:avLst/>
          </a:prstGeom>
          <a:noFill/>
          <a:ln w="57150">
            <a:solidFill>
              <a:srgbClr val="006600"/>
            </a:solidFill>
            <a:miter lim="800000"/>
            <a:headEnd/>
            <a:tailEnd/>
          </a:ln>
        </p:spPr>
      </p:pic>
      <p:pic>
        <p:nvPicPr>
          <p:cNvPr id="44036" name="Picture 12" descr="s120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3575" y="3357563"/>
            <a:ext cx="2952750" cy="2216150"/>
          </a:xfrm>
          <a:prstGeom prst="rect">
            <a:avLst/>
          </a:prstGeom>
          <a:noFill/>
          <a:ln w="57150">
            <a:solidFill>
              <a:srgbClr val="006600"/>
            </a:solidFill>
            <a:miter lim="800000"/>
            <a:headEnd/>
            <a:tailEnd/>
          </a:ln>
        </p:spPr>
      </p:pic>
      <p:pic>
        <p:nvPicPr>
          <p:cNvPr id="44037" name="Picture 13" descr="1764912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61963"/>
            <a:ext cx="5827713" cy="639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8" name="Picture 14" descr="detsad-778546-153718843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95963" y="4508500"/>
            <a:ext cx="3141662" cy="2165350"/>
          </a:xfrm>
          <a:prstGeom prst="rect">
            <a:avLst/>
          </a:prstGeom>
          <a:noFill/>
          <a:ln w="57150">
            <a:solidFill>
              <a:srgbClr val="006600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00338" y="620713"/>
            <a:ext cx="4464050" cy="1143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eaLnBrk="1" hangingPunct="1">
              <a:defRPr/>
            </a:pPr>
            <a:r>
              <a:rPr lang="ru-RU" b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Times New Roman" pitchFamily="18" charset="0"/>
              </a:rPr>
              <a:t>Выводы:</a:t>
            </a:r>
            <a:endParaRPr lang="ru-RU" smtClean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700338" y="1773238"/>
            <a:ext cx="6443662" cy="4467225"/>
          </a:xfrm>
        </p:spPr>
        <p:txBody>
          <a:bodyPr/>
          <a:lstStyle/>
          <a:p>
            <a:pPr eaLnBrk="1" hangingPunct="1">
              <a:buFont typeface="Wingdings" pitchFamily="2" charset="2"/>
              <a:buChar char="q"/>
            </a:pPr>
            <a:r>
              <a:rPr lang="ru-RU" sz="2400" b="1" smtClean="0">
                <a:solidFill>
                  <a:srgbClr val="006600"/>
                </a:solidFill>
                <a:latin typeface="Comic Sans MS" pitchFamily="66" charset="0"/>
                <a:cs typeface="Times New Roman" pitchFamily="18" charset="0"/>
              </a:rPr>
              <a:t>Таким образом, с помощью экологической тропы нам удалось повысить экологическую грамотность и культуру детей, сформировать экологическую компетентность родителей.</a:t>
            </a:r>
          </a:p>
          <a:p>
            <a:pPr eaLnBrk="1" hangingPunct="1">
              <a:buFont typeface="Wingdings" pitchFamily="2" charset="2"/>
              <a:buChar char="q"/>
            </a:pPr>
            <a:r>
              <a:rPr lang="ru-RU" sz="2400" b="1" smtClean="0">
                <a:solidFill>
                  <a:srgbClr val="006600"/>
                </a:solidFill>
                <a:latin typeface="Comic Sans MS" pitchFamily="66" charset="0"/>
                <a:cs typeface="Times New Roman" pitchFamily="18" charset="0"/>
              </a:rPr>
              <a:t>Свой опыт работы мы можем рекомендовать педагогам ДОО, для формирования экологической грамотности и культуры   у дошкольников.</a:t>
            </a:r>
          </a:p>
          <a:p>
            <a:pPr eaLnBrk="1" hangingPunct="1">
              <a:buFont typeface="Wingdings" pitchFamily="2" charset="2"/>
              <a:buChar char="v"/>
            </a:pPr>
            <a:endParaRPr lang="ru-RU" sz="3600" b="1" smtClean="0">
              <a:solidFill>
                <a:srgbClr val="006600"/>
              </a:solidFill>
            </a:endParaRPr>
          </a:p>
        </p:txBody>
      </p:sp>
      <p:pic>
        <p:nvPicPr>
          <p:cNvPr id="45059" name="Picture 4" descr="1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492375"/>
            <a:ext cx="3276600" cy="436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4" descr="image-0-02-04-a759ae742295638596d20d67c32969c91b48095b77bf2d0dc284cfa545c7dbe5-V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8175" y="1557338"/>
            <a:ext cx="6551613" cy="3495675"/>
          </a:xfrm>
          <a:prstGeom prst="rect">
            <a:avLst/>
          </a:prstGeom>
          <a:noFill/>
          <a:ln w="76200">
            <a:solidFill>
              <a:srgbClr val="009900"/>
            </a:solidFill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827088" y="188913"/>
            <a:ext cx="7273925" cy="1143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defRPr/>
            </a:pPr>
            <a:r>
              <a:rPr lang="ru-RU" b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Спасибо за внимание!</a:t>
            </a:r>
          </a:p>
        </p:txBody>
      </p:sp>
      <p:pic>
        <p:nvPicPr>
          <p:cNvPr id="46083" name="Picture 7" descr="2360440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060575"/>
            <a:ext cx="2930525" cy="430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49275"/>
            <a:ext cx="8229600" cy="576263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5400" b="1" dirty="0" smtClean="0">
                <a:ln/>
                <a:solidFill>
                  <a:schemeClr val="accent3"/>
                </a:solidFill>
              </a:rPr>
              <a:t/>
            </a:r>
            <a:br>
              <a:rPr lang="ru-RU" sz="5400" b="1" dirty="0" smtClean="0">
                <a:ln/>
                <a:solidFill>
                  <a:schemeClr val="accent3"/>
                </a:solidFill>
              </a:rPr>
            </a:br>
            <a:r>
              <a:rPr lang="ru-RU" sz="5400" b="1" dirty="0" smtClean="0">
                <a:ln/>
                <a:solidFill>
                  <a:schemeClr val="accent3"/>
                </a:solidFill>
              </a:rPr>
              <a:t/>
            </a:r>
            <a:br>
              <a:rPr lang="ru-RU" sz="5400" b="1" dirty="0" smtClean="0">
                <a:ln/>
                <a:solidFill>
                  <a:schemeClr val="accent3"/>
                </a:solidFill>
              </a:rPr>
            </a:br>
            <a:r>
              <a:rPr lang="ru-RU" sz="5400" b="1" dirty="0" smtClean="0">
                <a:ln/>
                <a:solidFill>
                  <a:schemeClr val="accent3"/>
                </a:solidFill>
              </a:rPr>
              <a:t/>
            </a:r>
            <a:br>
              <a:rPr lang="ru-RU" sz="5400" b="1" dirty="0" smtClean="0">
                <a:ln/>
                <a:solidFill>
                  <a:schemeClr val="accent3"/>
                </a:solidFill>
              </a:rPr>
            </a:br>
            <a:r>
              <a:rPr lang="ru-RU" sz="5400" b="1" dirty="0" smtClean="0">
                <a:ln/>
                <a:solidFill>
                  <a:schemeClr val="accent3"/>
                </a:solidFill>
              </a:rPr>
              <a:t/>
            </a:r>
            <a:br>
              <a:rPr lang="ru-RU" sz="5400" b="1" dirty="0" smtClean="0">
                <a:ln/>
                <a:solidFill>
                  <a:schemeClr val="accent3"/>
                </a:solidFill>
              </a:rPr>
            </a:br>
            <a:r>
              <a:rPr lang="ru-RU" sz="5400" b="1" dirty="0" smtClean="0">
                <a:ln/>
                <a:solidFill>
                  <a:schemeClr val="accent3"/>
                </a:solidFill>
              </a:rPr>
              <a:t/>
            </a:r>
            <a:br>
              <a:rPr lang="ru-RU" sz="5400" b="1" dirty="0" smtClean="0">
                <a:ln/>
                <a:solidFill>
                  <a:schemeClr val="accent3"/>
                </a:solidFill>
              </a:rPr>
            </a:br>
            <a:r>
              <a:rPr lang="ru-RU" sz="5400" b="1" dirty="0" smtClean="0">
                <a:ln/>
                <a:solidFill>
                  <a:schemeClr val="accent3"/>
                </a:solidFill>
              </a:rPr>
              <a:t/>
            </a:r>
            <a:br>
              <a:rPr lang="ru-RU" sz="5400" b="1" dirty="0" smtClean="0">
                <a:ln/>
                <a:solidFill>
                  <a:schemeClr val="accent3"/>
                </a:solidFill>
              </a:rPr>
            </a:br>
            <a:r>
              <a:rPr lang="ru-RU" sz="5400" b="1" dirty="0" smtClean="0">
                <a:ln/>
                <a:solidFill>
                  <a:schemeClr val="accent3"/>
                </a:solidFill>
              </a:rPr>
              <a:t/>
            </a:r>
            <a:br>
              <a:rPr lang="ru-RU" sz="5400" b="1" dirty="0" smtClean="0">
                <a:ln/>
                <a:solidFill>
                  <a:schemeClr val="accent3"/>
                </a:solidFill>
              </a:rPr>
            </a:br>
            <a:r>
              <a:rPr lang="ru-RU" sz="5400" b="1" dirty="0" smtClean="0">
                <a:ln/>
                <a:solidFill>
                  <a:schemeClr val="accent3"/>
                </a:solidFill>
              </a:rPr>
              <a:t/>
            </a:r>
            <a:br>
              <a:rPr lang="ru-RU" sz="5400" b="1" dirty="0" smtClean="0">
                <a:ln/>
                <a:solidFill>
                  <a:schemeClr val="accent3"/>
                </a:solidFill>
              </a:rPr>
            </a:br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55650" y="260350"/>
            <a:ext cx="7993063" cy="129698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</a:rPr>
              <a:t>Цель</a:t>
            </a:r>
            <a:r>
              <a:rPr lang="ru-RU" sz="2000">
                <a:solidFill>
                  <a:srgbClr val="006600"/>
                </a:solidFill>
                <a:latin typeface="Comic Sans MS" pitchFamily="66" charset="0"/>
                <a:cs typeface="Arial" charset="0"/>
              </a:rPr>
              <a:t> – обогащать и систематизировать экологические знания у дошкольников средствами экологической тропы ДОУ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339975" y="1773238"/>
            <a:ext cx="6624638" cy="475138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ru-RU" sz="3200" b="1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  <a:cs typeface="Arial" charset="0"/>
            </a:endParaRPr>
          </a:p>
          <a:p>
            <a:pPr algn="ctr"/>
            <a:endParaRPr lang="ru-RU" sz="3200" b="1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  <a:p>
            <a:pPr algn="ctr"/>
            <a:r>
              <a:rPr lang="ru-RU" sz="3200" b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</a:rPr>
              <a:t>Задачи:</a:t>
            </a:r>
          </a:p>
          <a:p>
            <a:pPr>
              <a:buFont typeface="Wingdings" pitchFamily="2" charset="2"/>
              <a:buChar char="q"/>
            </a:pPr>
            <a:r>
              <a:rPr lang="ru-RU" sz="2000">
                <a:solidFill>
                  <a:srgbClr val="006600"/>
                </a:solidFill>
                <a:latin typeface="Comic Sans MS" pitchFamily="66" charset="0"/>
                <a:cs typeface="Arial" charset="0"/>
              </a:rPr>
              <a:t>Развитие познавательного интереса к миру природы, осознания ребенком себя как части природы, чувства ответственности за ее сохранность.</a:t>
            </a:r>
          </a:p>
          <a:p>
            <a:pPr>
              <a:buFont typeface="Wingdings" pitchFamily="2" charset="2"/>
              <a:buChar char="q"/>
            </a:pPr>
            <a:r>
              <a:rPr lang="ru-RU" sz="2000">
                <a:solidFill>
                  <a:srgbClr val="006600"/>
                </a:solidFill>
                <a:latin typeface="Comic Sans MS" pitchFamily="66" charset="0"/>
                <a:cs typeface="Arial" charset="0"/>
              </a:rPr>
              <a:t>Развитие познавательной активности в процессе экспериментирования, наблюдений за объектами и явлениями природы.</a:t>
            </a:r>
          </a:p>
          <a:p>
            <a:pPr>
              <a:buFont typeface="Wingdings" pitchFamily="2" charset="2"/>
              <a:buChar char="q"/>
            </a:pPr>
            <a:r>
              <a:rPr lang="ru-RU" sz="2000">
                <a:solidFill>
                  <a:srgbClr val="006600"/>
                </a:solidFill>
                <a:latin typeface="Comic Sans MS" pitchFamily="66" charset="0"/>
                <a:cs typeface="Arial" charset="0"/>
              </a:rPr>
              <a:t>Повышение экологического сознания педагогов, родителей и воспитанников.</a:t>
            </a:r>
          </a:p>
          <a:p>
            <a:pPr>
              <a:buFont typeface="Wingdings" pitchFamily="2" charset="2"/>
              <a:buChar char="q"/>
            </a:pPr>
            <a:r>
              <a:rPr lang="ru-RU" sz="2000">
                <a:solidFill>
                  <a:srgbClr val="006600"/>
                </a:solidFill>
                <a:latin typeface="Comic Sans MS" pitchFamily="66" charset="0"/>
                <a:cs typeface="Arial" charset="0"/>
              </a:rPr>
              <a:t>Участие детей в посильной для них деятельности по уходу за растениями и животными, по охране и защите природы.</a:t>
            </a:r>
          </a:p>
          <a:p>
            <a:pPr algn="ctr"/>
            <a:endParaRPr lang="ru-RU" sz="3200" b="1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  <a:cs typeface="Arial" charset="0"/>
            </a:endParaRPr>
          </a:p>
          <a:p>
            <a:pPr algn="ctr"/>
            <a:endParaRPr lang="ru-RU" sz="2000">
              <a:solidFill>
                <a:srgbClr val="006600"/>
              </a:solidFill>
              <a:latin typeface="Comic Sans MS" pitchFamily="66" charset="0"/>
              <a:cs typeface="Arial" charset="0"/>
            </a:endParaRPr>
          </a:p>
        </p:txBody>
      </p:sp>
      <p:pic>
        <p:nvPicPr>
          <p:cNvPr id="17412" name="Picture 5" descr="0_661b7_b7d91c6a_X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05038"/>
            <a:ext cx="3276600" cy="417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476375" y="188913"/>
            <a:ext cx="6840538" cy="1727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>
                <a:solidFill>
                  <a:srgbClr val="006600"/>
                </a:solidFill>
                <a:latin typeface="Arial" charset="0"/>
                <a:cs typeface="Arial" charset="0"/>
              </a:rPr>
              <a:t>МДОУ «Д</a:t>
            </a:r>
            <a:r>
              <a:rPr lang="ru-RU" sz="2400" b="1">
                <a:solidFill>
                  <a:srgbClr val="006600"/>
                </a:solidFill>
                <a:latin typeface="Comic Sans MS" pitchFamily="66" charset="0"/>
                <a:cs typeface="Arial" charset="0"/>
              </a:rPr>
              <a:t>етск</a:t>
            </a:r>
            <a:r>
              <a:rPr lang="ru-RU" sz="2400" b="1">
                <a:solidFill>
                  <a:srgbClr val="006600"/>
                </a:solidFill>
                <a:latin typeface="Arial" charset="0"/>
                <a:cs typeface="Arial" charset="0"/>
              </a:rPr>
              <a:t>ий</a:t>
            </a:r>
            <a:r>
              <a:rPr lang="ru-RU" sz="2400" b="1">
                <a:solidFill>
                  <a:srgbClr val="006600"/>
                </a:solidFill>
                <a:latin typeface="Comic Sans MS" pitchFamily="66" charset="0"/>
                <a:cs typeface="Arial" charset="0"/>
              </a:rPr>
              <a:t> сад № </a:t>
            </a:r>
            <a:r>
              <a:rPr lang="ru-RU" sz="2400" b="1">
                <a:solidFill>
                  <a:srgbClr val="006600"/>
                </a:solidFill>
                <a:latin typeface="Arial" charset="0"/>
                <a:cs typeface="Arial" charset="0"/>
              </a:rPr>
              <a:t>65 комбинированного вида»</a:t>
            </a:r>
            <a:r>
              <a:rPr lang="ru-RU" sz="2400" b="1">
                <a:solidFill>
                  <a:srgbClr val="006600"/>
                </a:solidFill>
                <a:latin typeface="Comic Sans MS" pitchFamily="66" charset="0"/>
                <a:cs typeface="Arial" charset="0"/>
              </a:rPr>
              <a:t> </a:t>
            </a:r>
            <a:r>
              <a:rPr lang="ru-RU" sz="2400" b="1">
                <a:solidFill>
                  <a:srgbClr val="006600"/>
                </a:solidFill>
                <a:latin typeface="Arial" charset="0"/>
                <a:cs typeface="Arial" charset="0"/>
              </a:rPr>
              <a:t>г.Саранск, ул Попова, д.48</a:t>
            </a:r>
          </a:p>
        </p:txBody>
      </p:sp>
      <p:pic>
        <p:nvPicPr>
          <p:cNvPr id="18434" name="Picture 4" descr="20170616_09044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2060575"/>
            <a:ext cx="7383462" cy="4157663"/>
          </a:xfrm>
          <a:prstGeom prst="rect">
            <a:avLst/>
          </a:prstGeom>
          <a:noFill/>
          <a:ln w="57150">
            <a:solidFill>
              <a:srgbClr val="006600"/>
            </a:solidFill>
            <a:miter lim="800000"/>
            <a:headEnd/>
            <a:tailEnd/>
          </a:ln>
        </p:spPr>
      </p:pic>
      <p:pic>
        <p:nvPicPr>
          <p:cNvPr id="18435" name="Picture 5" descr="1913508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2997200"/>
            <a:ext cx="2832100" cy="363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80400" cy="79216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eaLnBrk="1" hangingPunct="1">
              <a:defRPr/>
            </a:pPr>
            <a:r>
              <a:rPr lang="ru-RU" sz="40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Times New Roman" pitchFamily="18" charset="0"/>
              </a:rPr>
              <a:t/>
            </a:r>
            <a:br>
              <a:rPr lang="ru-RU" sz="40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Times New Roman" pitchFamily="18" charset="0"/>
              </a:rPr>
            </a:br>
            <a:r>
              <a:rPr lang="ru-RU" sz="4000" b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Times New Roman" pitchFamily="18" charset="0"/>
              </a:rPr>
              <a:t>Предполагаемые результаты:</a:t>
            </a:r>
            <a:br>
              <a:rPr lang="ru-RU" sz="4000" b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Times New Roman" pitchFamily="18" charset="0"/>
              </a:rPr>
            </a:br>
            <a:endParaRPr lang="ru-RU" sz="4000" b="1" smtClean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20482" name="Содержимое 2"/>
          <p:cNvSpPr>
            <a:spLocks noGrp="1"/>
          </p:cNvSpPr>
          <p:nvPr>
            <p:ph idx="1"/>
          </p:nvPr>
        </p:nvSpPr>
        <p:spPr>
          <a:xfrm>
            <a:off x="179388" y="1125538"/>
            <a:ext cx="8785225" cy="547211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spcBef>
                <a:spcPct val="0"/>
              </a:spcBef>
              <a:buFont typeface="Wingdings" pitchFamily="2" charset="2"/>
              <a:buChar char="q"/>
              <a:defRPr/>
            </a:pPr>
            <a:r>
              <a:rPr lang="ru-RU" sz="1800" smtClean="0">
                <a:solidFill>
                  <a:srgbClr val="006600"/>
                </a:solidFill>
                <a:latin typeface="Comic Sans MS" pitchFamily="66" charset="0"/>
              </a:rPr>
              <a:t>У детей проявится ярко выраженный интерес к объектам и явлениям природы.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q"/>
              <a:defRPr/>
            </a:pPr>
            <a:r>
              <a:rPr lang="ru-RU" sz="1800" smtClean="0">
                <a:solidFill>
                  <a:srgbClr val="006600"/>
                </a:solidFill>
                <a:latin typeface="Comic Sans MS" pitchFamily="66" charset="0"/>
              </a:rPr>
              <a:t> У ребят сформируется стремление к исследованию объектов природы, они научатся делать выводы, устанавливать причинно-следственные связи.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q"/>
              <a:defRPr/>
            </a:pPr>
            <a:r>
              <a:rPr lang="ru-RU" sz="1800" smtClean="0">
                <a:solidFill>
                  <a:srgbClr val="006600"/>
                </a:solidFill>
                <a:latin typeface="Comic Sans MS" pitchFamily="66" charset="0"/>
              </a:rPr>
              <a:t>  Ребята узнают много интересного из жизни растений (деревьев, кустарников, трав), исследуют опытным путем условия, необходимые для роста растений; научатся правильно ухаживать за растениями в уголке природы, в цветнике детского сада (рыхление, полив, прополка).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q"/>
              <a:defRPr/>
            </a:pPr>
            <a:r>
              <a:rPr lang="ru-RU" sz="1800" smtClean="0">
                <a:solidFill>
                  <a:srgbClr val="006600"/>
                </a:solidFill>
                <a:latin typeface="Comic Sans MS" pitchFamily="66" charset="0"/>
              </a:rPr>
              <a:t> Ребята научатся вести наблюдения за объектами живой и неживой природы, объяснять связи и цепочки в природе, выполнять Законы общего дома природы.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q"/>
              <a:defRPr/>
            </a:pPr>
            <a:r>
              <a:rPr lang="ru-RU" sz="1800" smtClean="0">
                <a:solidFill>
                  <a:srgbClr val="006600"/>
                </a:solidFill>
                <a:latin typeface="Comic Sans MS" pitchFamily="66" charset="0"/>
              </a:rPr>
              <a:t> Ребята будут бережно относится к природе, будут стремиться к правильному поведению поп отношению к миру природы.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q"/>
              <a:defRPr/>
            </a:pPr>
            <a:r>
              <a:rPr lang="ru-RU" sz="1800" smtClean="0">
                <a:solidFill>
                  <a:srgbClr val="006600"/>
                </a:solidFill>
                <a:latin typeface="Comic Sans MS" pitchFamily="66" charset="0"/>
              </a:rPr>
              <a:t> К экологическому проекту будут привлечены родители. Экологическое просвещение родителей даст большой плюс в экологическом воспитании детей.</a:t>
            </a: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48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48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4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4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4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4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4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4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4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4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4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4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0482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defRPr/>
            </a:pPr>
            <a:r>
              <a:rPr lang="ru-RU" b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Формы реализации: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750" y="1196975"/>
            <a:ext cx="8158163" cy="504031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buFont typeface="Wingdings" pitchFamily="2" charset="2"/>
              <a:buChar char="q"/>
              <a:defRPr/>
            </a:pPr>
            <a:r>
              <a:rPr lang="ru-RU" sz="2000" smtClean="0">
                <a:solidFill>
                  <a:srgbClr val="006600"/>
                </a:solidFill>
                <a:latin typeface="Comic Sans MS" pitchFamily="66" charset="0"/>
              </a:rPr>
              <a:t>Разработка экологической тропы, оформление карты экологической тропы.</a:t>
            </a:r>
          </a:p>
          <a:p>
            <a:pPr eaLnBrk="1" hangingPunct="1">
              <a:buFont typeface="Wingdings" pitchFamily="2" charset="2"/>
              <a:buChar char="q"/>
              <a:defRPr/>
            </a:pPr>
            <a:r>
              <a:rPr lang="ru-RU" sz="2000" smtClean="0">
                <a:solidFill>
                  <a:srgbClr val="006600"/>
                </a:solidFill>
                <a:latin typeface="Comic Sans MS" pitchFamily="66" charset="0"/>
              </a:rPr>
              <a:t>Занятия на экологической тропе.</a:t>
            </a:r>
          </a:p>
          <a:p>
            <a:pPr eaLnBrk="1" hangingPunct="1">
              <a:buFont typeface="Wingdings" pitchFamily="2" charset="2"/>
              <a:buChar char="q"/>
              <a:defRPr/>
            </a:pPr>
            <a:r>
              <a:rPr lang="ru-RU" sz="2000" smtClean="0">
                <a:solidFill>
                  <a:srgbClr val="006600"/>
                </a:solidFill>
                <a:latin typeface="Comic Sans MS" pitchFamily="66" charset="0"/>
              </a:rPr>
              <a:t>Использование сказочных персонажей.</a:t>
            </a:r>
          </a:p>
          <a:p>
            <a:pPr eaLnBrk="1" hangingPunct="1">
              <a:buFont typeface="Wingdings" pitchFamily="2" charset="2"/>
              <a:buChar char="q"/>
              <a:defRPr/>
            </a:pPr>
            <a:r>
              <a:rPr lang="ru-RU" sz="2000" smtClean="0">
                <a:solidFill>
                  <a:srgbClr val="006600"/>
                </a:solidFill>
                <a:latin typeface="Comic Sans MS" pitchFamily="66" charset="0"/>
              </a:rPr>
              <a:t>Эксперименты, опыты, решение проблемных ситуаций.</a:t>
            </a:r>
          </a:p>
          <a:p>
            <a:pPr eaLnBrk="1" hangingPunct="1">
              <a:buFont typeface="Wingdings" pitchFamily="2" charset="2"/>
              <a:buChar char="q"/>
              <a:defRPr/>
            </a:pPr>
            <a:r>
              <a:rPr lang="ru-RU" sz="2000" smtClean="0">
                <a:solidFill>
                  <a:srgbClr val="006600"/>
                </a:solidFill>
                <a:latin typeface="Comic Sans MS" pitchFamily="66" charset="0"/>
              </a:rPr>
              <a:t>Практическая деятельность.</a:t>
            </a:r>
          </a:p>
          <a:p>
            <a:pPr eaLnBrk="1" hangingPunct="1">
              <a:buFont typeface="Wingdings" pitchFamily="2" charset="2"/>
              <a:buChar char="q"/>
              <a:defRPr/>
            </a:pPr>
            <a:r>
              <a:rPr lang="ru-RU" sz="2000" smtClean="0">
                <a:solidFill>
                  <a:srgbClr val="006600"/>
                </a:solidFill>
                <a:latin typeface="Comic Sans MS" pitchFamily="66" charset="0"/>
              </a:rPr>
              <a:t>Наблюдение за живой и неживой природой.</a:t>
            </a:r>
          </a:p>
          <a:p>
            <a:pPr eaLnBrk="1" hangingPunct="1">
              <a:buFont typeface="Wingdings" pitchFamily="2" charset="2"/>
              <a:buChar char="q"/>
              <a:defRPr/>
            </a:pPr>
            <a:r>
              <a:rPr lang="ru-RU" sz="2000" smtClean="0">
                <a:solidFill>
                  <a:srgbClr val="006600"/>
                </a:solidFill>
                <a:latin typeface="Comic Sans MS" pitchFamily="66" charset="0"/>
              </a:rPr>
              <a:t>Ролевые, дидактические, настольные экологические игры.</a:t>
            </a:r>
          </a:p>
          <a:p>
            <a:pPr eaLnBrk="1" hangingPunct="1">
              <a:buFont typeface="Wingdings" pitchFamily="2" charset="2"/>
              <a:buChar char="q"/>
              <a:defRPr/>
            </a:pPr>
            <a:r>
              <a:rPr lang="ru-RU" sz="2000" smtClean="0">
                <a:solidFill>
                  <a:srgbClr val="006600"/>
                </a:solidFill>
                <a:latin typeface="Comic Sans MS" pitchFamily="66" charset="0"/>
              </a:rPr>
              <a:t>Продуктивная деятельность (рисование, поделки из природного материала и т.д.).</a:t>
            </a:r>
          </a:p>
          <a:p>
            <a:pPr eaLnBrk="1" hangingPunct="1">
              <a:buFont typeface="Wingdings" pitchFamily="2" charset="2"/>
              <a:buChar char="q"/>
              <a:defRPr/>
            </a:pPr>
            <a:r>
              <a:rPr lang="ru-RU" sz="2000" smtClean="0">
                <a:solidFill>
                  <a:srgbClr val="006600"/>
                </a:solidFill>
                <a:latin typeface="Comic Sans MS" pitchFamily="66" charset="0"/>
              </a:rPr>
              <a:t>Чтение художественной литературы о природе, рассматривание энциклопедий.</a:t>
            </a:r>
          </a:p>
          <a:p>
            <a:pPr eaLnBrk="1" hangingPunct="1">
              <a:buFont typeface="Wingdings" pitchFamily="2" charset="2"/>
              <a:buChar char="q"/>
              <a:defRPr/>
            </a:pPr>
            <a:endParaRPr lang="ru-RU" sz="2000" smtClean="0">
              <a:solidFill>
                <a:srgbClr val="006600"/>
              </a:solidFill>
              <a:latin typeface="Comic Sans MS" pitchFamily="66" charset="0"/>
            </a:endParaRPr>
          </a:p>
        </p:txBody>
      </p:sp>
      <p:pic>
        <p:nvPicPr>
          <p:cNvPr id="20483" name="Picture 7" descr="gnom_2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64388" y="4221163"/>
            <a:ext cx="1979612" cy="263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3" y="476250"/>
            <a:ext cx="8229600" cy="115252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eaLnBrk="1" hangingPunct="1">
              <a:defRPr/>
            </a:pPr>
            <a:r>
              <a:rPr lang="ru-RU" sz="3600" b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Times New Roman" pitchFamily="18" charset="0"/>
              </a:rPr>
              <a:t>Анализ научно методической литературы</a:t>
            </a:r>
            <a:endParaRPr lang="ru-RU" sz="3600" smtClean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550" y="1844675"/>
            <a:ext cx="7715250" cy="4479925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ru-RU" smtClean="0"/>
              <a:t> </a:t>
            </a:r>
            <a:r>
              <a:rPr lang="ru-RU" sz="2000" b="1" smtClean="0">
                <a:solidFill>
                  <a:srgbClr val="006600"/>
                </a:solidFill>
                <a:latin typeface="Comic Sans MS" pitchFamily="66" charset="0"/>
                <a:cs typeface="Times New Roman" pitchFamily="18" charset="0"/>
              </a:rPr>
              <a:t>В своей работе опирались на следующие программы:</a:t>
            </a:r>
          </a:p>
          <a:p>
            <a:pPr marL="0" indent="0" eaLnBrk="1" hangingPunct="1">
              <a:buFont typeface="Wingdings" pitchFamily="2" charset="2"/>
              <a:buChar char="q"/>
            </a:pPr>
            <a:r>
              <a:rPr lang="ru-RU" sz="1800" smtClean="0">
                <a:solidFill>
                  <a:srgbClr val="006600"/>
                </a:solidFill>
                <a:latin typeface="Comic Sans MS" pitchFamily="66" charset="0"/>
                <a:cs typeface="Times New Roman" pitchFamily="18" charset="0"/>
              </a:rPr>
              <a:t>Программа С. Николаевой </a:t>
            </a:r>
            <a:r>
              <a:rPr lang="ru-RU" sz="1800" b="1" smtClean="0">
                <a:solidFill>
                  <a:srgbClr val="006600"/>
                </a:solidFill>
                <a:latin typeface="Comic Sans MS" pitchFamily="66" charset="0"/>
                <a:cs typeface="Times New Roman" pitchFamily="18" charset="0"/>
              </a:rPr>
              <a:t>«Юный эколог», </a:t>
            </a:r>
            <a:r>
              <a:rPr lang="ru-RU" sz="1800" smtClean="0">
                <a:solidFill>
                  <a:srgbClr val="006600"/>
                </a:solidFill>
                <a:latin typeface="Comic Sans MS" pitchFamily="66" charset="0"/>
                <a:cs typeface="Times New Roman" pitchFamily="18" charset="0"/>
              </a:rPr>
              <a:t>которая решает вопрос становления начал экологической грамотности и культуры у детей и развитие их у  воспитывающих их взрослых. </a:t>
            </a:r>
          </a:p>
          <a:p>
            <a:pPr marL="0" indent="0" eaLnBrk="1" hangingPunct="1">
              <a:buFont typeface="Wingdings" pitchFamily="2" charset="2"/>
              <a:buChar char="q"/>
            </a:pPr>
            <a:r>
              <a:rPr lang="ru-RU" sz="1800" smtClean="0">
                <a:solidFill>
                  <a:srgbClr val="006600"/>
                </a:solidFill>
                <a:latin typeface="Comic Sans MS" pitchFamily="66" charset="0"/>
                <a:cs typeface="Times New Roman" pitchFamily="18" charset="0"/>
              </a:rPr>
              <a:t>Программа Н. А. Рыжовой  </a:t>
            </a:r>
            <a:r>
              <a:rPr lang="ru-RU" sz="1800" b="1" smtClean="0">
                <a:solidFill>
                  <a:srgbClr val="006600"/>
                </a:solidFill>
                <a:latin typeface="Comic Sans MS" pitchFamily="66" charset="0"/>
                <a:cs typeface="Times New Roman" pitchFamily="18" charset="0"/>
              </a:rPr>
              <a:t>«Наш дом - природа» </a:t>
            </a:r>
            <a:r>
              <a:rPr lang="ru-RU" sz="1800" smtClean="0">
                <a:solidFill>
                  <a:srgbClr val="006600"/>
                </a:solidFill>
                <a:latin typeface="Comic Sans MS" pitchFamily="66" charset="0"/>
                <a:cs typeface="Times New Roman" pitchFamily="18" charset="0"/>
              </a:rPr>
              <a:t> предполагает выработку у детей первых навыков экологически грамотного  и безопасного поведения в природе. </a:t>
            </a:r>
          </a:p>
          <a:p>
            <a:pPr marL="0" indent="0" eaLnBrk="1" hangingPunct="1">
              <a:buFont typeface="Wingdings" pitchFamily="2" charset="2"/>
              <a:buChar char="q"/>
            </a:pPr>
            <a:r>
              <a:rPr lang="ru-RU" sz="1800" smtClean="0">
                <a:solidFill>
                  <a:srgbClr val="006600"/>
                </a:solidFill>
                <a:latin typeface="Comic Sans MS" pitchFamily="66" charset="0"/>
                <a:cs typeface="Times New Roman" pitchFamily="18" charset="0"/>
              </a:rPr>
              <a:t> Примерная образовательная программа </a:t>
            </a:r>
            <a:r>
              <a:rPr lang="ru-RU" sz="1800" b="1" smtClean="0">
                <a:solidFill>
                  <a:srgbClr val="006600"/>
                </a:solidFill>
                <a:latin typeface="Comic Sans MS" pitchFamily="66" charset="0"/>
                <a:cs typeface="Times New Roman" pitchFamily="18" charset="0"/>
              </a:rPr>
              <a:t>«От рождения до школы»</a:t>
            </a:r>
            <a:r>
              <a:rPr lang="ru-RU" sz="1800" smtClean="0">
                <a:solidFill>
                  <a:srgbClr val="006600"/>
                </a:solidFill>
                <a:latin typeface="Comic Sans MS" pitchFamily="66" charset="0"/>
                <a:cs typeface="Times New Roman" pitchFamily="18" charset="0"/>
              </a:rPr>
              <a:t> под ред. Н.Е Вераксы, Т.С.Комаровой, М.А Васильевой.</a:t>
            </a:r>
          </a:p>
          <a:p>
            <a:pPr marL="0" indent="0" eaLnBrk="1" hangingPunct="1">
              <a:buFont typeface="Wingdings" pitchFamily="2" charset="2"/>
              <a:buChar char="q"/>
            </a:pPr>
            <a:r>
              <a:rPr lang="ru-RU" sz="1800" b="1" smtClean="0">
                <a:solidFill>
                  <a:srgbClr val="006600"/>
                </a:solidFill>
                <a:latin typeface="Comic Sans MS" pitchFamily="66" charset="0"/>
                <a:cs typeface="Times New Roman" pitchFamily="18" charset="0"/>
              </a:rPr>
              <a:t>Основная образовательная программа</a:t>
            </a:r>
            <a:r>
              <a:rPr lang="ru-RU" sz="1800" smtClean="0">
                <a:solidFill>
                  <a:srgbClr val="006600"/>
                </a:solidFill>
                <a:latin typeface="Comic Sans MS" pitchFamily="66" charset="0"/>
                <a:cs typeface="Times New Roman" pitchFamily="18" charset="0"/>
              </a:rPr>
              <a:t> МДОУ «Детский сад №65 комбинированного вида»</a:t>
            </a:r>
          </a:p>
          <a:p>
            <a:pPr marL="0" indent="0" eaLnBrk="1" hangingPunct="1"/>
            <a:endParaRPr lang="ru-RU" smtClean="0">
              <a:solidFill>
                <a:srgbClr val="006600"/>
              </a:solidFill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sz="4000" b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ХОЗЯИН ЭКОЛОГИЧЕСКОЙ ТРОПЫ</a:t>
            </a:r>
          </a:p>
        </p:txBody>
      </p:sp>
      <p:sp>
        <p:nvSpPr>
          <p:cNvPr id="6" name="Объект 5"/>
          <p:cNvSpPr>
            <a:spLocks/>
          </p:cNvSpPr>
          <p:nvPr/>
        </p:nvSpPr>
        <p:spPr bwMode="auto">
          <a:xfrm>
            <a:off x="1116013" y="2060575"/>
            <a:ext cx="7570787" cy="406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14350" indent="-514350">
              <a:spcBef>
                <a:spcPct val="20000"/>
              </a:spcBef>
              <a:buFont typeface="Calibri" pitchFamily="34" charset="0"/>
              <a:buNone/>
            </a:pPr>
            <a:r>
              <a:rPr lang="ru-RU" sz="2800">
                <a:latin typeface="Comic Sans MS" pitchFamily="66" charset="0"/>
              </a:rPr>
              <a:t> </a:t>
            </a:r>
          </a:p>
          <a:p>
            <a:pPr marL="514350" indent="-514350">
              <a:spcBef>
                <a:spcPct val="20000"/>
              </a:spcBef>
              <a:buFont typeface="Calibri" pitchFamily="34" charset="0"/>
              <a:buChar char="•"/>
            </a:pPr>
            <a:endParaRPr lang="ru-RU" sz="3200">
              <a:latin typeface="Comic Sans MS" pitchFamily="66" charset="0"/>
            </a:endParaRPr>
          </a:p>
          <a:p>
            <a:pPr marL="514350" indent="-514350">
              <a:spcBef>
                <a:spcPct val="20000"/>
              </a:spcBef>
              <a:buFont typeface="Calibri" pitchFamily="34" charset="0"/>
              <a:buChar char="•"/>
            </a:pPr>
            <a:endParaRPr lang="ru-RU" sz="3200">
              <a:latin typeface="Calibri" pitchFamily="34" charset="0"/>
            </a:endParaRPr>
          </a:p>
        </p:txBody>
      </p:sp>
      <p:pic>
        <p:nvPicPr>
          <p:cNvPr id="22531" name="Picture 7" descr="124029866_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8888" y="1341438"/>
            <a:ext cx="6667500" cy="4757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4000" b="1" smtClean="0">
                <a:solidFill>
                  <a:srgbClr val="9BBB59"/>
                </a:solidFill>
              </a:rPr>
              <a:t/>
            </a:r>
            <a:br>
              <a:rPr lang="ru-RU" sz="4000" b="1" smtClean="0">
                <a:solidFill>
                  <a:srgbClr val="9BBB59"/>
                </a:solidFill>
              </a:rPr>
            </a:br>
            <a:r>
              <a:rPr lang="ru-RU" sz="5400" b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Этапы создания тропы:</a:t>
            </a:r>
            <a:endParaRPr lang="ru-RU" sz="5400" smtClean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1042988" y="2060575"/>
            <a:ext cx="7921625" cy="4065588"/>
          </a:xfrm>
        </p:spPr>
        <p:txBody>
          <a:bodyPr/>
          <a:lstStyle/>
          <a:p>
            <a:pPr marL="514350" indent="-514350" eaLnBrk="1" hangingPunct="1">
              <a:buFont typeface="Calibri" pitchFamily="34" charset="0"/>
              <a:buAutoNum type="arabicPeriod"/>
            </a:pPr>
            <a:r>
              <a:rPr lang="ru-RU" sz="2800" smtClean="0">
                <a:solidFill>
                  <a:srgbClr val="006600"/>
                </a:solidFill>
                <a:latin typeface="Comic Sans MS" pitchFamily="66" charset="0"/>
              </a:rPr>
              <a:t>Детальное обследование территории детского сада и выделение наиболее интересных объектов;</a:t>
            </a:r>
          </a:p>
          <a:p>
            <a:pPr marL="514350" indent="-514350" eaLnBrk="1" hangingPunct="1">
              <a:buFont typeface="Calibri" pitchFamily="34" charset="0"/>
              <a:buAutoNum type="arabicPeriod"/>
            </a:pPr>
            <a:r>
              <a:rPr lang="ru-RU" sz="2800" smtClean="0">
                <a:solidFill>
                  <a:srgbClr val="006600"/>
                </a:solidFill>
                <a:latin typeface="Comic Sans MS" pitchFamily="66" charset="0"/>
              </a:rPr>
              <a:t>Разработка перспективного плана по маршруту «Экологическая тропа»;</a:t>
            </a:r>
          </a:p>
          <a:p>
            <a:pPr marL="514350" indent="-514350" eaLnBrk="1" hangingPunct="1">
              <a:buFont typeface="Calibri" pitchFamily="34" charset="0"/>
              <a:buAutoNum type="arabicPeriod"/>
            </a:pPr>
            <a:r>
              <a:rPr lang="ru-RU" sz="2800" smtClean="0">
                <a:solidFill>
                  <a:srgbClr val="006600"/>
                </a:solidFill>
                <a:latin typeface="Comic Sans MS" pitchFamily="66" charset="0"/>
              </a:rPr>
              <a:t>Составление паспорта</a:t>
            </a:r>
          </a:p>
          <a:p>
            <a:pPr marL="514350" indent="-514350" eaLnBrk="1" hangingPunct="1">
              <a:buFont typeface="Calibri" pitchFamily="34" charset="0"/>
              <a:buNone/>
            </a:pPr>
            <a:r>
              <a:rPr lang="ru-RU" sz="2800" smtClean="0">
                <a:solidFill>
                  <a:srgbClr val="006600"/>
                </a:solidFill>
                <a:latin typeface="Comic Sans MS" pitchFamily="66" charset="0"/>
              </a:rPr>
              <a:t>     всех точек тропинки. </a:t>
            </a:r>
          </a:p>
          <a:p>
            <a:pPr marL="514350" indent="-514350" eaLnBrk="1" hangingPunct="1">
              <a:buFont typeface="Calibri" pitchFamily="34" charset="0"/>
              <a:buAutoNum type="arabicPeriod"/>
            </a:pPr>
            <a:endParaRPr lang="ru-RU" smtClean="0">
              <a:solidFill>
                <a:srgbClr val="006600"/>
              </a:solidFill>
              <a:latin typeface="Comic Sans MS" pitchFamily="66" charset="0"/>
            </a:endParaRPr>
          </a:p>
          <a:p>
            <a:pPr marL="514350" indent="-514350" eaLnBrk="1" hangingPunct="1">
              <a:buFont typeface="Calibri" pitchFamily="34" charset="0"/>
              <a:buAutoNum type="arabicPeriod"/>
            </a:pPr>
            <a:endParaRPr lang="ru-RU" smtClean="0">
              <a:solidFill>
                <a:srgbClr val="006600"/>
              </a:solidFill>
            </a:endParaRPr>
          </a:p>
        </p:txBody>
      </p:sp>
      <p:pic>
        <p:nvPicPr>
          <p:cNvPr id="23555" name="Picture 7" descr="гном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27763" y="4221163"/>
            <a:ext cx="2916237" cy="263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Тема2</Template>
  <TotalTime>1807</TotalTime>
  <Words>919</Words>
  <Application>Microsoft Office PowerPoint</Application>
  <PresentationFormat>Экран (4:3)</PresentationFormat>
  <Paragraphs>91</Paragraphs>
  <Slides>22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8" baseType="lpstr">
      <vt:lpstr>Arial</vt:lpstr>
      <vt:lpstr>Calibri</vt:lpstr>
      <vt:lpstr>Times New Roman</vt:lpstr>
      <vt:lpstr>Comic Sans MS</vt:lpstr>
      <vt:lpstr>Wingdings</vt:lpstr>
      <vt:lpstr>Тема2</vt:lpstr>
      <vt:lpstr>МДОУ «Детский сад №65 комбинированного вида» </vt:lpstr>
      <vt:lpstr>Слайд 2</vt:lpstr>
      <vt:lpstr>        </vt:lpstr>
      <vt:lpstr>Слайд 4</vt:lpstr>
      <vt:lpstr> Предполагаемые результаты: </vt:lpstr>
      <vt:lpstr>Формы реализации:</vt:lpstr>
      <vt:lpstr>Анализ научно методической литературы</vt:lpstr>
      <vt:lpstr>ХОЗЯИН ЭКОЛОГИЧЕСКОЙ ТРОПЫ</vt:lpstr>
      <vt:lpstr> Этапы создания тропы:</vt:lpstr>
      <vt:lpstr>Слайд 10</vt:lpstr>
      <vt:lpstr>РАЗНОЦВЕТНАЯ  ПОЛЯНА</vt:lpstr>
      <vt:lpstr>ВО САДУ ЛИ, В ОГОРОДЕ</vt:lpstr>
      <vt:lpstr>ЗЕЛЕНАЯ АПТЕКА</vt:lpstr>
      <vt:lpstr>У ЛЕСНОГО ОЗЕРА</vt:lpstr>
      <vt:lpstr>ОПЫТНО – ЭКСПЕРИМЕНТАЛЬНАЯ ПЛОЩАДКА</vt:lpstr>
      <vt:lpstr>МЕТЕО - ПЛОЩАДКА</vt:lpstr>
      <vt:lpstr>ТРОПА ЗДОРОВЬЯ</vt:lpstr>
      <vt:lpstr>ПТИЧИЙ ДВОР</vt:lpstr>
      <vt:lpstr>ДОМИК В ДЕРЕВНЕ И ПАСЕКА</vt:lpstr>
      <vt:lpstr>Работа с родителями</vt:lpstr>
      <vt:lpstr>Выводы: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 Выполнила: студентка Иванова Е.А., группа БУ – 22z заочного отделения </dc:title>
  <dc:creator>User</dc:creator>
  <cp:lastModifiedBy>User</cp:lastModifiedBy>
  <cp:revision>105</cp:revision>
  <cp:lastPrinted>2017-02-07T13:53:27Z</cp:lastPrinted>
  <dcterms:created xsi:type="dcterms:W3CDTF">2013-10-15T11:24:29Z</dcterms:created>
  <dcterms:modified xsi:type="dcterms:W3CDTF">2019-05-27T07:56:59Z</dcterms:modified>
</cp:coreProperties>
</file>