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78" r:id="rId5"/>
    <p:sldId id="277" r:id="rId6"/>
    <p:sldId id="259" r:id="rId7"/>
    <p:sldId id="261" r:id="rId8"/>
    <p:sldId id="280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94" d="100"/>
          <a:sy n="94" d="100"/>
        </p:scale>
        <p:origin x="-612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solidFill>
            <a:srgbClr val="FFC000">
              <a:alpha val="27000"/>
            </a:srgb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980728"/>
            <a:ext cx="6786610" cy="1440160"/>
          </a:xfrm>
          <a:noFill/>
          <a:ln w="571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Мордовский </a:t>
            </a:r>
            <a:br>
              <a:rPr lang="ru-RU" sz="3200" b="1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национальный костюм (кукла Мировое Дерево)</a:t>
            </a:r>
            <a:endParaRPr lang="ru-RU" sz="3200" b="1" spc="50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000372"/>
            <a:ext cx="3211290" cy="3000396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МДОУ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«Детский сад №68» </a:t>
            </a:r>
          </a:p>
          <a:p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Ларькина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56498"/>
            <a:ext cx="3573165" cy="366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5" y="785794"/>
            <a:ext cx="4286281" cy="1500198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Кукла Мировое Дерево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7" y="1628800"/>
            <a:ext cx="4500592" cy="4443406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dirty="0" smtClean="0">
                <a:solidFill>
                  <a:srgbClr val="002060"/>
                </a:solidFill>
              </a:rPr>
              <a:t>Кукла </a:t>
            </a:r>
            <a:r>
              <a:rPr lang="ru-RU" sz="1800" dirty="0">
                <a:solidFill>
                  <a:srgbClr val="002060"/>
                </a:solidFill>
              </a:rPr>
              <a:t>«Мировое дерево» — кукла свадебная ,</a:t>
            </a:r>
            <a:r>
              <a:rPr lang="ru-RU" sz="1800" dirty="0" err="1">
                <a:solidFill>
                  <a:srgbClr val="002060"/>
                </a:solidFill>
              </a:rPr>
              <a:t>обереговая</a:t>
            </a:r>
            <a:r>
              <a:rPr lang="ru-RU" sz="1800" dirty="0">
                <a:solidFill>
                  <a:srgbClr val="002060"/>
                </a:solidFill>
              </a:rPr>
              <a:t> . Назначение куклы, состоит в охране семейного счастья и здоровья .</a:t>
            </a:r>
            <a:r>
              <a:rPr lang="ru-RU" sz="1800" dirty="0" smtClean="0">
                <a:solidFill>
                  <a:srgbClr val="002060"/>
                </a:solidFill>
              </a:rPr>
              <a:t>Ее </a:t>
            </a:r>
            <a:r>
              <a:rPr lang="ru-RU" sz="1800" dirty="0">
                <a:solidFill>
                  <a:srgbClr val="002060"/>
                </a:solidFill>
              </a:rPr>
              <a:t>делали подружки невесты и втыкали в свадебный пирог. Пирог перевозили в дом жениха, где его разрезали и делили между всеми родственниками. Молодоженам предназначалась серединка со свадебной </a:t>
            </a:r>
            <a:r>
              <a:rPr lang="ru-RU" sz="1800" dirty="0" smtClean="0">
                <a:solidFill>
                  <a:srgbClr val="002060"/>
                </a:solidFill>
              </a:rPr>
              <a:t>куклой. 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Тряпичная кукла Мировое дерево имеет способность впитывать энергию семьи, в которой она «живет» и чем больше проходит времени, тем сильнее она становиться.</a:t>
            </a:r>
            <a:r>
              <a:rPr lang="ru-RU" sz="1800" dirty="0"/>
              <a:t> 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99" y="1061094"/>
            <a:ext cx="2806998" cy="502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5" y="785794"/>
            <a:ext cx="4286281" cy="1500198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Кукла Мировое Дерево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28800"/>
            <a:ext cx="4145113" cy="444340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Кукла </a:t>
            </a:r>
            <a:r>
              <a:rPr lang="ru-RU" sz="1800" dirty="0">
                <a:solidFill>
                  <a:srgbClr val="002060"/>
                </a:solidFill>
              </a:rPr>
              <a:t>делается на рогатине, значение которой также символично: это слияние воедино двух судеб, двух родов (ведь эта кукла — ещё и родовое древо), становящихся отныне единым целым, более крепким, чем две отдельные веточки. </a:t>
            </a:r>
            <a:r>
              <a:rPr lang="ru-RU" sz="1800" dirty="0" err="1">
                <a:solidFill>
                  <a:srgbClr val="002060"/>
                </a:solidFill>
              </a:rPr>
              <a:t>Втыкание</a:t>
            </a:r>
            <a:r>
              <a:rPr lang="ru-RU" sz="1800" dirty="0">
                <a:solidFill>
                  <a:srgbClr val="002060"/>
                </a:solidFill>
              </a:rPr>
              <a:t> рогатины в каравай — это образно растущее из земли дерево, и молодым вместе нужно будет возделывать землю - жизнь, растить урожай — деток.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ергей\Desktop\detsad-137071-1475243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24482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636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57750" y="785813"/>
            <a:ext cx="4286250" cy="1500187"/>
          </a:xfrm>
          <a:effectLst/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27984" y="1124744"/>
            <a:ext cx="3672408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	</a:t>
            </a:r>
            <a:r>
              <a:rPr lang="ru-RU" sz="1800" dirty="0">
                <a:solidFill>
                  <a:srgbClr val="002060"/>
                </a:solidFill>
                <a:cs typeface="Mongolian Baiti" panose="03000500000000000000" pitchFamily="66" charset="0"/>
              </a:rPr>
              <a:t>Кукла «Мировое дерево» изготавливается без сшивания иглой, «чтобы счастье не зашить». </a:t>
            </a:r>
            <a:r>
              <a:rPr lang="ru-RU" sz="1800" dirty="0" smtClean="0">
                <a:solidFill>
                  <a:srgbClr val="002060"/>
                </a:solidFill>
                <a:cs typeface="Mongolian Baiti" panose="03000500000000000000" pitchFamily="66" charset="0"/>
              </a:rPr>
              <a:t>На </a:t>
            </a:r>
            <a:r>
              <a:rPr lang="ru-RU" sz="1800" dirty="0">
                <a:solidFill>
                  <a:srgbClr val="002060"/>
                </a:solidFill>
                <a:cs typeface="Mongolian Baiti" panose="03000500000000000000" pitchFamily="66" charset="0"/>
              </a:rPr>
              <a:t>левой веточке размещали </a:t>
            </a:r>
            <a:r>
              <a:rPr lang="ru-RU" sz="1800" dirty="0" smtClean="0">
                <a:solidFill>
                  <a:srgbClr val="002060"/>
                </a:solidFill>
                <a:cs typeface="Mongolian Baiti" panose="03000500000000000000" pitchFamily="66" charset="0"/>
              </a:rPr>
              <a:t>жениха , </a:t>
            </a:r>
            <a:r>
              <a:rPr lang="ru-RU" sz="1800" dirty="0">
                <a:solidFill>
                  <a:srgbClr val="002060"/>
                </a:solidFill>
                <a:cs typeface="Mongolian Baiti" panose="03000500000000000000" pitchFamily="66" charset="0"/>
              </a:rPr>
              <a:t>а на правой </a:t>
            </a:r>
            <a:r>
              <a:rPr lang="ru-RU" sz="1800" dirty="0" smtClean="0">
                <a:solidFill>
                  <a:srgbClr val="002060"/>
                </a:solidFill>
                <a:cs typeface="Mongolian Baiti" panose="03000500000000000000" pitchFamily="66" charset="0"/>
              </a:rPr>
              <a:t>невесту . Формировали </a:t>
            </a:r>
            <a:r>
              <a:rPr lang="ru-RU" sz="1800" dirty="0">
                <a:solidFill>
                  <a:srgbClr val="002060"/>
                </a:solidFill>
                <a:cs typeface="Mongolian Baiti" panose="03000500000000000000" pitchFamily="66" charset="0"/>
              </a:rPr>
              <a:t>из ткани туловище наполненное ватой и одевали нарядно в одежду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anose="03000500000000000000" pitchFamily="66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anose="03000500000000000000" pitchFamily="66" charset="0"/>
              </a:rPr>
              <a:t>.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ongolian Baiti" panose="03000500000000000000" pitchFamily="66" charset="0"/>
            </a:endParaRPr>
          </a:p>
        </p:txBody>
      </p:sp>
      <p:pic>
        <p:nvPicPr>
          <p:cNvPr id="4" name="Picture 2" descr="C:\Users\сергей\Desktop\detsad-137071-1475243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302433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778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0" y="1785938"/>
            <a:ext cx="3526110" cy="42862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	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Основа наряда жениха – рубаха 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штаны - </a:t>
            </a:r>
            <a:r>
              <a:rPr lang="ru-RU" sz="1800" b="1" dirty="0" err="1" smtClean="0">
                <a:solidFill>
                  <a:srgbClr val="002060"/>
                </a:solidFill>
                <a:cs typeface="Times New Roman" pitchFamily="18" charset="0"/>
              </a:rPr>
              <a:t>панар</a:t>
            </a: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 и </a:t>
            </a:r>
            <a:r>
              <a:rPr lang="ru-RU" sz="1800" b="1" dirty="0" err="1" smtClean="0">
                <a:solidFill>
                  <a:srgbClr val="002060"/>
                </a:solidFill>
                <a:cs typeface="Times New Roman" pitchFamily="18" charset="0"/>
              </a:rPr>
              <a:t>понкст</a:t>
            </a:r>
            <a:r>
              <a:rPr lang="ru-RU" sz="18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Рубахи, которые носились каждый день, ткали из грубого конопляного волокна. Праздничный вариант </a:t>
            </a:r>
            <a:r>
              <a:rPr lang="ru-RU" sz="1800" dirty="0" err="1">
                <a:solidFill>
                  <a:srgbClr val="002060"/>
                </a:solidFill>
                <a:cs typeface="Times New Roman" pitchFamily="18" charset="0"/>
              </a:rPr>
              <a:t>панара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 изготовлялся из льняной ткани. Такую рубаху никогда не заправляли в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штаны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D:\USER\Desktop\lSXP52cY6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30243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109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55976" y="1357297"/>
            <a:ext cx="3888432" cy="44479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       Наряд невесты -рубаха  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без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воротника - </a:t>
            </a:r>
            <a:r>
              <a:rPr lang="ru-RU" sz="1800" dirty="0" err="1" smtClean="0">
                <a:solidFill>
                  <a:srgbClr val="002060"/>
                </a:solidFill>
                <a:cs typeface="Times New Roman" pitchFamily="18" charset="0"/>
              </a:rPr>
              <a:t>панар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похожую на современную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тунику. Она 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была щедро украшена вышивкой и подпоясывалась.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Поверх 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рубахи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одевался </a:t>
            </a:r>
            <a:r>
              <a:rPr lang="ru-RU" sz="1800" dirty="0" smtClean="0">
                <a:solidFill>
                  <a:srgbClr val="002060"/>
                </a:solidFill>
              </a:rPr>
              <a:t>закрытый </a:t>
            </a:r>
            <a:r>
              <a:rPr lang="ru-RU" sz="1800" dirty="0">
                <a:solidFill>
                  <a:srgbClr val="002060"/>
                </a:solidFill>
              </a:rPr>
              <a:t>передник с рукавами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(</a:t>
            </a:r>
            <a:r>
              <a:rPr lang="ru-RU" sz="1800" dirty="0" err="1">
                <a:solidFill>
                  <a:srgbClr val="002060"/>
                </a:solidFill>
              </a:rPr>
              <a:t>запон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ru-RU" sz="1800" dirty="0" err="1">
                <a:solidFill>
                  <a:srgbClr val="002060"/>
                </a:solidFill>
              </a:rPr>
              <a:t>паця</a:t>
            </a:r>
            <a:r>
              <a:rPr lang="ru-RU" sz="1800" dirty="0">
                <a:solidFill>
                  <a:srgbClr val="002060"/>
                </a:solidFill>
              </a:rPr>
              <a:t>). Его носили как в обычные, так и праздничные </a:t>
            </a:r>
            <a:r>
              <a:rPr lang="ru-RU" sz="1800" dirty="0" smtClean="0">
                <a:solidFill>
                  <a:srgbClr val="002060"/>
                </a:solidFill>
              </a:rPr>
              <a:t>дни. Украшались </a:t>
            </a:r>
            <a:r>
              <a:rPr lang="ru-RU" sz="1800" dirty="0">
                <a:solidFill>
                  <a:srgbClr val="002060"/>
                </a:solidFill>
              </a:rPr>
              <a:t>передники вышивкой, полосками цветной материи, лентами, кружевом и т.д. </a:t>
            </a:r>
            <a:endParaRPr lang="ru-RU" sz="1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050" name="Picture 2" descr="D:\USER\Desktop\h_DRAoiw0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061400"/>
            <a:ext cx="3240361" cy="48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860033" y="1268413"/>
            <a:ext cx="3240359" cy="4105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Женщины носили высокий конусообразный головной убор (ПАНГО) с богатым бисерным шитьём. </a:t>
            </a:r>
            <a:r>
              <a:rPr lang="ru-RU" sz="1800" dirty="0">
                <a:solidFill>
                  <a:srgbClr val="002060"/>
                </a:solidFill>
              </a:rPr>
              <a:t>На шею сзади спускалась небольшая вышитая лопасть. 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      Главное 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правило в том, что убор должен был полностью прятать волосы женщ</a:t>
            </a:r>
            <a:r>
              <a:rPr lang="ru-RU" sz="1800" dirty="0">
                <a:cs typeface="Times New Roman" pitchFamily="18" charset="0"/>
              </a:rPr>
              <a:t>и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ны.</a:t>
            </a:r>
          </a:p>
        </p:txBody>
      </p:sp>
      <p:pic>
        <p:nvPicPr>
          <p:cNvPr id="3080" name="Picture 8" descr="D:\USER\Desktop\qE7-pZxJn-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b="11091"/>
          <a:stretch/>
        </p:blipFill>
        <p:spPr bwMode="auto">
          <a:xfrm>
            <a:off x="1475656" y="1556792"/>
            <a:ext cx="3378896" cy="36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3969" y="1268413"/>
            <a:ext cx="3816424" cy="41052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lnSpc>
                <a:spcPct val="120000"/>
              </a:lnSpc>
              <a:buNone/>
            </a:pP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</a:t>
            </a:r>
            <a:r>
              <a:rPr lang="ru-RU" sz="2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</a:t>
            </a:r>
            <a:r>
              <a:rPr lang="ru-RU" sz="2300" dirty="0">
                <a:solidFill>
                  <a:srgbClr val="002060"/>
                </a:solidFill>
                <a:cs typeface="Times New Roman" panose="02020603050405020304" pitchFamily="18" charset="0"/>
              </a:rPr>
              <a:t>пирогом кукла входила в дом и с того момента находилась в семье, а когда семья распадалась ее сжигали. В том случае, когда муж с женой жили хорошо, ее передавали детям в </a:t>
            </a:r>
            <a:r>
              <a:rPr lang="ru-RU" sz="2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наследство</a:t>
            </a:r>
            <a:r>
              <a:rPr lang="ru-RU" sz="2300" dirty="0">
                <a:solidFill>
                  <a:srgbClr val="002060"/>
                </a:solidFill>
                <a:cs typeface="Times New Roman" panose="02020603050405020304" pitchFamily="18" charset="0"/>
              </a:rPr>
              <a:t>, как память. В праздничном пироге Мировое дерево может побывать лишь раз. Такую куклу нельзя дарить или даже давать в руки чужим людям, она хранительница очага и прикасаться к ней могут только члены семьи</a:t>
            </a:r>
            <a:r>
              <a:rPr lang="ru-RU" sz="2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23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384376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4606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07704" y="1484784"/>
            <a:ext cx="5760640" cy="316835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336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Мордовский  национальный костюм (кукла Мировое Дерево)</vt:lpstr>
      <vt:lpstr>Кукла Мировое Дерево </vt:lpstr>
      <vt:lpstr>Кукла Мировое Дерево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81</cp:revision>
  <dcterms:created xsi:type="dcterms:W3CDTF">2016-04-09T15:37:11Z</dcterms:created>
  <dcterms:modified xsi:type="dcterms:W3CDTF">2021-04-06T05:25:33Z</dcterms:modified>
</cp:coreProperties>
</file>