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58" r:id="rId5"/>
    <p:sldId id="260" r:id="rId6"/>
    <p:sldId id="259" r:id="rId7"/>
    <p:sldId id="257" r:id="rId8"/>
    <p:sldId id="263" r:id="rId9"/>
    <p:sldId id="264" r:id="rId10"/>
    <p:sldId id="265" r:id="rId11"/>
    <p:sldId id="268" r:id="rId12"/>
    <p:sldId id="267" r:id="rId13"/>
    <p:sldId id="269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3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microsoft.com/office/2007/relationships/hdphoto" Target="../media/hdphoto22.wdp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wmf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microsoft.com/office/2007/relationships/hdphoto" Target="../media/hdphoto2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9.png"/><Relationship Id="rId15" Type="http://schemas.microsoft.com/office/2007/relationships/hdphoto" Target="../media/hdphoto16.wdp"/><Relationship Id="rId10" Type="http://schemas.openxmlformats.org/officeDocument/2006/relationships/image" Target="../media/image32.png"/><Relationship Id="rId4" Type="http://schemas.microsoft.com/office/2007/relationships/hdphoto" Target="../media/hdphoto11.wdp"/><Relationship Id="rId9" Type="http://schemas.openxmlformats.org/officeDocument/2006/relationships/image" Target="../media/image31.JP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1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1" y="-1154542"/>
            <a:ext cx="6858001" cy="91670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8733" y="1628800"/>
            <a:ext cx="77768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 </a:t>
            </a:r>
            <a:r>
              <a:rPr lang="ru-RU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</a:t>
            </a:r>
            <a:r>
              <a:rPr lang="ru-RU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автоматизации 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звуков 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[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]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[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’]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словах и предложениях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847" b="99858" l="398" r="37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9227"/>
            <a:ext cx="4173118" cy="58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73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771" y="-1148771"/>
            <a:ext cx="6858000" cy="9155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052736"/>
            <a:ext cx="4346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- В каком слове нет звука 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Л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’]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  (заяц)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" b="991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17" y="3934835"/>
            <a:ext cx="1872208" cy="1659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2" b="100000" l="2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052736"/>
            <a:ext cx="1872208" cy="1906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46698"/>
            <a:ext cx="2249637" cy="2249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/>
          <a:stretch/>
        </p:blipFill>
        <p:spPr>
          <a:xfrm>
            <a:off x="622320" y="1556792"/>
            <a:ext cx="3090729" cy="2598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7" t="28957" r="-4512" b="25633"/>
          <a:stretch/>
        </p:blipFill>
        <p:spPr>
          <a:xfrm flipH="1">
            <a:off x="683568" y="4350327"/>
            <a:ext cx="3791450" cy="1634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74" r="10356" b="24405"/>
          <a:stretch/>
        </p:blipFill>
        <p:spPr>
          <a:xfrm flipH="1">
            <a:off x="3563888" y="1621265"/>
            <a:ext cx="3226866" cy="202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93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771" y="-1148771"/>
            <a:ext cx="6858000" cy="9155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4043" y="799862"/>
            <a:ext cx="72728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5. «Тихо – громко» 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(Хлопни в ладоши, если услышишь звук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i="1" dirty="0">
                <a:solidFill>
                  <a:srgbClr val="7030A0"/>
                </a:solidFill>
              </a:rPr>
              <a:t>[</a:t>
            </a:r>
            <a:r>
              <a:rPr lang="ru-RU" sz="2000" b="1" i="1" dirty="0">
                <a:solidFill>
                  <a:srgbClr val="7030A0"/>
                </a:solidFill>
              </a:rPr>
              <a:t>Л</a:t>
            </a:r>
            <a:r>
              <a:rPr lang="en-US" sz="2000" b="1" i="1" dirty="0" smtClean="0">
                <a:solidFill>
                  <a:srgbClr val="7030A0"/>
                </a:solidFill>
              </a:rPr>
              <a:t>’]</a:t>
            </a:r>
            <a:r>
              <a:rPr lang="ru-RU" sz="2000" b="1" i="1" dirty="0" smtClean="0">
                <a:solidFill>
                  <a:srgbClr val="7030A0"/>
                </a:solidFill>
              </a:rPr>
              <a:t>; 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топни ногами, если услышишь звук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i="1" dirty="0">
                <a:solidFill>
                  <a:srgbClr val="7030A0"/>
                </a:solidFill>
              </a:rPr>
              <a:t>[</a:t>
            </a:r>
            <a:r>
              <a:rPr lang="ru-RU" sz="2000" b="1" i="1" dirty="0" smtClean="0">
                <a:solidFill>
                  <a:srgbClr val="7030A0"/>
                </a:solidFill>
              </a:rPr>
              <a:t>Л</a:t>
            </a:r>
            <a:r>
              <a:rPr lang="en-US" sz="2000" b="1" i="1" dirty="0" smtClean="0">
                <a:solidFill>
                  <a:srgbClr val="7030A0"/>
                </a:solidFill>
              </a:rPr>
              <a:t>]</a:t>
            </a:r>
            <a:r>
              <a:rPr lang="ru-RU" sz="2000" b="1" i="1" dirty="0" smtClean="0">
                <a:solidFill>
                  <a:srgbClr val="7030A0"/>
                </a:solidFill>
              </a:rPr>
              <a:t> )  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60" b="47781"/>
          <a:stretch/>
        </p:blipFill>
        <p:spPr>
          <a:xfrm>
            <a:off x="6269369" y="850708"/>
            <a:ext cx="1845499" cy="1279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b="43003"/>
          <a:stretch/>
        </p:blipFill>
        <p:spPr>
          <a:xfrm flipH="1">
            <a:off x="1532210" y="2707328"/>
            <a:ext cx="1430014" cy="1190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57225"/>
          <a:stretch/>
        </p:blipFill>
        <p:spPr>
          <a:xfrm flipH="1">
            <a:off x="646185" y="3738748"/>
            <a:ext cx="1891613" cy="1036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1776531"/>
            <a:ext cx="816935" cy="12162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89" y="3023755"/>
            <a:ext cx="1168142" cy="1578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91" y="1877080"/>
            <a:ext cx="1945990" cy="15567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60" y="4257115"/>
            <a:ext cx="2130760" cy="20881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073" y="4962829"/>
            <a:ext cx="1745254" cy="13574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07904" y="1919985"/>
            <a:ext cx="1444050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7030A0"/>
                </a:solidFill>
              </a:rPr>
              <a:t>МАЛЬЧИК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7030A0"/>
                </a:solidFill>
              </a:rPr>
              <a:t>САМОЛЁТ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7030A0"/>
                </a:solidFill>
              </a:rPr>
              <a:t>КРОКОДИЛ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ВЕРТОЛЁТ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КОРАБЛИК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ПЧЕЛА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СЛОН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ЛЕВ</a:t>
            </a:r>
          </a:p>
        </p:txBody>
      </p:sp>
    </p:spTree>
    <p:extLst>
      <p:ext uri="{BB962C8B-B14F-4D97-AF65-F5344CB8AC3E}">
        <p14:creationId xmlns:p14="http://schemas.microsoft.com/office/powerpoint/2010/main" val="48619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771" y="-1148771"/>
            <a:ext cx="6858000" cy="9155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417" y="774113"/>
            <a:ext cx="80547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«Подбери слово к признакам и назови всё вместе»</a:t>
            </a:r>
            <a:endParaRPr lang="ru-RU" sz="2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95" y="3853446"/>
            <a:ext cx="2315888" cy="3284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9202"/>
            <a:ext cx="2112828" cy="2996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2" t="27071" r="9040" b="40000"/>
          <a:stretch/>
        </p:blipFill>
        <p:spPr>
          <a:xfrm>
            <a:off x="611559" y="4190994"/>
            <a:ext cx="2989313" cy="1704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80" b="90166" l="5794" r="93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0" t="11287" r="5298" b="31111"/>
          <a:stretch/>
        </p:blipFill>
        <p:spPr>
          <a:xfrm>
            <a:off x="6264535" y="3933056"/>
            <a:ext cx="2133171" cy="1962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7744" y="1326775"/>
            <a:ext cx="562699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КРУГЛЫЙ, ЗОЛОТИСТЫЙ …(ЛУК)</a:t>
            </a:r>
          </a:p>
          <a:p>
            <a:pPr>
              <a:lnSpc>
                <a:spcPct val="200000"/>
              </a:lnSpc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СЛАДКИЙ, КРУГЛЫЙ …(АПЕЛЬСИН)</a:t>
            </a:r>
            <a:b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ПРОДОЛГОВАТЫЙ, ФИОЛЕТОВЫЙ …(БАКЛАЖАН)</a:t>
            </a:r>
            <a:b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ЖЁЛТЫЙ, КИСЛЫЙ …(ЛИМОН)</a:t>
            </a:r>
            <a:b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КРУГЛОЕ, ЗЕЛЁНОЕ, СЛАДКОЕ …(ЯБЛОКО)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58" y="1235778"/>
            <a:ext cx="1488180" cy="14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9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771" y="-1148771"/>
            <a:ext cx="6858000" cy="9155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1719" y="814222"/>
            <a:ext cx="32159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AF3B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«Чистоговорки»</a:t>
            </a:r>
          </a:p>
          <a:p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096" y="848190"/>
            <a:ext cx="1512810" cy="1199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54" y="710475"/>
            <a:ext cx="928190" cy="1253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4459" y="1337442"/>
            <a:ext cx="56908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ЛА –ЛА – ЛА – Вот летит пчела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ЛУ – ЛУ – ЛУ – Я не боюсь пчелу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ЛО – ЛО – ЛО – У лодки есть весло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ЛЫ – ЛЫ – ЛЫ – Длинноухие ослы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ЛЯ – ЛЯ – ЛЯ – Паруса у корабля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ЛЁТ – ЛЁТ – ЛЁТ – Улетает самолёт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ЛЕНЬ – ЛЕНЬ – ЛЕНЬ – Вот бежит олень</a:t>
            </a: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 ЛОН – ЛОН – ЛОН – С колесом играет слон</a:t>
            </a:r>
          </a:p>
          <a:p>
            <a:endParaRPr lang="ru-RU" sz="2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6" r="74607"/>
          <a:stretch/>
        </p:blipFill>
        <p:spPr>
          <a:xfrm>
            <a:off x="1322520" y="1964409"/>
            <a:ext cx="1336897" cy="13379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06" y="1517140"/>
            <a:ext cx="1039332" cy="14558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8" r="3044" b="17093"/>
          <a:stretch/>
        </p:blipFill>
        <p:spPr>
          <a:xfrm>
            <a:off x="621098" y="3186507"/>
            <a:ext cx="1750806" cy="1077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15168" b="2268"/>
          <a:stretch/>
        </p:blipFill>
        <p:spPr>
          <a:xfrm>
            <a:off x="7095649" y="3022748"/>
            <a:ext cx="1483939" cy="14046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t="6667" r="26502" b="33368"/>
          <a:stretch/>
        </p:blipFill>
        <p:spPr>
          <a:xfrm>
            <a:off x="873340" y="4280620"/>
            <a:ext cx="1075185" cy="18773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t="8485" r="1" b="28080"/>
          <a:stretch/>
        </p:blipFill>
        <p:spPr>
          <a:xfrm>
            <a:off x="6850162" y="4646227"/>
            <a:ext cx="1641490" cy="14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93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771" y="-1148771"/>
            <a:ext cx="6858000" cy="9155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0908" y="2564904"/>
            <a:ext cx="42782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Мальчик кораблики в лужах пускал.</a:t>
            </a:r>
          </a:p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Смело по лужам мальчишка шагал.</a:t>
            </a:r>
          </a:p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Но туфли промокли  и он заболел, </a:t>
            </a:r>
          </a:p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А он прогуляться ещё бы хотел!</a:t>
            </a:r>
          </a:p>
          <a:p>
            <a:endParaRPr lang="ru-RU" sz="2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124744"/>
            <a:ext cx="4185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«Учим стихи»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t="20557" r="28062" b="15553"/>
          <a:stretch/>
        </p:blipFill>
        <p:spPr>
          <a:xfrm>
            <a:off x="2675980" y="2718855"/>
            <a:ext cx="1371600" cy="2299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8"/>
          <a:stretch/>
        </p:blipFill>
        <p:spPr>
          <a:xfrm flipH="1">
            <a:off x="899592" y="3897949"/>
            <a:ext cx="1201096" cy="101891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>
            <a:stCxn id="5" idx="1"/>
          </p:cNvCxnSpPr>
          <p:nvPr/>
        </p:nvCxnSpPr>
        <p:spPr>
          <a:xfrm flipH="1">
            <a:off x="1910974" y="3868783"/>
            <a:ext cx="765006" cy="691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193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1" y="-1154542"/>
            <a:ext cx="6858001" cy="91670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8961" l="9931" r="98383"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34271"/>
            <a:ext cx="2304255" cy="23042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0457" y="2276872"/>
            <a:ext cx="1362360" cy="11161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4288" y="4653136"/>
            <a:ext cx="1440160" cy="15439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92" y="1402565"/>
            <a:ext cx="915476" cy="12823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5576" y="1089473"/>
            <a:ext cx="66967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  У                       был День рождения!</a:t>
            </a: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             В небе светило </a:t>
            </a: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 Он ждал гостей под большой</a:t>
            </a: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С букетом цветов и с подарком к нему спешил </a:t>
            </a: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6384" y="827863"/>
            <a:ext cx="723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1. « День Рождения Ослика» </a:t>
            </a:r>
            <a:r>
              <a:rPr lang="ru-RU" sz="2400" b="1" i="1" dirty="0" smtClean="0">
                <a:solidFill>
                  <a:srgbClr val="C00000"/>
                </a:solidFill>
              </a:rPr>
              <a:t>(</a:t>
            </a:r>
            <a:r>
              <a:rPr lang="ru-RU" sz="2000" b="1" i="1" dirty="0" smtClean="0">
                <a:solidFill>
                  <a:srgbClr val="C00000"/>
                </a:solidFill>
              </a:rPr>
              <a:t>договаривание слов</a:t>
            </a:r>
            <a:r>
              <a:rPr lang="ru-RU" sz="2400" b="1" i="1" dirty="0" smtClean="0">
                <a:solidFill>
                  <a:srgbClr val="C00000"/>
                </a:solidFill>
              </a:rPr>
              <a:t>)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2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1458" y="-1154542"/>
            <a:ext cx="6858001" cy="91670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11" y="620688"/>
            <a:ext cx="904742" cy="1485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052736"/>
            <a:ext cx="734481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С бочонком мёда к нему летела</a:t>
            </a: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             </a:t>
            </a:r>
          </a:p>
          <a:p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                 С белой ромашкой торопился</a:t>
            </a: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 Орешек несла в подарок</a:t>
            </a: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А белый                            подарил красивый веночек.</a:t>
            </a:r>
          </a:p>
          <a:p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3124" y="1725405"/>
            <a:ext cx="1759714" cy="1777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32693"/>
            <a:ext cx="1512168" cy="1512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80" b="97460" l="2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7944" y="3037870"/>
            <a:ext cx="1943864" cy="19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2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1458" y="-1154543"/>
            <a:ext cx="6858001" cy="9167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558" y="1065450"/>
            <a:ext cx="795057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Когда все гости собрались,                       стал их угощать:</a:t>
            </a: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46724"/>
            <a:ext cx="1224135" cy="1714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1" y="1772816"/>
            <a:ext cx="1431265" cy="1457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9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03" y="1911836"/>
            <a:ext cx="1427637" cy="1520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81726"/>
            <a:ext cx="2060191" cy="2013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1" b="100000" l="0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64437"/>
            <a:ext cx="2233049" cy="1749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57" y="3230216"/>
            <a:ext cx="2117722" cy="21576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85" b="89864" l="1502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38" r="35189" b="43632"/>
          <a:stretch/>
        </p:blipFill>
        <p:spPr>
          <a:xfrm>
            <a:off x="2708890" y="1911836"/>
            <a:ext cx="2262059" cy="13183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6774" y="5600463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И всем было очень… 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Улыбающееся лицо 13"/>
          <p:cNvSpPr/>
          <p:nvPr/>
        </p:nvSpPr>
        <p:spPr>
          <a:xfrm>
            <a:off x="4752948" y="5226292"/>
            <a:ext cx="914400" cy="914400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62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1" y="-1154542"/>
            <a:ext cx="6858001" cy="9167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3" y="908720"/>
            <a:ext cx="73448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к тексту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У кого был День рождения?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Что светило в небе?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Где ждал гостей Ослик?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Кто к нему спешил в гости?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Какого цвета был Лягушонок?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Кто подарил Ослику бочонок мёда?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Кто подарил ему ромашку?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Какого цвета была ромашка?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Кто подарил Ослику орешек?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Какой лебедь подарил веночек?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Чем угощал Ослик своих гостей? (Обращайте внимание на единственное и множественное число существительных)</a:t>
            </a:r>
          </a:p>
          <a:p>
            <a:pPr marL="342900" indent="-342900">
              <a:buFontTx/>
              <a:buChar char="-"/>
            </a:pPr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ru-RU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96752"/>
            <a:ext cx="2088232" cy="29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2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1" y="-1154542"/>
            <a:ext cx="6858001" cy="91670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7664" y="1653357"/>
            <a:ext cx="1930480" cy="21877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79637"/>
            <a:ext cx="2027004" cy="2104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27" y="926348"/>
            <a:ext cx="2231175" cy="2504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39" y="3140968"/>
            <a:ext cx="2232248" cy="2257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42" y="3979637"/>
            <a:ext cx="1960912" cy="2129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760805"/>
            <a:ext cx="5540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«Кого не стало?»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</a:rPr>
              <a:t>Назови кто нарисован на картинках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621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1" y="-1154542"/>
            <a:ext cx="6858001" cy="9167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1124744"/>
            <a:ext cx="2609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002060"/>
                </a:solidFill>
              </a:rPr>
              <a:t>Кого не стало?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(Верблюда)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84" y="1124744"/>
            <a:ext cx="2358445" cy="2672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97470"/>
            <a:ext cx="2242855" cy="2267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764704"/>
            <a:ext cx="2229246" cy="2314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3461040"/>
            <a:ext cx="2257438" cy="24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21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7232" y="-1148771"/>
            <a:ext cx="6858000" cy="9155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69" y="2989984"/>
            <a:ext cx="2999364" cy="4254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47" y="2420888"/>
            <a:ext cx="2465976" cy="3497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27" y="3702193"/>
            <a:ext cx="2952328" cy="418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17374" r="3004" b="37374"/>
          <a:stretch/>
        </p:blipFill>
        <p:spPr>
          <a:xfrm>
            <a:off x="4703374" y="4641985"/>
            <a:ext cx="2251365" cy="1551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4" b="89864" l="8155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3703340"/>
            <a:ext cx="2772775" cy="3933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70" y="1894696"/>
            <a:ext cx="1685245" cy="23904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52" y="2829125"/>
            <a:ext cx="2115531" cy="3000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072" y="620688"/>
            <a:ext cx="3088911" cy="21931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3121" y="681660"/>
            <a:ext cx="487498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«Электроприборы»</a:t>
            </a: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Мама Славе говорила, что нельзя трогать электроприборы. Но Слава не знает Какие предметы нельзя трогать. Помоги ему: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Назови все картинки.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Назови электроприборы.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0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771" y="-1148771"/>
            <a:ext cx="6858000" cy="9155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9056" y="692696"/>
            <a:ext cx="46704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«Что лишнее?»</a:t>
            </a:r>
          </a:p>
          <a:p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В каком слове нет звука 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</a:rPr>
              <a:t>[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Л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</a:rPr>
              <a:t>] 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(бананы)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49" b="89981" l="27793" r="4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65" t="75292" r="58720" b="7994"/>
          <a:stretch/>
        </p:blipFill>
        <p:spPr>
          <a:xfrm>
            <a:off x="6515341" y="1514401"/>
            <a:ext cx="1670752" cy="1714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45" b="36609" l="6040" r="21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0249" r="79394" b="65322"/>
          <a:stretch/>
        </p:blipFill>
        <p:spPr>
          <a:xfrm rot="3441750">
            <a:off x="3551712" y="3527570"/>
            <a:ext cx="3087379" cy="3199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85" b="51638" l="12852" r="21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27732" r="78333" b="50000"/>
          <a:stretch/>
        </p:blipFill>
        <p:spPr>
          <a:xfrm>
            <a:off x="6532464" y="3014363"/>
            <a:ext cx="2156882" cy="3502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" b="89924" l="3849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1" y="1637144"/>
            <a:ext cx="5401067" cy="3837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88" b="89954" l="9931" r="95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555" y="836712"/>
            <a:ext cx="3599695" cy="35996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0" b="100000" l="0" r="99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1" y="3933056"/>
            <a:ext cx="2900743" cy="20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10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416</Words>
  <Application>Microsoft Office PowerPoint</Application>
  <PresentationFormat>Экран (4:3)</PresentationFormat>
  <Paragraphs>89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Наталья Катаева</cp:lastModifiedBy>
  <cp:revision>27</cp:revision>
  <dcterms:created xsi:type="dcterms:W3CDTF">2011-06-25T18:35:59Z</dcterms:created>
  <dcterms:modified xsi:type="dcterms:W3CDTF">2021-10-20T14:33:50Z</dcterms:modified>
</cp:coreProperties>
</file>