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70" r:id="rId3"/>
    <p:sldId id="267" r:id="rId4"/>
    <p:sldId id="268" r:id="rId5"/>
    <p:sldId id="257" r:id="rId6"/>
    <p:sldId id="271" r:id="rId7"/>
    <p:sldId id="259" r:id="rId8"/>
    <p:sldId id="260" r:id="rId9"/>
    <p:sldId id="261" r:id="rId10"/>
    <p:sldId id="262" r:id="rId11"/>
    <p:sldId id="272" r:id="rId12"/>
    <p:sldId id="273" r:id="rId13"/>
    <p:sldId id="274" r:id="rId14"/>
    <p:sldId id="275" r:id="rId15"/>
    <p:sldId id="277" r:id="rId16"/>
    <p:sldId id="278" r:id="rId17"/>
    <p:sldId id="276" r:id="rId18"/>
    <p:sldId id="280" r:id="rId19"/>
    <p:sldId id="281" r:id="rId20"/>
    <p:sldId id="285" r:id="rId21"/>
    <p:sldId id="279" r:id="rId22"/>
    <p:sldId id="28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76" d="100"/>
          <a:sy n="76" d="100"/>
        </p:scale>
        <p:origin x="-972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760917-8D5E-4CDC-B0E6-B59F0CC493AC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DFB67-4D78-4406-9D12-441FF25FED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528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DFB67-4D78-4406-9D12-441FF25FED89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0AAA0-1086-4901-A3D5-60A706B4E1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49FE7-6473-4D0D-B876-6F76D42AD8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352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0AAA0-1086-4901-A3D5-60A706B4E1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49FE7-6473-4D0D-B876-6F76D42AD8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527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0AAA0-1086-4901-A3D5-60A706B4E1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49FE7-6473-4D0D-B876-6F76D42AD8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193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0AAA0-1086-4901-A3D5-60A706B4E1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49FE7-6473-4D0D-B876-6F76D42AD8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372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0AAA0-1086-4901-A3D5-60A706B4E1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49FE7-6473-4D0D-B876-6F76D42AD8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18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0AAA0-1086-4901-A3D5-60A706B4E1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49FE7-6473-4D0D-B876-6F76D42AD8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4881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0AAA0-1086-4901-A3D5-60A706B4E1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49FE7-6473-4D0D-B876-6F76D42AD8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5277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0AAA0-1086-4901-A3D5-60A706B4E1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49FE7-6473-4D0D-B876-6F76D42AD8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68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0AAA0-1086-4901-A3D5-60A706B4E1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49FE7-6473-4D0D-B876-6F76D42AD8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2285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0AAA0-1086-4901-A3D5-60A706B4E1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49FE7-6473-4D0D-B876-6F76D42AD8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6901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0AAA0-1086-4901-A3D5-60A706B4E1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49FE7-6473-4D0D-B876-6F76D42AD8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756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>
                <a:alpha val="73000"/>
              </a:srgbClr>
            </a:gs>
            <a:gs pos="14000">
              <a:srgbClr val="0819FB">
                <a:lumMod val="0"/>
                <a:lumOff val="100000"/>
                <a:alpha val="62000"/>
              </a:srgbClr>
            </a:gs>
            <a:gs pos="35001">
              <a:srgbClr val="1A8D48">
                <a:alpha val="64000"/>
              </a:srgbClr>
            </a:gs>
            <a:gs pos="52000">
              <a:srgbClr val="FFFF00">
                <a:alpha val="55000"/>
              </a:srgbClr>
            </a:gs>
            <a:gs pos="65000">
              <a:srgbClr val="EE3F17">
                <a:alpha val="77000"/>
              </a:srgbClr>
            </a:gs>
            <a:gs pos="79000">
              <a:srgbClr val="E81766">
                <a:alpha val="87000"/>
              </a:srgbClr>
            </a:gs>
            <a:gs pos="100000">
              <a:srgbClr val="A603AB">
                <a:alpha val="67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0AAA0-1086-4901-A3D5-60A706B4E1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49FE7-6473-4D0D-B876-6F76D42AD8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609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6864" cy="3096344"/>
          </a:xfrm>
        </p:spPr>
        <p:txBody>
          <a:bodyPr>
            <a:normAutofit fontScale="90000"/>
          </a:bodyPr>
          <a:lstStyle/>
          <a:p>
            <a:r>
              <a:rPr lang="ru-RU" sz="2900" b="1" i="1" spc="3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ru-RU" sz="2900" b="1" i="1" spc="300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900" b="1" i="1" spc="300" dirty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ru-RU" sz="2900" b="1" i="1" spc="300" dirty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900" b="1" i="1" spc="300" dirty="0" smtClean="0">
                <a:solidFill>
                  <a:srgbClr val="7030A0"/>
                </a:solidFill>
                <a:latin typeface="Comic Sans MS" pitchFamily="66" charset="0"/>
              </a:rPr>
              <a:t>ПРЕЗЕНТАЦИЯ</a:t>
            </a:r>
            <a:br>
              <a:rPr lang="ru-RU" sz="2900" b="1" i="1" spc="300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900" b="1" i="1" spc="3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ru-RU" sz="2900" b="1" i="1" spc="300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3600" b="1" i="1" spc="300" dirty="0" smtClean="0">
                <a:solidFill>
                  <a:srgbClr val="C00000"/>
                </a:solidFill>
                <a:latin typeface="Comic Sans MS" pitchFamily="66" charset="0"/>
              </a:rPr>
              <a:t>«Формирование и развитие сенсорных эталонов </a:t>
            </a:r>
            <a:br>
              <a:rPr lang="ru-RU" sz="3600" b="1" i="1" spc="3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3600" b="1" i="1" spc="300" dirty="0" smtClean="0">
                <a:solidFill>
                  <a:srgbClr val="C00000"/>
                </a:solidFill>
                <a:latin typeface="Comic Sans MS" pitchFamily="66" charset="0"/>
              </a:rPr>
              <a:t>у детей раннего </a:t>
            </a:r>
            <a:br>
              <a:rPr lang="ru-RU" sz="3600" b="1" i="1" spc="3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3600" b="1" i="1" spc="300" dirty="0" smtClean="0">
                <a:solidFill>
                  <a:srgbClr val="C00000"/>
                </a:solidFill>
                <a:latin typeface="Comic Sans MS" pitchFamily="66" charset="0"/>
              </a:rPr>
              <a:t>дошкольного возраста»</a:t>
            </a:r>
            <a:br>
              <a:rPr lang="ru-RU" sz="3600" b="1" i="1" spc="3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3600" b="1" i="1" spc="300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ru-RU" sz="3600" b="1" i="1" spc="300" dirty="0" smtClean="0">
                <a:solidFill>
                  <a:srgbClr val="C00000"/>
                </a:solidFill>
                <a:latin typeface="Comic Sans MS" pitchFamily="66" charset="0"/>
              </a:rPr>
            </a:br>
            <a:endParaRPr lang="ru-RU" sz="2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93840" y="5445224"/>
            <a:ext cx="48600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spc="300" dirty="0" smtClean="0">
                <a:latin typeface="Comic Sans MS" pitchFamily="66" charset="0"/>
                <a:ea typeface="+mj-ea"/>
                <a:cs typeface="+mj-cs"/>
              </a:rPr>
              <a:t>Подготовила: воспитатель 1 квалификационной категории:</a:t>
            </a:r>
            <a:r>
              <a:rPr lang="ru-RU" sz="2000" b="1" i="1" spc="300" dirty="0">
                <a:latin typeface="Comic Sans MS" pitchFamily="66" charset="0"/>
                <a:ea typeface="+mj-ea"/>
                <a:cs typeface="+mj-cs"/>
              </a:rPr>
              <a:t/>
            </a:r>
            <a:br>
              <a:rPr lang="ru-RU" sz="2000" b="1" i="1" spc="300" dirty="0">
                <a:latin typeface="Comic Sans MS" pitchFamily="66" charset="0"/>
                <a:ea typeface="+mj-ea"/>
                <a:cs typeface="+mj-cs"/>
              </a:rPr>
            </a:br>
            <a:r>
              <a:rPr lang="ru-RU" sz="2000" b="1" i="1" spc="300" dirty="0" err="1" smtClean="0">
                <a:latin typeface="Comic Sans MS" pitchFamily="66" charset="0"/>
                <a:ea typeface="+mj-ea"/>
                <a:cs typeface="+mj-cs"/>
              </a:rPr>
              <a:t>Топорова</a:t>
            </a:r>
            <a:r>
              <a:rPr lang="ru-RU" sz="2000" b="1" i="1" spc="300" dirty="0" smtClean="0"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ru-RU" sz="2000" b="1" i="1" spc="300" dirty="0">
                <a:latin typeface="Comic Sans MS" pitchFamily="66" charset="0"/>
                <a:ea typeface="+mj-ea"/>
                <a:cs typeface="+mj-cs"/>
              </a:rPr>
              <a:t>Т.А.</a:t>
            </a:r>
            <a:br>
              <a:rPr lang="ru-RU" sz="2000" b="1" i="1" spc="300" dirty="0">
                <a:latin typeface="Comic Sans MS" pitchFamily="66" charset="0"/>
                <a:ea typeface="+mj-ea"/>
                <a:cs typeface="+mj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65530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Фото</a:t>
            </a:r>
            <a:endParaRPr lang="ru-RU" b="1" i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98" y="3933056"/>
            <a:ext cx="3389550" cy="5544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ТАНЮХА\Desktop\20161017_1032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284" y="1164138"/>
            <a:ext cx="4298701" cy="26832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6" name="Picture 2" descr="C:\Users\ТАНЮХА\Desktop\Новая папка (2)\20161018_1600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27" y="1164138"/>
            <a:ext cx="3891746" cy="26542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Знакомство с величиной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4464496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/>
              <a:t>Сначала мы сравниваем два предмета, например, большой и маленький кубики, высокая и низкая башня. Затем добавляем третий объект – средний величине. Сначала величину обозначаем словами: такой – не такой, затем: большой – маленький, а в последующем используем понятия: высокий – низкий; узкий – широкий; длинный – короткий</a:t>
            </a:r>
            <a:endParaRPr lang="ru-RU" sz="2400" dirty="0"/>
          </a:p>
        </p:txBody>
      </p:sp>
      <p:pic>
        <p:nvPicPr>
          <p:cNvPr id="9218" name="Picture 2" descr="C:\Users\ТАНЮХА\Desktop\45245952fc8c5c5e099a3e444bf8f32a_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060848"/>
            <a:ext cx="3535051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Игры</a:t>
            </a:r>
            <a:endParaRPr lang="ru-RU" b="1" i="1" dirty="0"/>
          </a:p>
        </p:txBody>
      </p:sp>
      <p:pic>
        <p:nvPicPr>
          <p:cNvPr id="2052" name="Picture 4" descr="C:\Users\ТАНЮХА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81123"/>
            <a:ext cx="3308425" cy="2478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3" name="Picture 5" descr="C:\Users\ТАНЮХА\Desktop\i (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67" y="4437112"/>
            <a:ext cx="5043279" cy="17485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4" name="Picture 6" descr="C:\Users\ТАНЮХА\Desktop\i (9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298" y="1376040"/>
            <a:ext cx="3294639" cy="2417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Фото</a:t>
            </a:r>
            <a:endParaRPr lang="ru-RU" b="1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37" y="1195652"/>
            <a:ext cx="4151313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96752"/>
            <a:ext cx="4417526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ТАНЮХА\Desktop\20161017_1050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950" y="3933056"/>
            <a:ext cx="3778875" cy="28157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Знакомство с количеством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87824" y="1484784"/>
            <a:ext cx="3298676" cy="53732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+mj-lt"/>
              </a:rPr>
              <a:t>Формирование представлений о количестве предметов «один», «много», </a:t>
            </a:r>
            <a:r>
              <a:rPr lang="ru-RU" sz="1800" dirty="0" smtClean="0">
                <a:solidFill>
                  <a:srgbClr val="000000"/>
                </a:solidFill>
                <a:latin typeface="+mj-lt"/>
              </a:rPr>
              <a:t>очень </a:t>
            </a:r>
            <a:r>
              <a:rPr lang="ru-RU" sz="1800" dirty="0">
                <a:solidFill>
                  <a:srgbClr val="000000"/>
                </a:solidFill>
                <a:latin typeface="+mj-lt"/>
              </a:rPr>
              <a:t>важно, освоив его, малыш может переходить к сравнению количества «больше-меньше», а затем и осваивать счет. </a:t>
            </a:r>
            <a:endParaRPr lang="ru-RU" sz="1800" dirty="0" smtClean="0">
              <a:solidFill>
                <a:srgbClr val="000000"/>
              </a:solidFill>
              <a:latin typeface="+mj-lt"/>
            </a:endParaRPr>
          </a:p>
          <a:p>
            <a:pPr marL="0" indent="0" algn="just">
              <a:buNone/>
            </a:pPr>
            <a:r>
              <a:rPr lang="ru-RU" sz="1800" dirty="0" smtClean="0">
                <a:solidFill>
                  <a:srgbClr val="000000"/>
                </a:solidFill>
                <a:latin typeface="+mj-lt"/>
              </a:rPr>
              <a:t>Во-первых</a:t>
            </a:r>
            <a:r>
              <a:rPr lang="ru-RU" sz="1800" dirty="0">
                <a:solidFill>
                  <a:srgbClr val="000000"/>
                </a:solidFill>
                <a:latin typeface="+mj-lt"/>
              </a:rPr>
              <a:t>, обеспечьте малыша материалом для действия, дайте ему для спонтанной игры много небольших предметов (кубиков, вкладышей, игрушек) и емкостей для распределения этих предметов </a:t>
            </a:r>
            <a:r>
              <a:rPr lang="ru-RU" sz="1800" dirty="0" smtClean="0">
                <a:solidFill>
                  <a:srgbClr val="000000"/>
                </a:solidFill>
                <a:latin typeface="+mj-lt"/>
              </a:rPr>
              <a:t>(корзины, коробки</a:t>
            </a:r>
            <a:r>
              <a:rPr lang="ru-RU" sz="1800" dirty="0">
                <a:solidFill>
                  <a:srgbClr val="000000"/>
                </a:solidFill>
                <a:latin typeface="+mj-lt"/>
              </a:rPr>
              <a:t>). Активно действуя с предметами, ребенок начнет на уровне интуиции понимать, что такое много, а что такое мало.</a:t>
            </a:r>
            <a:br>
              <a:rPr lang="ru-RU" sz="1800" dirty="0">
                <a:solidFill>
                  <a:srgbClr val="000000"/>
                </a:solidFill>
                <a:latin typeface="+mj-lt"/>
              </a:rPr>
            </a:br>
            <a:r>
              <a:rPr lang="ru-RU" sz="1800" dirty="0">
                <a:solidFill>
                  <a:srgbClr val="000000"/>
                </a:solidFill>
                <a:latin typeface="+mj-lt"/>
              </a:rPr>
              <a:t/>
            </a:r>
            <a:br>
              <a:rPr lang="ru-RU" sz="1800" dirty="0">
                <a:solidFill>
                  <a:srgbClr val="000000"/>
                </a:solidFill>
                <a:latin typeface="+mj-lt"/>
              </a:rPr>
            </a:br>
            <a:endParaRPr lang="ru-RU" sz="1800" dirty="0">
              <a:solidFill>
                <a:srgbClr val="000000"/>
              </a:solidFill>
              <a:latin typeface="+mj-lt"/>
            </a:endParaRPr>
          </a:p>
          <a:p>
            <a:endParaRPr lang="ru-RU" dirty="0"/>
          </a:p>
        </p:txBody>
      </p:sp>
      <p:pic>
        <p:nvPicPr>
          <p:cNvPr id="10243" name="Picture 3" descr="C:\Users\ТАНЮХА\Desktop\img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771100"/>
            <a:ext cx="2699792" cy="43376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44" name="Picture 4" descr="C:\Users\ТАНЮХА\Desktop\im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743371"/>
            <a:ext cx="2727321" cy="43619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Игры</a:t>
            </a:r>
            <a:endParaRPr lang="ru-RU" b="1" i="1" dirty="0"/>
          </a:p>
        </p:txBody>
      </p:sp>
      <p:pic>
        <p:nvPicPr>
          <p:cNvPr id="11266" name="Picture 2" descr="C:\Users\ТАНЮХА\Desktop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35315"/>
            <a:ext cx="3566232" cy="26689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269" name="Picture 5" descr="C:\Users\ТАНЮХА\Desktop\13181529982287397329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149080"/>
            <a:ext cx="4032448" cy="2519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270" name="Picture 6" descr="C:\Users\ТАНЮХА\Desktop\img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24" y="1406496"/>
            <a:ext cx="3463655" cy="25977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Фото</a:t>
            </a:r>
            <a:endParaRPr lang="ru-RU" b="1" i="1" dirty="0"/>
          </a:p>
        </p:txBody>
      </p:sp>
      <p:pic>
        <p:nvPicPr>
          <p:cNvPr id="2050" name="Picture 2" descr="C:\Users\ТАНЮХА\Desktop\Новая папка (2)\20161018_1609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3672408" cy="262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1" name="Picture 3" descr="C:\Users\ТАНЮХА\Desktop\Новая папка (2)\20161018_1603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838" y="1150515"/>
            <a:ext cx="3690410" cy="25998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C:\Users\ТАНЮХА\Desktop\Новая папка (2)\20161018_1611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933056"/>
            <a:ext cx="4133313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Признаки и свойства </a:t>
            </a:r>
            <a:br>
              <a:rPr lang="ru-RU" b="1" dirty="0" smtClean="0"/>
            </a:br>
            <a:r>
              <a:rPr lang="ru-RU" b="1" dirty="0" smtClean="0"/>
              <a:t>различных предметов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927373"/>
            <a:ext cx="4114800" cy="4525963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Сравнение и выделение признаков и свойств различных предметов и объединение их по этому признаку. Свойства и качества предметов например мокрый – сухой, мягкий - твердый, холодный – теплый, тяжелый – легкий, гладкий –пушистый- </a:t>
            </a:r>
            <a:r>
              <a:rPr lang="ru-RU" dirty="0">
                <a:solidFill>
                  <a:prstClr val="black"/>
                </a:solidFill>
              </a:rPr>
              <a:t>шероховатый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3314" name="Picture 2" descr="C:\Users\ТАНЮХА\Desktop\1355168351_obraze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00808"/>
            <a:ext cx="2290890" cy="4752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04664"/>
            <a:ext cx="84969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prstClr val="black"/>
                </a:solidFill>
                <a:ea typeface="+mj-ea"/>
                <a:cs typeface="+mj-cs"/>
              </a:rPr>
              <a:t>Игры</a:t>
            </a:r>
            <a:endParaRPr lang="ru-RU" i="1" dirty="0"/>
          </a:p>
        </p:txBody>
      </p:sp>
      <p:pic>
        <p:nvPicPr>
          <p:cNvPr id="3074" name="Picture 2" descr="C:\Users\ТАНЮХА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89659"/>
            <a:ext cx="3240360" cy="229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5" name="Picture 3" descr="C:\Users\ТАНЮХА\Desktop\b203b8b8bb63517a9ecb2d85393ea42d_8c3a2569686614e1a22d2aa7327ff60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407" y="1709215"/>
            <a:ext cx="3240360" cy="24525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6" name="Picture 4" descr="C:\Users\ТАНЮХА\Desktop\img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261759"/>
            <a:ext cx="3297893" cy="2473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+mn-lt"/>
              </a:rPr>
              <a:t>Фото</a:t>
            </a:r>
            <a:endParaRPr lang="ru-RU" b="1" i="1" dirty="0">
              <a:latin typeface="+mn-lt"/>
            </a:endParaRPr>
          </a:p>
        </p:txBody>
      </p:sp>
      <p:pic>
        <p:nvPicPr>
          <p:cNvPr id="4098" name="Picture 2" descr="C:\Users\ТАНЮХА\Desktop\20160829_1103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268761"/>
            <a:ext cx="1891186" cy="5112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099" name="Picture 3" descr="C:\Users\ТАНЮХА\Desktop\20160829_1104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56096"/>
            <a:ext cx="2581977" cy="5248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591946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14000">
              <a:srgbClr val="0819FB">
                <a:lumMod val="0"/>
                <a:lumOff val="100000"/>
                <a:alpha val="62000"/>
              </a:srgbClr>
            </a:gs>
            <a:gs pos="35001">
              <a:srgbClr val="1A8D48">
                <a:alpha val="64000"/>
              </a:srgbClr>
            </a:gs>
            <a:gs pos="52000">
              <a:srgbClr val="FFFF00">
                <a:alpha val="55000"/>
              </a:srgbClr>
            </a:gs>
            <a:gs pos="65000">
              <a:srgbClr val="EE3F17">
                <a:alpha val="77000"/>
              </a:srgbClr>
            </a:gs>
            <a:gs pos="79000">
              <a:srgbClr val="E81766">
                <a:alpha val="87000"/>
              </a:srgbClr>
            </a:gs>
            <a:gs pos="100000">
              <a:srgbClr val="A603AB">
                <a:alpha val="27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152128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200" b="1" i="1" dirty="0">
                <a:solidFill>
                  <a:prstClr val="black"/>
                </a:solidFill>
                <a:ea typeface="+mn-ea"/>
                <a:cs typeface="+mn-cs"/>
              </a:rPr>
              <a:t>Требования </a:t>
            </a:r>
            <a:r>
              <a:rPr lang="ru-RU" sz="3200" b="1" i="1" dirty="0" smtClean="0">
                <a:solidFill>
                  <a:prstClr val="black"/>
                </a:solidFill>
                <a:ea typeface="+mn-ea"/>
                <a:cs typeface="+mn-cs"/>
              </a:rPr>
              <a:t>программы</a:t>
            </a:r>
            <a:br>
              <a:rPr lang="ru-RU" sz="3200" b="1" i="1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3200" b="1" i="1" dirty="0" smtClean="0">
                <a:solidFill>
                  <a:prstClr val="black"/>
                </a:solidFill>
                <a:ea typeface="+mn-ea"/>
                <a:cs typeface="+mn-cs"/>
              </a:rPr>
              <a:t>по сенсорному воспитанию с 2 до 3-х лет:</a:t>
            </a:r>
            <a:r>
              <a:rPr lang="ru-RU" sz="3200" b="1" i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3200" b="1" i="1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Ориентироваться в 6 цветах, называть их, подбирать по образцу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Ориентироваться в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и более контрастных величинах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Собирать пирамидку из 5-8 колец разной величины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Соотносить конфигурацию объемной геометрической фигуры с плоскостным изображением, накладывать на образец (раскладывает вкладыши разной величины или формы в аналогичные отверстия на доске)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Составлять целые из 4 частей разрезных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картинок, складных кубиков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49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08618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Значение сенсорного воспитания состоит в том, что оно: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27" y="1340768"/>
            <a:ext cx="5004048" cy="5733256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600" dirty="0" smtClean="0"/>
              <a:t>является основой для интеллектуального развития; 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dirty="0" smtClean="0"/>
              <a:t>упорядочивает хаотичные представления ребенка, полученные при взаимодействии с внешним миром; 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dirty="0" smtClean="0"/>
              <a:t>развивает наблюдательность; 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dirty="0" smtClean="0"/>
              <a:t>готовит к реальной жизни; 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dirty="0" smtClean="0"/>
              <a:t>позитивно влияет на эстетическое чувство; 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dirty="0" smtClean="0"/>
              <a:t>является основой для развития воображения; 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dirty="0" smtClean="0"/>
              <a:t> развивает внимание; 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dirty="0" smtClean="0"/>
              <a:t>дает ребенку возможность овладеть новыми способами предметно-познавательной деятельности; 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dirty="0" smtClean="0"/>
              <a:t>обеспечивает усвоение сенсорных эталонов; 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dirty="0" smtClean="0"/>
              <a:t>обеспечивает освоение навыков учебной деятельности; 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dirty="0" smtClean="0"/>
              <a:t>влияет на расширение словарного запаса ребенка; 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dirty="0" smtClean="0"/>
              <a:t>влияет на развитие зрительной, слуховой, моторной, образной и других видов памяти.</a:t>
            </a:r>
          </a:p>
          <a:p>
            <a:endParaRPr lang="ru-RU" sz="18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32855"/>
            <a:ext cx="3834061" cy="38340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6864" cy="3096344"/>
          </a:xfrm>
        </p:spPr>
        <p:txBody>
          <a:bodyPr>
            <a:normAutofit/>
          </a:bodyPr>
          <a:lstStyle/>
          <a:p>
            <a:r>
              <a:rPr lang="ru-RU" sz="2900" b="1" i="1" spc="3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ru-RU" sz="2900" b="1" i="1" spc="300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900" b="1" i="1" spc="300" dirty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ru-RU" sz="2900" b="1" i="1" spc="300" dirty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3600" b="1" i="1" spc="300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ru-RU" sz="3600" b="1" i="1" spc="300" dirty="0" smtClean="0">
                <a:solidFill>
                  <a:srgbClr val="C00000"/>
                </a:solidFill>
                <a:latin typeface="Comic Sans MS" pitchFamily="66" charset="0"/>
              </a:rPr>
            </a:br>
            <a:endParaRPr lang="ru-RU" sz="2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20729773">
            <a:off x="947473" y="2131275"/>
            <a:ext cx="75608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Спасибо за внимание!</a:t>
            </a:r>
            <a:endParaRPr kumimoji="0" lang="ru-RU" sz="44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542273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Различать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по форме (кубик, кирпичик, шар, призма)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риентироваться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соотношении плоскостных фигур (круг, овал, квадрат, прямоугольник)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равнивать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соотносить, группировать однородные предметы по цвету, форме, величине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ыделять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предметов, обводя их по контуру то одной, то другой рукой в рамках листа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роводить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вертикальные, горизонтальные, округлые, короткие и длинные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95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4635" y="231030"/>
            <a:ext cx="7272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/>
              <a:t>Сенсорное развитие</a:t>
            </a:r>
          </a:p>
          <a:p>
            <a:r>
              <a:rPr lang="ru-RU" dirty="0"/>
              <a:t> 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74141" y="1262082"/>
            <a:ext cx="7013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Фундамент формирующего интеллекта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097943" y="2077607"/>
            <a:ext cx="5265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Формирование сенсорных эталонов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2708920"/>
            <a:ext cx="70567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ru-RU" sz="2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 smtClean="0"/>
              <a:t>Цвет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 smtClean="0"/>
              <a:t>Форма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 smtClean="0"/>
              <a:t>Величина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 smtClean="0"/>
              <a:t>Количество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 smtClean="0"/>
              <a:t>Признаки и свойства </a:t>
            </a:r>
          </a:p>
          <a:p>
            <a:r>
              <a:rPr lang="ru-RU" sz="2800" dirty="0" smtClean="0"/>
              <a:t>разных предметов</a:t>
            </a:r>
          </a:p>
        </p:txBody>
      </p:sp>
      <p:pic>
        <p:nvPicPr>
          <p:cNvPr id="1027" name="Picture 3" descr="C:\Users\ТАНЮХА\Desktop\i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879" y="2708920"/>
            <a:ext cx="3845437" cy="368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77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Знакомство с цветом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33992" y="1600200"/>
            <a:ext cx="2806160" cy="452596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400" dirty="0" smtClean="0"/>
              <a:t>Начинаем с четырёх основных цветов: красного, жёлтого, зелёного и синего. Только после того, как дети научаться без труда узнавать и различать эти цвета, а также называть их, мы знакомим их с белым, чёрным цветами. </a:t>
            </a:r>
          </a:p>
          <a:p>
            <a:endParaRPr lang="ru-RU" dirty="0"/>
          </a:p>
        </p:txBody>
      </p:sp>
      <p:pic>
        <p:nvPicPr>
          <p:cNvPr id="1027" name="Picture 3" descr="C:\Users\ТАНЮХА\Desktop\7610b93e49916541842a22339fa2fc4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3026488" cy="4454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C:\Users\ТАНЮХА\Desktop\7610b93e49916541842a22339fa2fc4f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119" y="1453430"/>
            <a:ext cx="2952328" cy="4454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Игры</a:t>
            </a:r>
            <a:endParaRPr lang="ru-RU" b="1" i="1" dirty="0"/>
          </a:p>
        </p:txBody>
      </p:sp>
      <p:pic>
        <p:nvPicPr>
          <p:cNvPr id="3076" name="Picture 4" descr="C:\Users\ТАНЮХА\Desktop\sensornoe-razvitie-cherez-didakticheskuyu-igr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1475191"/>
            <a:ext cx="3528392" cy="23394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8" name="Picture 6" descr="C:\Users\ТАНЮХА\Desktop\sorte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75" y="1477500"/>
            <a:ext cx="3906940" cy="5040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80" name="Picture 8" descr="C:\Users\ТАНЮХА\Desktop\87ebaab3f3541b65d9519e86ea19daf3.jp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3997780"/>
            <a:ext cx="3584054" cy="26880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91785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Фото</a:t>
            </a:r>
            <a:endParaRPr lang="ru-RU" b="1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77072"/>
            <a:ext cx="4071244" cy="4548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ТАНЮХА\Desktop\20161017_1036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640" y="1268760"/>
            <a:ext cx="3522838" cy="25230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C:\Users\ТАНЮХА\Desktop\20161017_1043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08983"/>
            <a:ext cx="3600400" cy="25827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5414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Знакомство</a:t>
            </a:r>
            <a:r>
              <a:rPr lang="ru-RU" dirty="0" smtClean="0"/>
              <a:t> </a:t>
            </a:r>
            <a:r>
              <a:rPr lang="ru-RU" b="1" i="1" dirty="0" smtClean="0"/>
              <a:t>с формой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/>
              <a:t>Начинаем с простых фигур: кругом и квадратом. Помогаем обвести контуры фигур пальцем. Когда малыши усвоят эти формы, знакомим с треугольником, прямоугольником и овалом. Параллельно даем представление об объемных геометрических телах – шаре, кубе, кирпичике. </a:t>
            </a:r>
          </a:p>
          <a:p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51520" y="1574351"/>
            <a:ext cx="7800972" cy="4597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2" name="Picture 4" descr="C:\Users\ТАНЮХА\Desktop\i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72816"/>
            <a:ext cx="4255610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9184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Игры</a:t>
            </a:r>
            <a:endParaRPr lang="ru-RU" b="1" i="1" dirty="0"/>
          </a:p>
        </p:txBody>
      </p:sp>
      <p:pic>
        <p:nvPicPr>
          <p:cNvPr id="4099" name="Picture 3" descr="C:\Users\ТАНЮХА\Desktop\i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77109"/>
            <a:ext cx="3384376" cy="23779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1" name="Picture 5" descr="C:\Users\ТАНЮХА\Desktop\1(1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30116"/>
            <a:ext cx="3312199" cy="24841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2" name="Picture 6" descr="C:\Users\ТАНЮХА\Desktop\498126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22277"/>
            <a:ext cx="2664296" cy="27155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64410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475</Words>
  <Application>Microsoft Office PowerPoint</Application>
  <PresentationFormat>Экран (4:3)</PresentationFormat>
  <Paragraphs>61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 Office</vt:lpstr>
      <vt:lpstr>1_Тема Office</vt:lpstr>
      <vt:lpstr>  ПРЕЗЕНТАЦИЯ  «Формирование и развитие сенсорных эталонов  у детей раннего  дошкольного возраста»  </vt:lpstr>
      <vt:lpstr>Требования программы по сенсорному воспитанию с 2 до 3-х лет: </vt:lpstr>
      <vt:lpstr>Презентация PowerPoint</vt:lpstr>
      <vt:lpstr>Презентация PowerPoint</vt:lpstr>
      <vt:lpstr>Знакомство с цветом</vt:lpstr>
      <vt:lpstr>Игры</vt:lpstr>
      <vt:lpstr>Фото</vt:lpstr>
      <vt:lpstr>Знакомство с формой</vt:lpstr>
      <vt:lpstr>Игры</vt:lpstr>
      <vt:lpstr>Фото</vt:lpstr>
      <vt:lpstr>Знакомство с величиной</vt:lpstr>
      <vt:lpstr>Игры</vt:lpstr>
      <vt:lpstr>Фото</vt:lpstr>
      <vt:lpstr>Знакомство с количеством</vt:lpstr>
      <vt:lpstr>Игры</vt:lpstr>
      <vt:lpstr>Фото</vt:lpstr>
      <vt:lpstr>Признаки и свойства  различных предметов</vt:lpstr>
      <vt:lpstr>Презентация PowerPoint</vt:lpstr>
      <vt:lpstr>Фото</vt:lpstr>
      <vt:lpstr>Значение сенсорного воспитания состоит в том, что оно:  </vt:lpstr>
      <vt:lpstr>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ТАНЮХА</dc:creator>
  <cp:lastModifiedBy>User</cp:lastModifiedBy>
  <cp:revision>45</cp:revision>
  <dcterms:created xsi:type="dcterms:W3CDTF">2016-10-11T10:28:43Z</dcterms:created>
  <dcterms:modified xsi:type="dcterms:W3CDTF">2022-02-28T12:02:08Z</dcterms:modified>
</cp:coreProperties>
</file>